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521" r:id="rId2"/>
    <p:sldId id="522" r:id="rId3"/>
    <p:sldId id="526" r:id="rId4"/>
    <p:sldId id="527" r:id="rId5"/>
    <p:sldId id="494" r:id="rId6"/>
    <p:sldId id="621" r:id="rId7"/>
    <p:sldId id="523" r:id="rId8"/>
    <p:sldId id="524" r:id="rId9"/>
    <p:sldId id="479" r:id="rId10"/>
    <p:sldId id="396" r:id="rId11"/>
    <p:sldId id="308" r:id="rId12"/>
    <p:sldId id="434" r:id="rId13"/>
    <p:sldId id="437" r:id="rId14"/>
    <p:sldId id="435" r:id="rId15"/>
    <p:sldId id="436" r:id="rId16"/>
    <p:sldId id="432" r:id="rId17"/>
    <p:sldId id="433" r:id="rId18"/>
    <p:sldId id="581" r:id="rId19"/>
    <p:sldId id="622" r:id="rId20"/>
    <p:sldId id="401" r:id="rId21"/>
    <p:sldId id="457" r:id="rId22"/>
    <p:sldId id="456" r:id="rId23"/>
    <p:sldId id="556" r:id="rId24"/>
    <p:sldId id="551" r:id="rId25"/>
    <p:sldId id="605" r:id="rId26"/>
    <p:sldId id="560" r:id="rId27"/>
    <p:sldId id="561" r:id="rId28"/>
    <p:sldId id="465" r:id="rId29"/>
    <p:sldId id="423" r:id="rId30"/>
    <p:sldId id="260" r:id="rId31"/>
    <p:sldId id="302" r:id="rId32"/>
    <p:sldId id="496" r:id="rId33"/>
    <p:sldId id="525" r:id="rId34"/>
    <p:sldId id="609" r:id="rId35"/>
    <p:sldId id="610" r:id="rId36"/>
    <p:sldId id="611" r:id="rId37"/>
    <p:sldId id="612" r:id="rId38"/>
    <p:sldId id="498" r:id="rId39"/>
    <p:sldId id="499" r:id="rId40"/>
    <p:sldId id="510" r:id="rId41"/>
    <p:sldId id="503" r:id="rId42"/>
    <p:sldId id="575" r:id="rId43"/>
    <p:sldId id="309" r:id="rId44"/>
    <p:sldId id="317" r:id="rId45"/>
    <p:sldId id="318" r:id="rId46"/>
    <p:sldId id="319" r:id="rId47"/>
    <p:sldId id="577" r:id="rId48"/>
    <p:sldId id="579" r:id="rId49"/>
    <p:sldId id="607" r:id="rId50"/>
    <p:sldId id="263" r:id="rId51"/>
    <p:sldId id="517" r:id="rId52"/>
    <p:sldId id="613" r:id="rId53"/>
    <p:sldId id="544" r:id="rId54"/>
    <p:sldId id="266" r:id="rId55"/>
    <p:sldId id="381" r:id="rId56"/>
    <p:sldId id="382" r:id="rId57"/>
    <p:sldId id="552" r:id="rId58"/>
    <p:sldId id="553" r:id="rId59"/>
    <p:sldId id="568" r:id="rId60"/>
    <p:sldId id="555" r:id="rId61"/>
    <p:sldId id="425" r:id="rId62"/>
    <p:sldId id="545" r:id="rId63"/>
    <p:sldId id="528" r:id="rId64"/>
    <p:sldId id="529" r:id="rId65"/>
    <p:sldId id="562" r:id="rId66"/>
    <p:sldId id="563" r:id="rId67"/>
    <p:sldId id="564" r:id="rId68"/>
    <p:sldId id="412" r:id="rId69"/>
    <p:sldId id="413" r:id="rId70"/>
    <p:sldId id="482" r:id="rId71"/>
    <p:sldId id="615" r:id="rId72"/>
    <p:sldId id="616" r:id="rId73"/>
    <p:sldId id="617" r:id="rId74"/>
    <p:sldId id="618" r:id="rId75"/>
    <p:sldId id="312" r:id="rId76"/>
    <p:sldId id="408" r:id="rId77"/>
    <p:sldId id="566" r:id="rId78"/>
    <p:sldId id="606" r:id="rId79"/>
    <p:sldId id="500" r:id="rId80"/>
    <p:sldId id="501" r:id="rId81"/>
    <p:sldId id="507" r:id="rId82"/>
    <p:sldId id="508" r:id="rId83"/>
    <p:sldId id="599" r:id="rId84"/>
    <p:sldId id="619" r:id="rId85"/>
    <p:sldId id="620" r:id="rId86"/>
    <p:sldId id="512" r:id="rId87"/>
    <p:sldId id="513" r:id="rId88"/>
    <p:sldId id="514" r:id="rId89"/>
    <p:sldId id="515" r:id="rId90"/>
    <p:sldId id="486" r:id="rId91"/>
    <p:sldId id="600" r:id="rId92"/>
    <p:sldId id="608" r:id="rId93"/>
    <p:sldId id="537" r:id="rId94"/>
    <p:sldId id="538" r:id="rId95"/>
    <p:sldId id="539" r:id="rId96"/>
    <p:sldId id="540" r:id="rId97"/>
    <p:sldId id="547" r:id="rId98"/>
    <p:sldId id="332" r:id="rId99"/>
    <p:sldId id="333" r:id="rId100"/>
    <p:sldId id="334" r:id="rId101"/>
    <p:sldId id="623" r:id="rId102"/>
    <p:sldId id="624" r:id="rId103"/>
    <p:sldId id="628" r:id="rId104"/>
    <p:sldId id="625" r:id="rId105"/>
    <p:sldId id="629" r:id="rId106"/>
    <p:sldId id="375" r:id="rId107"/>
    <p:sldId id="567" r:id="rId108"/>
    <p:sldId id="447" r:id="rId109"/>
    <p:sldId id="454" r:id="rId110"/>
    <p:sldId id="448" r:id="rId111"/>
    <p:sldId id="493" r:id="rId112"/>
    <p:sldId id="369" r:id="rId113"/>
    <p:sldId id="450" r:id="rId114"/>
    <p:sldId id="366" r:id="rId115"/>
    <p:sldId id="363" r:id="rId116"/>
    <p:sldId id="347" r:id="rId117"/>
    <p:sldId id="360" r:id="rId118"/>
    <p:sldId id="367" r:id="rId119"/>
    <p:sldId id="287" r:id="rId120"/>
    <p:sldId id="350" r:id="rId121"/>
    <p:sldId id="351" r:id="rId12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00"/>
    <a:srgbClr val="0000FF"/>
    <a:srgbClr val="FF33CC"/>
    <a:srgbClr val="CC3300"/>
    <a:srgbClr val="00FFFF"/>
    <a:srgbClr val="CC0000"/>
    <a:srgbClr val="CC00FF"/>
    <a:srgbClr val="33CC33"/>
    <a:srgbClr val="FF99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 autoAdjust="0"/>
    <p:restoredTop sz="94414" autoAdjust="0"/>
  </p:normalViewPr>
  <p:slideViewPr>
    <p:cSldViewPr>
      <p:cViewPr varScale="1">
        <p:scale>
          <a:sx n="65" d="100"/>
          <a:sy n="65" d="100"/>
        </p:scale>
        <p:origin x="90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notesViewPr>
    <p:cSldViewPr>
      <p:cViewPr varScale="1">
        <p:scale>
          <a:sx n="41" d="100"/>
          <a:sy n="41" d="100"/>
        </p:scale>
        <p:origin x="-147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emf"/><Relationship Id="rId2" Type="http://schemas.openxmlformats.org/officeDocument/2006/relationships/image" Target="../media/image650.wmf"/><Relationship Id="rId1" Type="http://schemas.openxmlformats.org/officeDocument/2006/relationships/image" Target="../media/image649.wmf"/><Relationship Id="rId4" Type="http://schemas.openxmlformats.org/officeDocument/2006/relationships/image" Target="../media/image652.e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wmf"/><Relationship Id="rId7" Type="http://schemas.openxmlformats.org/officeDocument/2006/relationships/image" Target="../media/image660.emf"/><Relationship Id="rId2" Type="http://schemas.openxmlformats.org/officeDocument/2006/relationships/image" Target="../media/image655.wmf"/><Relationship Id="rId1" Type="http://schemas.openxmlformats.org/officeDocument/2006/relationships/image" Target="../media/image654.emf"/><Relationship Id="rId6" Type="http://schemas.openxmlformats.org/officeDocument/2006/relationships/image" Target="../media/image659.emf"/><Relationship Id="rId5" Type="http://schemas.openxmlformats.org/officeDocument/2006/relationships/image" Target="../media/image658.emf"/><Relationship Id="rId4" Type="http://schemas.openxmlformats.org/officeDocument/2006/relationships/image" Target="../media/image657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wmf"/><Relationship Id="rId2" Type="http://schemas.openxmlformats.org/officeDocument/2006/relationships/image" Target="../media/image662.wmf"/><Relationship Id="rId1" Type="http://schemas.openxmlformats.org/officeDocument/2006/relationships/image" Target="../media/image66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emf"/><Relationship Id="rId5" Type="http://schemas.openxmlformats.org/officeDocument/2006/relationships/image" Target="../media/image77.wmf"/><Relationship Id="rId15" Type="http://schemas.openxmlformats.org/officeDocument/2006/relationships/image" Target="../media/image87.e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76.wmf"/><Relationship Id="rId5" Type="http://schemas.openxmlformats.org/officeDocument/2006/relationships/image" Target="../media/image74.wmf"/><Relationship Id="rId4" Type="http://schemas.openxmlformats.org/officeDocument/2006/relationships/image" Target="../media/image9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96.wmf"/><Relationship Id="rId3" Type="http://schemas.openxmlformats.org/officeDocument/2006/relationships/image" Target="../media/image85.wmf"/><Relationship Id="rId7" Type="http://schemas.openxmlformats.org/officeDocument/2006/relationships/image" Target="../media/image74.wmf"/><Relationship Id="rId12" Type="http://schemas.openxmlformats.org/officeDocument/2006/relationships/image" Target="../media/image95.wmf"/><Relationship Id="rId17" Type="http://schemas.openxmlformats.org/officeDocument/2006/relationships/image" Target="../media/image100.wmf"/><Relationship Id="rId2" Type="http://schemas.openxmlformats.org/officeDocument/2006/relationships/image" Target="../media/image84.wmf"/><Relationship Id="rId16" Type="http://schemas.openxmlformats.org/officeDocument/2006/relationships/image" Target="../media/image99.wmf"/><Relationship Id="rId1" Type="http://schemas.openxmlformats.org/officeDocument/2006/relationships/image" Target="../media/image83.emf"/><Relationship Id="rId6" Type="http://schemas.openxmlformats.org/officeDocument/2006/relationships/image" Target="../media/image73.wmf"/><Relationship Id="rId11" Type="http://schemas.openxmlformats.org/officeDocument/2006/relationships/image" Target="../media/image94.wmf"/><Relationship Id="rId5" Type="http://schemas.openxmlformats.org/officeDocument/2006/relationships/image" Target="../media/image87.emf"/><Relationship Id="rId15" Type="http://schemas.openxmlformats.org/officeDocument/2006/relationships/image" Target="../media/image98.wmf"/><Relationship Id="rId10" Type="http://schemas.openxmlformats.org/officeDocument/2006/relationships/image" Target="../media/image93.wmf"/><Relationship Id="rId4" Type="http://schemas.openxmlformats.org/officeDocument/2006/relationships/image" Target="../media/image86.wmf"/><Relationship Id="rId9" Type="http://schemas.openxmlformats.org/officeDocument/2006/relationships/image" Target="../media/image92.wmf"/><Relationship Id="rId14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85.wmf"/><Relationship Id="rId7" Type="http://schemas.openxmlformats.org/officeDocument/2006/relationships/image" Target="../media/image74.wmf"/><Relationship Id="rId12" Type="http://schemas.openxmlformats.org/officeDocument/2006/relationships/image" Target="../media/image97.wmf"/><Relationship Id="rId2" Type="http://schemas.openxmlformats.org/officeDocument/2006/relationships/image" Target="../media/image84.wmf"/><Relationship Id="rId1" Type="http://schemas.openxmlformats.org/officeDocument/2006/relationships/image" Target="../media/image83.emf"/><Relationship Id="rId6" Type="http://schemas.openxmlformats.org/officeDocument/2006/relationships/image" Target="../media/image73.wmf"/><Relationship Id="rId11" Type="http://schemas.openxmlformats.org/officeDocument/2006/relationships/image" Target="../media/image95.wmf"/><Relationship Id="rId5" Type="http://schemas.openxmlformats.org/officeDocument/2006/relationships/image" Target="../media/image87.emf"/><Relationship Id="rId10" Type="http://schemas.openxmlformats.org/officeDocument/2006/relationships/image" Target="../media/image93.wmf"/><Relationship Id="rId4" Type="http://schemas.openxmlformats.org/officeDocument/2006/relationships/image" Target="../media/image86.wmf"/><Relationship Id="rId9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69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image" Target="../media/image123.wmf"/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12" Type="http://schemas.openxmlformats.org/officeDocument/2006/relationships/image" Target="../media/image122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11" Type="http://schemas.openxmlformats.org/officeDocument/2006/relationships/image" Target="../media/image121.wmf"/><Relationship Id="rId5" Type="http://schemas.openxmlformats.org/officeDocument/2006/relationships/image" Target="../media/image116.wmf"/><Relationship Id="rId10" Type="http://schemas.openxmlformats.org/officeDocument/2006/relationships/image" Target="../media/image107.wmf"/><Relationship Id="rId4" Type="http://schemas.openxmlformats.org/officeDocument/2006/relationships/image" Target="../media/image115.wmf"/><Relationship Id="rId9" Type="http://schemas.openxmlformats.org/officeDocument/2006/relationships/image" Target="../media/image120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14.wmf"/><Relationship Id="rId7" Type="http://schemas.openxmlformats.org/officeDocument/2006/relationships/image" Target="../media/image125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15.wmf"/><Relationship Id="rId9" Type="http://schemas.openxmlformats.org/officeDocument/2006/relationships/image" Target="../media/image127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image" Target="../media/image139.emf"/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12" Type="http://schemas.openxmlformats.org/officeDocument/2006/relationships/image" Target="../media/image138.emf"/><Relationship Id="rId2" Type="http://schemas.openxmlformats.org/officeDocument/2006/relationships/image" Target="../media/image128.wmf"/><Relationship Id="rId1" Type="http://schemas.openxmlformats.org/officeDocument/2006/relationships/image" Target="../media/image126.emf"/><Relationship Id="rId6" Type="http://schemas.openxmlformats.org/officeDocument/2006/relationships/image" Target="../media/image132.emf"/><Relationship Id="rId11" Type="http://schemas.openxmlformats.org/officeDocument/2006/relationships/image" Target="../media/image137.wmf"/><Relationship Id="rId5" Type="http://schemas.openxmlformats.org/officeDocument/2006/relationships/image" Target="../media/image131.wmf"/><Relationship Id="rId10" Type="http://schemas.openxmlformats.org/officeDocument/2006/relationships/image" Target="../media/image136.wmf"/><Relationship Id="rId4" Type="http://schemas.openxmlformats.org/officeDocument/2006/relationships/image" Target="../media/image130.emf"/><Relationship Id="rId9" Type="http://schemas.openxmlformats.org/officeDocument/2006/relationships/image" Target="../media/image13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image" Target="../media/image152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12" Type="http://schemas.openxmlformats.org/officeDocument/2006/relationships/image" Target="../media/image151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11" Type="http://schemas.openxmlformats.org/officeDocument/2006/relationships/image" Target="../media/image150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Relationship Id="rId14" Type="http://schemas.openxmlformats.org/officeDocument/2006/relationships/image" Target="../media/image1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image" Target="../media/image166.emf"/><Relationship Id="rId18" Type="http://schemas.openxmlformats.org/officeDocument/2006/relationships/image" Target="../media/image171.emf"/><Relationship Id="rId26" Type="http://schemas.openxmlformats.org/officeDocument/2006/relationships/image" Target="../media/image178.wmf"/><Relationship Id="rId3" Type="http://schemas.openxmlformats.org/officeDocument/2006/relationships/image" Target="../media/image156.wmf"/><Relationship Id="rId21" Type="http://schemas.openxmlformats.org/officeDocument/2006/relationships/image" Target="../media/image174.emf"/><Relationship Id="rId7" Type="http://schemas.openxmlformats.org/officeDocument/2006/relationships/image" Target="../media/image160.emf"/><Relationship Id="rId12" Type="http://schemas.openxmlformats.org/officeDocument/2006/relationships/image" Target="../media/image165.emf"/><Relationship Id="rId17" Type="http://schemas.openxmlformats.org/officeDocument/2006/relationships/image" Target="../media/image170.emf"/><Relationship Id="rId25" Type="http://schemas.openxmlformats.org/officeDocument/2006/relationships/image" Target="../media/image126.emf"/><Relationship Id="rId2" Type="http://schemas.openxmlformats.org/officeDocument/2006/relationships/image" Target="../media/image155.wmf"/><Relationship Id="rId16" Type="http://schemas.openxmlformats.org/officeDocument/2006/relationships/image" Target="../media/image169.emf"/><Relationship Id="rId20" Type="http://schemas.openxmlformats.org/officeDocument/2006/relationships/image" Target="../media/image173.emf"/><Relationship Id="rId1" Type="http://schemas.openxmlformats.org/officeDocument/2006/relationships/image" Target="../media/image154.wmf"/><Relationship Id="rId6" Type="http://schemas.openxmlformats.org/officeDocument/2006/relationships/image" Target="../media/image159.wmf"/><Relationship Id="rId11" Type="http://schemas.openxmlformats.org/officeDocument/2006/relationships/image" Target="../media/image164.emf"/><Relationship Id="rId24" Type="http://schemas.openxmlformats.org/officeDocument/2006/relationships/image" Target="../media/image177.wmf"/><Relationship Id="rId5" Type="http://schemas.openxmlformats.org/officeDocument/2006/relationships/image" Target="../media/image158.wmf"/><Relationship Id="rId15" Type="http://schemas.openxmlformats.org/officeDocument/2006/relationships/image" Target="../media/image168.emf"/><Relationship Id="rId23" Type="http://schemas.openxmlformats.org/officeDocument/2006/relationships/image" Target="../media/image176.emf"/><Relationship Id="rId10" Type="http://schemas.openxmlformats.org/officeDocument/2006/relationships/image" Target="../media/image163.wmf"/><Relationship Id="rId19" Type="http://schemas.openxmlformats.org/officeDocument/2006/relationships/image" Target="../media/image172.emf"/><Relationship Id="rId4" Type="http://schemas.openxmlformats.org/officeDocument/2006/relationships/image" Target="../media/image157.wmf"/><Relationship Id="rId9" Type="http://schemas.openxmlformats.org/officeDocument/2006/relationships/image" Target="../media/image162.wmf"/><Relationship Id="rId14" Type="http://schemas.openxmlformats.org/officeDocument/2006/relationships/image" Target="../media/image167.emf"/><Relationship Id="rId22" Type="http://schemas.openxmlformats.org/officeDocument/2006/relationships/image" Target="../media/image175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image" Target="../media/image167.emf"/><Relationship Id="rId18" Type="http://schemas.openxmlformats.org/officeDocument/2006/relationships/image" Target="../media/image172.emf"/><Relationship Id="rId26" Type="http://schemas.openxmlformats.org/officeDocument/2006/relationships/image" Target="../media/image183.wmf"/><Relationship Id="rId3" Type="http://schemas.openxmlformats.org/officeDocument/2006/relationships/image" Target="../media/image14.emf"/><Relationship Id="rId21" Type="http://schemas.openxmlformats.org/officeDocument/2006/relationships/image" Target="../media/image175.emf"/><Relationship Id="rId7" Type="http://schemas.openxmlformats.org/officeDocument/2006/relationships/image" Target="../media/image161.emf"/><Relationship Id="rId12" Type="http://schemas.openxmlformats.org/officeDocument/2006/relationships/image" Target="../media/image166.emf"/><Relationship Id="rId17" Type="http://schemas.openxmlformats.org/officeDocument/2006/relationships/image" Target="../media/image171.emf"/><Relationship Id="rId25" Type="http://schemas.openxmlformats.org/officeDocument/2006/relationships/image" Target="../media/image182.wmf"/><Relationship Id="rId2" Type="http://schemas.openxmlformats.org/officeDocument/2006/relationships/image" Target="../media/image179.wmf"/><Relationship Id="rId16" Type="http://schemas.openxmlformats.org/officeDocument/2006/relationships/image" Target="../media/image170.emf"/><Relationship Id="rId20" Type="http://schemas.openxmlformats.org/officeDocument/2006/relationships/image" Target="../media/image174.emf"/><Relationship Id="rId29" Type="http://schemas.openxmlformats.org/officeDocument/2006/relationships/image" Target="../media/image186.wmf"/><Relationship Id="rId1" Type="http://schemas.openxmlformats.org/officeDocument/2006/relationships/image" Target="../media/image12.emf"/><Relationship Id="rId6" Type="http://schemas.openxmlformats.org/officeDocument/2006/relationships/image" Target="../media/image160.emf"/><Relationship Id="rId11" Type="http://schemas.openxmlformats.org/officeDocument/2006/relationships/image" Target="../media/image165.emf"/><Relationship Id="rId24" Type="http://schemas.openxmlformats.org/officeDocument/2006/relationships/image" Target="../media/image178.wmf"/><Relationship Id="rId5" Type="http://schemas.openxmlformats.org/officeDocument/2006/relationships/image" Target="../media/image180.wmf"/><Relationship Id="rId15" Type="http://schemas.openxmlformats.org/officeDocument/2006/relationships/image" Target="../media/image169.emf"/><Relationship Id="rId23" Type="http://schemas.openxmlformats.org/officeDocument/2006/relationships/image" Target="../media/image181.wmf"/><Relationship Id="rId28" Type="http://schemas.openxmlformats.org/officeDocument/2006/relationships/image" Target="../media/image185.wmf"/><Relationship Id="rId10" Type="http://schemas.openxmlformats.org/officeDocument/2006/relationships/image" Target="../media/image164.emf"/><Relationship Id="rId19" Type="http://schemas.openxmlformats.org/officeDocument/2006/relationships/image" Target="../media/image173.emf"/><Relationship Id="rId31" Type="http://schemas.openxmlformats.org/officeDocument/2006/relationships/image" Target="../media/image188.wmf"/><Relationship Id="rId4" Type="http://schemas.openxmlformats.org/officeDocument/2006/relationships/image" Target="../media/image159.wmf"/><Relationship Id="rId9" Type="http://schemas.openxmlformats.org/officeDocument/2006/relationships/image" Target="../media/image163.wmf"/><Relationship Id="rId14" Type="http://schemas.openxmlformats.org/officeDocument/2006/relationships/image" Target="../media/image168.emf"/><Relationship Id="rId22" Type="http://schemas.openxmlformats.org/officeDocument/2006/relationships/image" Target="../media/image176.emf"/><Relationship Id="rId27" Type="http://schemas.openxmlformats.org/officeDocument/2006/relationships/image" Target="../media/image184.wmf"/><Relationship Id="rId30" Type="http://schemas.openxmlformats.org/officeDocument/2006/relationships/image" Target="../media/image187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13" Type="http://schemas.openxmlformats.org/officeDocument/2006/relationships/image" Target="../media/image196.wmf"/><Relationship Id="rId3" Type="http://schemas.openxmlformats.org/officeDocument/2006/relationships/image" Target="../media/image14.emf"/><Relationship Id="rId7" Type="http://schemas.openxmlformats.org/officeDocument/2006/relationships/image" Target="../media/image190.wmf"/><Relationship Id="rId12" Type="http://schemas.openxmlformats.org/officeDocument/2006/relationships/image" Target="../media/image195.wmf"/><Relationship Id="rId2" Type="http://schemas.openxmlformats.org/officeDocument/2006/relationships/image" Target="../media/image179.wmf"/><Relationship Id="rId1" Type="http://schemas.openxmlformats.org/officeDocument/2006/relationships/image" Target="../media/image12.emf"/><Relationship Id="rId6" Type="http://schemas.openxmlformats.org/officeDocument/2006/relationships/image" Target="../media/image189.wmf"/><Relationship Id="rId11" Type="http://schemas.openxmlformats.org/officeDocument/2006/relationships/image" Target="../media/image194.wmf"/><Relationship Id="rId5" Type="http://schemas.openxmlformats.org/officeDocument/2006/relationships/image" Target="../media/image180.wmf"/><Relationship Id="rId10" Type="http://schemas.openxmlformats.org/officeDocument/2006/relationships/image" Target="../media/image193.wmf"/><Relationship Id="rId4" Type="http://schemas.openxmlformats.org/officeDocument/2006/relationships/image" Target="../media/image159.wmf"/><Relationship Id="rId9" Type="http://schemas.openxmlformats.org/officeDocument/2006/relationships/image" Target="../media/image192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13" Type="http://schemas.openxmlformats.org/officeDocument/2006/relationships/image" Target="../media/image169.emf"/><Relationship Id="rId18" Type="http://schemas.openxmlformats.org/officeDocument/2006/relationships/image" Target="../media/image174.emf"/><Relationship Id="rId3" Type="http://schemas.openxmlformats.org/officeDocument/2006/relationships/image" Target="../media/image199.wmf"/><Relationship Id="rId21" Type="http://schemas.openxmlformats.org/officeDocument/2006/relationships/image" Target="../media/image159.wmf"/><Relationship Id="rId7" Type="http://schemas.openxmlformats.org/officeDocument/2006/relationships/image" Target="../media/image163.wmf"/><Relationship Id="rId12" Type="http://schemas.openxmlformats.org/officeDocument/2006/relationships/image" Target="../media/image168.emf"/><Relationship Id="rId17" Type="http://schemas.openxmlformats.org/officeDocument/2006/relationships/image" Target="../media/image173.emf"/><Relationship Id="rId2" Type="http://schemas.openxmlformats.org/officeDocument/2006/relationships/image" Target="../media/image198.wmf"/><Relationship Id="rId16" Type="http://schemas.openxmlformats.org/officeDocument/2006/relationships/image" Target="../media/image172.emf"/><Relationship Id="rId20" Type="http://schemas.openxmlformats.org/officeDocument/2006/relationships/image" Target="../media/image176.emf"/><Relationship Id="rId1" Type="http://schemas.openxmlformats.org/officeDocument/2006/relationships/image" Target="../media/image197.wmf"/><Relationship Id="rId6" Type="http://schemas.openxmlformats.org/officeDocument/2006/relationships/image" Target="../media/image162.wmf"/><Relationship Id="rId11" Type="http://schemas.openxmlformats.org/officeDocument/2006/relationships/image" Target="../media/image167.emf"/><Relationship Id="rId5" Type="http://schemas.openxmlformats.org/officeDocument/2006/relationships/image" Target="../media/image161.emf"/><Relationship Id="rId15" Type="http://schemas.openxmlformats.org/officeDocument/2006/relationships/image" Target="../media/image171.emf"/><Relationship Id="rId10" Type="http://schemas.openxmlformats.org/officeDocument/2006/relationships/image" Target="../media/image166.emf"/><Relationship Id="rId19" Type="http://schemas.openxmlformats.org/officeDocument/2006/relationships/image" Target="../media/image175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Relationship Id="rId14" Type="http://schemas.openxmlformats.org/officeDocument/2006/relationships/image" Target="../media/image17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4" Type="http://schemas.openxmlformats.org/officeDocument/2006/relationships/image" Target="../media/image203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4" Type="http://schemas.openxmlformats.org/officeDocument/2006/relationships/image" Target="../media/image207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4" Type="http://schemas.openxmlformats.org/officeDocument/2006/relationships/image" Target="../media/image211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13" Type="http://schemas.openxmlformats.org/officeDocument/2006/relationships/image" Target="../media/image213.wmf"/><Relationship Id="rId3" Type="http://schemas.openxmlformats.org/officeDocument/2006/relationships/image" Target="../media/image12.emf"/><Relationship Id="rId7" Type="http://schemas.openxmlformats.org/officeDocument/2006/relationships/image" Target="../media/image180.wmf"/><Relationship Id="rId12" Type="http://schemas.openxmlformats.org/officeDocument/2006/relationships/image" Target="../media/image185.wmf"/><Relationship Id="rId2" Type="http://schemas.openxmlformats.org/officeDocument/2006/relationships/image" Target="../media/image155.wmf"/><Relationship Id="rId16" Type="http://schemas.openxmlformats.org/officeDocument/2006/relationships/image" Target="../media/image215.wmf"/><Relationship Id="rId1" Type="http://schemas.openxmlformats.org/officeDocument/2006/relationships/image" Target="../media/image212.wmf"/><Relationship Id="rId6" Type="http://schemas.openxmlformats.org/officeDocument/2006/relationships/image" Target="../media/image159.wmf"/><Relationship Id="rId11" Type="http://schemas.openxmlformats.org/officeDocument/2006/relationships/image" Target="../media/image184.wmf"/><Relationship Id="rId5" Type="http://schemas.openxmlformats.org/officeDocument/2006/relationships/image" Target="../media/image14.emf"/><Relationship Id="rId15" Type="http://schemas.openxmlformats.org/officeDocument/2006/relationships/image" Target="../media/image214.wmf"/><Relationship Id="rId10" Type="http://schemas.openxmlformats.org/officeDocument/2006/relationships/image" Target="../media/image177.wmf"/><Relationship Id="rId4" Type="http://schemas.openxmlformats.org/officeDocument/2006/relationships/image" Target="../media/image179.wmf"/><Relationship Id="rId9" Type="http://schemas.openxmlformats.org/officeDocument/2006/relationships/image" Target="../media/image156.wmf"/><Relationship Id="rId14" Type="http://schemas.openxmlformats.org/officeDocument/2006/relationships/image" Target="../media/image194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13" Type="http://schemas.openxmlformats.org/officeDocument/2006/relationships/image" Target="../media/image228.wmf"/><Relationship Id="rId3" Type="http://schemas.openxmlformats.org/officeDocument/2006/relationships/image" Target="../media/image218.wmf"/><Relationship Id="rId7" Type="http://schemas.openxmlformats.org/officeDocument/2006/relationships/image" Target="../media/image222.wmf"/><Relationship Id="rId12" Type="http://schemas.openxmlformats.org/officeDocument/2006/relationships/image" Target="../media/image227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Relationship Id="rId6" Type="http://schemas.openxmlformats.org/officeDocument/2006/relationships/image" Target="../media/image221.wmf"/><Relationship Id="rId11" Type="http://schemas.openxmlformats.org/officeDocument/2006/relationships/image" Target="../media/image226.wmf"/><Relationship Id="rId5" Type="http://schemas.openxmlformats.org/officeDocument/2006/relationships/image" Target="../media/image220.wmf"/><Relationship Id="rId10" Type="http://schemas.openxmlformats.org/officeDocument/2006/relationships/image" Target="../media/image225.wmf"/><Relationship Id="rId4" Type="http://schemas.openxmlformats.org/officeDocument/2006/relationships/image" Target="../media/image219.wmf"/><Relationship Id="rId9" Type="http://schemas.openxmlformats.org/officeDocument/2006/relationships/image" Target="../media/image224.wmf"/><Relationship Id="rId14" Type="http://schemas.openxmlformats.org/officeDocument/2006/relationships/image" Target="../media/image229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image" Target="../media/image185.wmf"/><Relationship Id="rId18" Type="http://schemas.openxmlformats.org/officeDocument/2006/relationships/image" Target="../media/image240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12" Type="http://schemas.openxmlformats.org/officeDocument/2006/relationships/image" Target="../media/image235.wmf"/><Relationship Id="rId17" Type="http://schemas.openxmlformats.org/officeDocument/2006/relationships/image" Target="../media/image239.wmf"/><Relationship Id="rId2" Type="http://schemas.openxmlformats.org/officeDocument/2006/relationships/image" Target="../media/image232.wmf"/><Relationship Id="rId16" Type="http://schemas.openxmlformats.org/officeDocument/2006/relationships/image" Target="../media/image238.wmf"/><Relationship Id="rId1" Type="http://schemas.openxmlformats.org/officeDocument/2006/relationships/image" Target="../media/image231.wmf"/><Relationship Id="rId6" Type="http://schemas.openxmlformats.org/officeDocument/2006/relationships/image" Target="../media/image158.wmf"/><Relationship Id="rId11" Type="http://schemas.openxmlformats.org/officeDocument/2006/relationships/image" Target="../media/image234.wmf"/><Relationship Id="rId5" Type="http://schemas.openxmlformats.org/officeDocument/2006/relationships/image" Target="../media/image157.wmf"/><Relationship Id="rId15" Type="http://schemas.openxmlformats.org/officeDocument/2006/relationships/image" Target="../media/image237.wmf"/><Relationship Id="rId10" Type="http://schemas.openxmlformats.org/officeDocument/2006/relationships/image" Target="../media/image180.wmf"/><Relationship Id="rId4" Type="http://schemas.openxmlformats.org/officeDocument/2006/relationships/image" Target="../media/image156.wmf"/><Relationship Id="rId9" Type="http://schemas.openxmlformats.org/officeDocument/2006/relationships/image" Target="../media/image233.wmf"/><Relationship Id="rId14" Type="http://schemas.openxmlformats.org/officeDocument/2006/relationships/image" Target="../media/image23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3" Type="http://schemas.openxmlformats.org/officeDocument/2006/relationships/image" Target="../media/image243.emf"/><Relationship Id="rId7" Type="http://schemas.openxmlformats.org/officeDocument/2006/relationships/image" Target="../media/image247.wmf"/><Relationship Id="rId2" Type="http://schemas.openxmlformats.org/officeDocument/2006/relationships/image" Target="../media/image242.wmf"/><Relationship Id="rId1" Type="http://schemas.openxmlformats.org/officeDocument/2006/relationships/image" Target="../media/image241.wmf"/><Relationship Id="rId6" Type="http://schemas.openxmlformats.org/officeDocument/2006/relationships/image" Target="../media/image246.wmf"/><Relationship Id="rId5" Type="http://schemas.openxmlformats.org/officeDocument/2006/relationships/image" Target="../media/image245.wmf"/><Relationship Id="rId4" Type="http://schemas.openxmlformats.org/officeDocument/2006/relationships/image" Target="../media/image244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wmf"/><Relationship Id="rId1" Type="http://schemas.openxmlformats.org/officeDocument/2006/relationships/image" Target="../media/image2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image" Target="../media/image251.wmf"/><Relationship Id="rId7" Type="http://schemas.openxmlformats.org/officeDocument/2006/relationships/image" Target="../media/image255.wmf"/><Relationship Id="rId2" Type="http://schemas.openxmlformats.org/officeDocument/2006/relationships/image" Target="../media/image126.emf"/><Relationship Id="rId1" Type="http://schemas.openxmlformats.org/officeDocument/2006/relationships/image" Target="../media/image250.wmf"/><Relationship Id="rId6" Type="http://schemas.openxmlformats.org/officeDocument/2006/relationships/image" Target="../media/image254.wmf"/><Relationship Id="rId5" Type="http://schemas.openxmlformats.org/officeDocument/2006/relationships/image" Target="../media/image253.wmf"/><Relationship Id="rId4" Type="http://schemas.openxmlformats.org/officeDocument/2006/relationships/image" Target="../media/image252.wmf"/><Relationship Id="rId9" Type="http://schemas.openxmlformats.org/officeDocument/2006/relationships/image" Target="../media/image257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13" Type="http://schemas.openxmlformats.org/officeDocument/2006/relationships/image" Target="../media/image270.wmf"/><Relationship Id="rId3" Type="http://schemas.openxmlformats.org/officeDocument/2006/relationships/image" Target="../media/image260.wmf"/><Relationship Id="rId7" Type="http://schemas.openxmlformats.org/officeDocument/2006/relationships/image" Target="../media/image264.wmf"/><Relationship Id="rId12" Type="http://schemas.openxmlformats.org/officeDocument/2006/relationships/image" Target="../media/image269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Relationship Id="rId6" Type="http://schemas.openxmlformats.org/officeDocument/2006/relationships/image" Target="../media/image263.wmf"/><Relationship Id="rId11" Type="http://schemas.openxmlformats.org/officeDocument/2006/relationships/image" Target="../media/image268.wmf"/><Relationship Id="rId5" Type="http://schemas.openxmlformats.org/officeDocument/2006/relationships/image" Target="../media/image262.wmf"/><Relationship Id="rId10" Type="http://schemas.openxmlformats.org/officeDocument/2006/relationships/image" Target="../media/image267.wmf"/><Relationship Id="rId4" Type="http://schemas.openxmlformats.org/officeDocument/2006/relationships/image" Target="../media/image261.wmf"/><Relationship Id="rId9" Type="http://schemas.openxmlformats.org/officeDocument/2006/relationships/image" Target="../media/image266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image" Target="../media/image273.wmf"/><Relationship Id="rId7" Type="http://schemas.openxmlformats.org/officeDocument/2006/relationships/image" Target="../media/image277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6" Type="http://schemas.openxmlformats.org/officeDocument/2006/relationships/image" Target="../media/image276.wmf"/><Relationship Id="rId5" Type="http://schemas.openxmlformats.org/officeDocument/2006/relationships/image" Target="../media/image275.wmf"/><Relationship Id="rId10" Type="http://schemas.openxmlformats.org/officeDocument/2006/relationships/image" Target="../media/image280.wmf"/><Relationship Id="rId4" Type="http://schemas.openxmlformats.org/officeDocument/2006/relationships/image" Target="../media/image274.wmf"/><Relationship Id="rId9" Type="http://schemas.openxmlformats.org/officeDocument/2006/relationships/image" Target="../media/image279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293.wmf"/><Relationship Id="rId3" Type="http://schemas.openxmlformats.org/officeDocument/2006/relationships/image" Target="../media/image283.wmf"/><Relationship Id="rId7" Type="http://schemas.openxmlformats.org/officeDocument/2006/relationships/image" Target="../media/image287.wmf"/><Relationship Id="rId12" Type="http://schemas.openxmlformats.org/officeDocument/2006/relationships/image" Target="../media/image292.wmf"/><Relationship Id="rId2" Type="http://schemas.openxmlformats.org/officeDocument/2006/relationships/image" Target="../media/image282.wmf"/><Relationship Id="rId1" Type="http://schemas.openxmlformats.org/officeDocument/2006/relationships/image" Target="../media/image281.wmf"/><Relationship Id="rId6" Type="http://schemas.openxmlformats.org/officeDocument/2006/relationships/image" Target="../media/image286.wmf"/><Relationship Id="rId11" Type="http://schemas.openxmlformats.org/officeDocument/2006/relationships/image" Target="../media/image291.wmf"/><Relationship Id="rId5" Type="http://schemas.openxmlformats.org/officeDocument/2006/relationships/image" Target="../media/image285.wmf"/><Relationship Id="rId15" Type="http://schemas.openxmlformats.org/officeDocument/2006/relationships/image" Target="../media/image295.wmf"/><Relationship Id="rId10" Type="http://schemas.openxmlformats.org/officeDocument/2006/relationships/image" Target="../media/image290.wmf"/><Relationship Id="rId4" Type="http://schemas.openxmlformats.org/officeDocument/2006/relationships/image" Target="../media/image284.wmf"/><Relationship Id="rId9" Type="http://schemas.openxmlformats.org/officeDocument/2006/relationships/image" Target="../media/image289.wmf"/><Relationship Id="rId14" Type="http://schemas.openxmlformats.org/officeDocument/2006/relationships/image" Target="../media/image294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96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wmf"/><Relationship Id="rId1" Type="http://schemas.openxmlformats.org/officeDocument/2006/relationships/image" Target="../media/image20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126.emf"/><Relationship Id="rId1" Type="http://schemas.openxmlformats.org/officeDocument/2006/relationships/image" Target="../media/image250.wmf"/><Relationship Id="rId5" Type="http://schemas.openxmlformats.org/officeDocument/2006/relationships/image" Target="../media/image298.wmf"/><Relationship Id="rId4" Type="http://schemas.openxmlformats.org/officeDocument/2006/relationships/image" Target="../media/image25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wmf"/><Relationship Id="rId2" Type="http://schemas.openxmlformats.org/officeDocument/2006/relationships/image" Target="../media/image275.wmf"/><Relationship Id="rId1" Type="http://schemas.openxmlformats.org/officeDocument/2006/relationships/image" Target="../media/image276.wmf"/><Relationship Id="rId4" Type="http://schemas.openxmlformats.org/officeDocument/2006/relationships/image" Target="../media/image30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image" Target="../media/image217.wmf"/><Relationship Id="rId7" Type="http://schemas.openxmlformats.org/officeDocument/2006/relationships/image" Target="../media/image222.wmf"/><Relationship Id="rId12" Type="http://schemas.openxmlformats.org/officeDocument/2006/relationships/image" Target="../media/image275.wmf"/><Relationship Id="rId2" Type="http://schemas.openxmlformats.org/officeDocument/2006/relationships/image" Target="../media/image219.wmf"/><Relationship Id="rId1" Type="http://schemas.openxmlformats.org/officeDocument/2006/relationships/image" Target="../media/image216.wmf"/><Relationship Id="rId6" Type="http://schemas.openxmlformats.org/officeDocument/2006/relationships/image" Target="../media/image221.wmf"/><Relationship Id="rId11" Type="http://schemas.openxmlformats.org/officeDocument/2006/relationships/image" Target="../media/image226.wmf"/><Relationship Id="rId5" Type="http://schemas.openxmlformats.org/officeDocument/2006/relationships/image" Target="../media/image220.wmf"/><Relationship Id="rId10" Type="http://schemas.openxmlformats.org/officeDocument/2006/relationships/image" Target="../media/image225.wmf"/><Relationship Id="rId4" Type="http://schemas.openxmlformats.org/officeDocument/2006/relationships/image" Target="../media/image218.wmf"/><Relationship Id="rId9" Type="http://schemas.openxmlformats.org/officeDocument/2006/relationships/image" Target="../media/image224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13" Type="http://schemas.openxmlformats.org/officeDocument/2006/relationships/image" Target="../media/image306.wmf"/><Relationship Id="rId3" Type="http://schemas.openxmlformats.org/officeDocument/2006/relationships/image" Target="../media/image221.wmf"/><Relationship Id="rId7" Type="http://schemas.openxmlformats.org/officeDocument/2006/relationships/image" Target="../media/image224.wmf"/><Relationship Id="rId12" Type="http://schemas.openxmlformats.org/officeDocument/2006/relationships/image" Target="../media/image305.wmf"/><Relationship Id="rId17" Type="http://schemas.openxmlformats.org/officeDocument/2006/relationships/image" Target="../media/image310.wmf"/><Relationship Id="rId2" Type="http://schemas.openxmlformats.org/officeDocument/2006/relationships/image" Target="../media/image220.wmf"/><Relationship Id="rId16" Type="http://schemas.openxmlformats.org/officeDocument/2006/relationships/image" Target="../media/image309.wmf"/><Relationship Id="rId1" Type="http://schemas.openxmlformats.org/officeDocument/2006/relationships/image" Target="../media/image301.wmf"/><Relationship Id="rId6" Type="http://schemas.openxmlformats.org/officeDocument/2006/relationships/image" Target="../media/image223.emf"/><Relationship Id="rId11" Type="http://schemas.openxmlformats.org/officeDocument/2006/relationships/image" Target="../media/image304.wmf"/><Relationship Id="rId5" Type="http://schemas.openxmlformats.org/officeDocument/2006/relationships/image" Target="../media/image222.wmf"/><Relationship Id="rId15" Type="http://schemas.openxmlformats.org/officeDocument/2006/relationships/image" Target="../media/image308.wmf"/><Relationship Id="rId10" Type="http://schemas.openxmlformats.org/officeDocument/2006/relationships/image" Target="../media/image303.wmf"/><Relationship Id="rId4" Type="http://schemas.openxmlformats.org/officeDocument/2006/relationships/image" Target="../media/image302.wmf"/><Relationship Id="rId9" Type="http://schemas.openxmlformats.org/officeDocument/2006/relationships/image" Target="../media/image226.wmf"/><Relationship Id="rId14" Type="http://schemas.openxmlformats.org/officeDocument/2006/relationships/image" Target="../media/image307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image" Target="../media/image313.wmf"/><Relationship Id="rId7" Type="http://schemas.openxmlformats.org/officeDocument/2006/relationships/image" Target="../media/image317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Relationship Id="rId6" Type="http://schemas.openxmlformats.org/officeDocument/2006/relationships/image" Target="../media/image316.wmf"/><Relationship Id="rId5" Type="http://schemas.openxmlformats.org/officeDocument/2006/relationships/image" Target="../media/image315.emf"/><Relationship Id="rId4" Type="http://schemas.openxmlformats.org/officeDocument/2006/relationships/image" Target="../media/image314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wmf"/><Relationship Id="rId3" Type="http://schemas.openxmlformats.org/officeDocument/2006/relationships/image" Target="../media/image321.wmf"/><Relationship Id="rId7" Type="http://schemas.openxmlformats.org/officeDocument/2006/relationships/image" Target="../media/image325.wmf"/><Relationship Id="rId2" Type="http://schemas.openxmlformats.org/officeDocument/2006/relationships/image" Target="../media/image320.wmf"/><Relationship Id="rId1" Type="http://schemas.openxmlformats.org/officeDocument/2006/relationships/image" Target="../media/image319.wmf"/><Relationship Id="rId6" Type="http://schemas.openxmlformats.org/officeDocument/2006/relationships/image" Target="../media/image324.wmf"/><Relationship Id="rId5" Type="http://schemas.openxmlformats.org/officeDocument/2006/relationships/image" Target="../media/image323.wmf"/><Relationship Id="rId4" Type="http://schemas.openxmlformats.org/officeDocument/2006/relationships/image" Target="../media/image322.wmf"/><Relationship Id="rId9" Type="http://schemas.openxmlformats.org/officeDocument/2006/relationships/image" Target="../media/image327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wmf"/><Relationship Id="rId13" Type="http://schemas.openxmlformats.org/officeDocument/2006/relationships/image" Target="../media/image336.wmf"/><Relationship Id="rId3" Type="http://schemas.openxmlformats.org/officeDocument/2006/relationships/image" Target="../media/image323.wmf"/><Relationship Id="rId7" Type="http://schemas.openxmlformats.org/officeDocument/2006/relationships/image" Target="../media/image330.wmf"/><Relationship Id="rId12" Type="http://schemas.openxmlformats.org/officeDocument/2006/relationships/image" Target="../media/image335.wmf"/><Relationship Id="rId2" Type="http://schemas.openxmlformats.org/officeDocument/2006/relationships/image" Target="../media/image322.wmf"/><Relationship Id="rId1" Type="http://schemas.openxmlformats.org/officeDocument/2006/relationships/image" Target="../media/image320.wmf"/><Relationship Id="rId6" Type="http://schemas.openxmlformats.org/officeDocument/2006/relationships/image" Target="../media/image326.wmf"/><Relationship Id="rId11" Type="http://schemas.openxmlformats.org/officeDocument/2006/relationships/image" Target="../media/image334.wmf"/><Relationship Id="rId5" Type="http://schemas.openxmlformats.org/officeDocument/2006/relationships/image" Target="../media/image325.wmf"/><Relationship Id="rId15" Type="http://schemas.openxmlformats.org/officeDocument/2006/relationships/image" Target="../media/image338.wmf"/><Relationship Id="rId10" Type="http://schemas.openxmlformats.org/officeDocument/2006/relationships/image" Target="../media/image333.wmf"/><Relationship Id="rId4" Type="http://schemas.openxmlformats.org/officeDocument/2006/relationships/image" Target="../media/image324.wmf"/><Relationship Id="rId9" Type="http://schemas.openxmlformats.org/officeDocument/2006/relationships/image" Target="../media/image332.wmf"/><Relationship Id="rId14" Type="http://schemas.openxmlformats.org/officeDocument/2006/relationships/image" Target="../media/image337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13" Type="http://schemas.openxmlformats.org/officeDocument/2006/relationships/image" Target="../media/image345.wmf"/><Relationship Id="rId18" Type="http://schemas.openxmlformats.org/officeDocument/2006/relationships/image" Target="../media/image350.wmf"/><Relationship Id="rId3" Type="http://schemas.openxmlformats.org/officeDocument/2006/relationships/image" Target="../media/image323.wmf"/><Relationship Id="rId7" Type="http://schemas.openxmlformats.org/officeDocument/2006/relationships/image" Target="../media/image339.wmf"/><Relationship Id="rId12" Type="http://schemas.openxmlformats.org/officeDocument/2006/relationships/image" Target="../media/image344.wmf"/><Relationship Id="rId17" Type="http://schemas.openxmlformats.org/officeDocument/2006/relationships/image" Target="../media/image349.wmf"/><Relationship Id="rId2" Type="http://schemas.openxmlformats.org/officeDocument/2006/relationships/image" Target="../media/image322.wmf"/><Relationship Id="rId16" Type="http://schemas.openxmlformats.org/officeDocument/2006/relationships/image" Target="../media/image348.wmf"/><Relationship Id="rId1" Type="http://schemas.openxmlformats.org/officeDocument/2006/relationships/image" Target="../media/image320.wmf"/><Relationship Id="rId6" Type="http://schemas.openxmlformats.org/officeDocument/2006/relationships/image" Target="../media/image326.wmf"/><Relationship Id="rId11" Type="http://schemas.openxmlformats.org/officeDocument/2006/relationships/image" Target="../media/image343.wmf"/><Relationship Id="rId5" Type="http://schemas.openxmlformats.org/officeDocument/2006/relationships/image" Target="../media/image325.wmf"/><Relationship Id="rId15" Type="http://schemas.openxmlformats.org/officeDocument/2006/relationships/image" Target="../media/image347.wmf"/><Relationship Id="rId10" Type="http://schemas.openxmlformats.org/officeDocument/2006/relationships/image" Target="../media/image342.wmf"/><Relationship Id="rId19" Type="http://schemas.openxmlformats.org/officeDocument/2006/relationships/image" Target="../media/image351.wmf"/><Relationship Id="rId4" Type="http://schemas.openxmlformats.org/officeDocument/2006/relationships/image" Target="../media/image324.wmf"/><Relationship Id="rId9" Type="http://schemas.openxmlformats.org/officeDocument/2006/relationships/image" Target="../media/image341.wmf"/><Relationship Id="rId14" Type="http://schemas.openxmlformats.org/officeDocument/2006/relationships/image" Target="../media/image346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3" Type="http://schemas.openxmlformats.org/officeDocument/2006/relationships/image" Target="../media/image354.emf"/><Relationship Id="rId7" Type="http://schemas.openxmlformats.org/officeDocument/2006/relationships/image" Target="../media/image358.wmf"/><Relationship Id="rId12" Type="http://schemas.openxmlformats.org/officeDocument/2006/relationships/image" Target="../media/image363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Relationship Id="rId6" Type="http://schemas.openxmlformats.org/officeDocument/2006/relationships/image" Target="../media/image357.wmf"/><Relationship Id="rId11" Type="http://schemas.openxmlformats.org/officeDocument/2006/relationships/image" Target="../media/image362.wmf"/><Relationship Id="rId5" Type="http://schemas.openxmlformats.org/officeDocument/2006/relationships/image" Target="../media/image356.wmf"/><Relationship Id="rId10" Type="http://schemas.openxmlformats.org/officeDocument/2006/relationships/image" Target="../media/image361.wmf"/><Relationship Id="rId4" Type="http://schemas.openxmlformats.org/officeDocument/2006/relationships/image" Target="../media/image355.emf"/><Relationship Id="rId9" Type="http://schemas.openxmlformats.org/officeDocument/2006/relationships/image" Target="../media/image360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emf"/><Relationship Id="rId13" Type="http://schemas.openxmlformats.org/officeDocument/2006/relationships/image" Target="../media/image376.wmf"/><Relationship Id="rId3" Type="http://schemas.openxmlformats.org/officeDocument/2006/relationships/image" Target="../media/image366.wmf"/><Relationship Id="rId7" Type="http://schemas.openxmlformats.org/officeDocument/2006/relationships/image" Target="../media/image370.emf"/><Relationship Id="rId12" Type="http://schemas.openxmlformats.org/officeDocument/2006/relationships/image" Target="../media/image375.emf"/><Relationship Id="rId2" Type="http://schemas.openxmlformats.org/officeDocument/2006/relationships/image" Target="../media/image365.wmf"/><Relationship Id="rId1" Type="http://schemas.openxmlformats.org/officeDocument/2006/relationships/image" Target="../media/image364.wmf"/><Relationship Id="rId6" Type="http://schemas.openxmlformats.org/officeDocument/2006/relationships/image" Target="../media/image369.emf"/><Relationship Id="rId11" Type="http://schemas.openxmlformats.org/officeDocument/2006/relationships/image" Target="../media/image374.emf"/><Relationship Id="rId5" Type="http://schemas.openxmlformats.org/officeDocument/2006/relationships/image" Target="../media/image368.emf"/><Relationship Id="rId15" Type="http://schemas.openxmlformats.org/officeDocument/2006/relationships/image" Target="../media/image378.wmf"/><Relationship Id="rId10" Type="http://schemas.openxmlformats.org/officeDocument/2006/relationships/image" Target="../media/image373.emf"/><Relationship Id="rId4" Type="http://schemas.openxmlformats.org/officeDocument/2006/relationships/image" Target="../media/image367.wmf"/><Relationship Id="rId9" Type="http://schemas.openxmlformats.org/officeDocument/2006/relationships/image" Target="../media/image372.emf"/><Relationship Id="rId14" Type="http://schemas.openxmlformats.org/officeDocument/2006/relationships/image" Target="../media/image377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wmf"/><Relationship Id="rId13" Type="http://schemas.openxmlformats.org/officeDocument/2006/relationships/image" Target="../media/image386.wmf"/><Relationship Id="rId18" Type="http://schemas.openxmlformats.org/officeDocument/2006/relationships/image" Target="../media/image391.wmf"/><Relationship Id="rId3" Type="http://schemas.openxmlformats.org/officeDocument/2006/relationships/image" Target="../media/image355.emf"/><Relationship Id="rId7" Type="http://schemas.openxmlformats.org/officeDocument/2006/relationships/image" Target="../media/image380.wmf"/><Relationship Id="rId12" Type="http://schemas.openxmlformats.org/officeDocument/2006/relationships/image" Target="../media/image385.wmf"/><Relationship Id="rId17" Type="http://schemas.openxmlformats.org/officeDocument/2006/relationships/image" Target="../media/image390.wmf"/><Relationship Id="rId2" Type="http://schemas.openxmlformats.org/officeDocument/2006/relationships/image" Target="../media/image354.emf"/><Relationship Id="rId16" Type="http://schemas.openxmlformats.org/officeDocument/2006/relationships/image" Target="../media/image389.wmf"/><Relationship Id="rId1" Type="http://schemas.openxmlformats.org/officeDocument/2006/relationships/image" Target="../media/image353.wmf"/><Relationship Id="rId6" Type="http://schemas.openxmlformats.org/officeDocument/2006/relationships/image" Target="../media/image379.wmf"/><Relationship Id="rId11" Type="http://schemas.openxmlformats.org/officeDocument/2006/relationships/image" Target="../media/image384.wmf"/><Relationship Id="rId5" Type="http://schemas.openxmlformats.org/officeDocument/2006/relationships/image" Target="../media/image343.wmf"/><Relationship Id="rId15" Type="http://schemas.openxmlformats.org/officeDocument/2006/relationships/image" Target="../media/image388.wmf"/><Relationship Id="rId10" Type="http://schemas.openxmlformats.org/officeDocument/2006/relationships/image" Target="../media/image383.wmf"/><Relationship Id="rId19" Type="http://schemas.openxmlformats.org/officeDocument/2006/relationships/image" Target="../media/image392.wmf"/><Relationship Id="rId4" Type="http://schemas.openxmlformats.org/officeDocument/2006/relationships/image" Target="../media/image342.wmf"/><Relationship Id="rId9" Type="http://schemas.openxmlformats.org/officeDocument/2006/relationships/image" Target="../media/image382.wmf"/><Relationship Id="rId14" Type="http://schemas.openxmlformats.org/officeDocument/2006/relationships/image" Target="../media/image38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9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wmf"/><Relationship Id="rId13" Type="http://schemas.openxmlformats.org/officeDocument/2006/relationships/image" Target="../media/image405.wmf"/><Relationship Id="rId3" Type="http://schemas.openxmlformats.org/officeDocument/2006/relationships/image" Target="../media/image395.wmf"/><Relationship Id="rId7" Type="http://schemas.openxmlformats.org/officeDocument/2006/relationships/image" Target="../media/image399.wmf"/><Relationship Id="rId12" Type="http://schemas.openxmlformats.org/officeDocument/2006/relationships/image" Target="../media/image404.wmf"/><Relationship Id="rId2" Type="http://schemas.openxmlformats.org/officeDocument/2006/relationships/image" Target="../media/image394.wmf"/><Relationship Id="rId1" Type="http://schemas.openxmlformats.org/officeDocument/2006/relationships/image" Target="../media/image393.wmf"/><Relationship Id="rId6" Type="http://schemas.openxmlformats.org/officeDocument/2006/relationships/image" Target="../media/image398.wmf"/><Relationship Id="rId11" Type="http://schemas.openxmlformats.org/officeDocument/2006/relationships/image" Target="../media/image403.wmf"/><Relationship Id="rId5" Type="http://schemas.openxmlformats.org/officeDocument/2006/relationships/image" Target="../media/image397.wmf"/><Relationship Id="rId10" Type="http://schemas.openxmlformats.org/officeDocument/2006/relationships/image" Target="../media/image402.wmf"/><Relationship Id="rId4" Type="http://schemas.openxmlformats.org/officeDocument/2006/relationships/image" Target="../media/image396.wmf"/><Relationship Id="rId9" Type="http://schemas.openxmlformats.org/officeDocument/2006/relationships/image" Target="../media/image401.wmf"/><Relationship Id="rId14" Type="http://schemas.openxmlformats.org/officeDocument/2006/relationships/image" Target="../media/image406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13" Type="http://schemas.openxmlformats.org/officeDocument/2006/relationships/image" Target="../media/image419.wmf"/><Relationship Id="rId3" Type="http://schemas.openxmlformats.org/officeDocument/2006/relationships/image" Target="../media/image409.wmf"/><Relationship Id="rId7" Type="http://schemas.openxmlformats.org/officeDocument/2006/relationships/image" Target="../media/image413.wmf"/><Relationship Id="rId12" Type="http://schemas.openxmlformats.org/officeDocument/2006/relationships/image" Target="../media/image418.wmf"/><Relationship Id="rId2" Type="http://schemas.openxmlformats.org/officeDocument/2006/relationships/image" Target="../media/image408.wmf"/><Relationship Id="rId1" Type="http://schemas.openxmlformats.org/officeDocument/2006/relationships/image" Target="../media/image407.wmf"/><Relationship Id="rId6" Type="http://schemas.openxmlformats.org/officeDocument/2006/relationships/image" Target="../media/image412.wmf"/><Relationship Id="rId11" Type="http://schemas.openxmlformats.org/officeDocument/2006/relationships/image" Target="../media/image417.wmf"/><Relationship Id="rId5" Type="http://schemas.openxmlformats.org/officeDocument/2006/relationships/image" Target="../media/image411.wmf"/><Relationship Id="rId10" Type="http://schemas.openxmlformats.org/officeDocument/2006/relationships/image" Target="../media/image416.wmf"/><Relationship Id="rId4" Type="http://schemas.openxmlformats.org/officeDocument/2006/relationships/image" Target="../media/image410.wmf"/><Relationship Id="rId9" Type="http://schemas.openxmlformats.org/officeDocument/2006/relationships/image" Target="../media/image415.wmf"/><Relationship Id="rId14" Type="http://schemas.openxmlformats.org/officeDocument/2006/relationships/image" Target="../media/image420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wmf"/><Relationship Id="rId13" Type="http://schemas.openxmlformats.org/officeDocument/2006/relationships/image" Target="../media/image418.wmf"/><Relationship Id="rId3" Type="http://schemas.openxmlformats.org/officeDocument/2006/relationships/image" Target="../media/image408.wmf"/><Relationship Id="rId7" Type="http://schemas.openxmlformats.org/officeDocument/2006/relationships/image" Target="../media/image412.wmf"/><Relationship Id="rId12" Type="http://schemas.openxmlformats.org/officeDocument/2006/relationships/image" Target="../media/image417.wmf"/><Relationship Id="rId2" Type="http://schemas.openxmlformats.org/officeDocument/2006/relationships/image" Target="../media/image422.wmf"/><Relationship Id="rId1" Type="http://schemas.openxmlformats.org/officeDocument/2006/relationships/image" Target="../media/image407.wmf"/><Relationship Id="rId6" Type="http://schemas.openxmlformats.org/officeDocument/2006/relationships/image" Target="../media/image411.wmf"/><Relationship Id="rId11" Type="http://schemas.openxmlformats.org/officeDocument/2006/relationships/image" Target="../media/image416.wmf"/><Relationship Id="rId5" Type="http://schemas.openxmlformats.org/officeDocument/2006/relationships/image" Target="../media/image410.wmf"/><Relationship Id="rId10" Type="http://schemas.openxmlformats.org/officeDocument/2006/relationships/image" Target="../media/image415.wmf"/><Relationship Id="rId4" Type="http://schemas.openxmlformats.org/officeDocument/2006/relationships/image" Target="../media/image409.wmf"/><Relationship Id="rId9" Type="http://schemas.openxmlformats.org/officeDocument/2006/relationships/image" Target="../media/image414.wmf"/><Relationship Id="rId14" Type="http://schemas.openxmlformats.org/officeDocument/2006/relationships/image" Target="../media/image419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3" Type="http://schemas.openxmlformats.org/officeDocument/2006/relationships/image" Target="../media/image408.wmf"/><Relationship Id="rId7" Type="http://schemas.openxmlformats.org/officeDocument/2006/relationships/image" Target="../media/image423.wmf"/><Relationship Id="rId12" Type="http://schemas.openxmlformats.org/officeDocument/2006/relationships/image" Target="../media/image420.wmf"/><Relationship Id="rId2" Type="http://schemas.openxmlformats.org/officeDocument/2006/relationships/image" Target="../media/image422.wmf"/><Relationship Id="rId1" Type="http://schemas.openxmlformats.org/officeDocument/2006/relationships/image" Target="../media/image407.wmf"/><Relationship Id="rId6" Type="http://schemas.openxmlformats.org/officeDocument/2006/relationships/image" Target="../media/image411.wmf"/><Relationship Id="rId11" Type="http://schemas.openxmlformats.org/officeDocument/2006/relationships/image" Target="../media/image427.wmf"/><Relationship Id="rId5" Type="http://schemas.openxmlformats.org/officeDocument/2006/relationships/image" Target="../media/image410.wmf"/><Relationship Id="rId10" Type="http://schemas.openxmlformats.org/officeDocument/2006/relationships/image" Target="../media/image426.wmf"/><Relationship Id="rId4" Type="http://schemas.openxmlformats.org/officeDocument/2006/relationships/image" Target="../media/image409.wmf"/><Relationship Id="rId9" Type="http://schemas.openxmlformats.org/officeDocument/2006/relationships/image" Target="../media/image425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428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wmf"/><Relationship Id="rId3" Type="http://schemas.openxmlformats.org/officeDocument/2006/relationships/image" Target="../media/image431.wmf"/><Relationship Id="rId7" Type="http://schemas.openxmlformats.org/officeDocument/2006/relationships/image" Target="../media/image353.wmf"/><Relationship Id="rId2" Type="http://schemas.openxmlformats.org/officeDocument/2006/relationships/image" Target="../media/image430.wmf"/><Relationship Id="rId1" Type="http://schemas.openxmlformats.org/officeDocument/2006/relationships/image" Target="../media/image429.wmf"/><Relationship Id="rId6" Type="http://schemas.openxmlformats.org/officeDocument/2006/relationships/image" Target="../media/image434.wmf"/><Relationship Id="rId5" Type="http://schemas.openxmlformats.org/officeDocument/2006/relationships/image" Target="../media/image433.wmf"/><Relationship Id="rId4" Type="http://schemas.openxmlformats.org/officeDocument/2006/relationships/image" Target="../media/image432.wmf"/><Relationship Id="rId9" Type="http://schemas.openxmlformats.org/officeDocument/2006/relationships/image" Target="../media/image436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3" Type="http://schemas.openxmlformats.org/officeDocument/2006/relationships/image" Target="../media/image438.wmf"/><Relationship Id="rId7" Type="http://schemas.openxmlformats.org/officeDocument/2006/relationships/image" Target="../media/image221.wmf"/><Relationship Id="rId2" Type="http://schemas.openxmlformats.org/officeDocument/2006/relationships/image" Target="../media/image437.wmf"/><Relationship Id="rId1" Type="http://schemas.openxmlformats.org/officeDocument/2006/relationships/image" Target="../media/image222.wmf"/><Relationship Id="rId6" Type="http://schemas.openxmlformats.org/officeDocument/2006/relationships/image" Target="../media/image220.wmf"/><Relationship Id="rId11" Type="http://schemas.openxmlformats.org/officeDocument/2006/relationships/image" Target="../media/image442.wmf"/><Relationship Id="rId5" Type="http://schemas.openxmlformats.org/officeDocument/2006/relationships/image" Target="../media/image218.wmf"/><Relationship Id="rId10" Type="http://schemas.openxmlformats.org/officeDocument/2006/relationships/image" Target="../media/image441.wmf"/><Relationship Id="rId4" Type="http://schemas.openxmlformats.org/officeDocument/2006/relationships/image" Target="../media/image217.wmf"/><Relationship Id="rId9" Type="http://schemas.openxmlformats.org/officeDocument/2006/relationships/image" Target="../media/image440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wmf"/><Relationship Id="rId2" Type="http://schemas.openxmlformats.org/officeDocument/2006/relationships/image" Target="../media/image444.wmf"/><Relationship Id="rId1" Type="http://schemas.openxmlformats.org/officeDocument/2006/relationships/image" Target="../media/image443.wmf"/><Relationship Id="rId6" Type="http://schemas.openxmlformats.org/officeDocument/2006/relationships/image" Target="../media/image448.wmf"/><Relationship Id="rId5" Type="http://schemas.openxmlformats.org/officeDocument/2006/relationships/image" Target="../media/image447.wmf"/><Relationship Id="rId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wmf"/><Relationship Id="rId2" Type="http://schemas.openxmlformats.org/officeDocument/2006/relationships/image" Target="../media/image451.wmf"/><Relationship Id="rId1" Type="http://schemas.openxmlformats.org/officeDocument/2006/relationships/image" Target="../media/image450.emf"/><Relationship Id="rId6" Type="http://schemas.openxmlformats.org/officeDocument/2006/relationships/image" Target="../media/image455.wmf"/><Relationship Id="rId5" Type="http://schemas.openxmlformats.org/officeDocument/2006/relationships/image" Target="../media/image454.wmf"/><Relationship Id="rId4" Type="http://schemas.openxmlformats.org/officeDocument/2006/relationships/image" Target="../media/image453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wmf"/><Relationship Id="rId7" Type="http://schemas.openxmlformats.org/officeDocument/2006/relationships/image" Target="../media/image460.wmf"/><Relationship Id="rId2" Type="http://schemas.openxmlformats.org/officeDocument/2006/relationships/image" Target="../media/image456.wmf"/><Relationship Id="rId1" Type="http://schemas.openxmlformats.org/officeDocument/2006/relationships/image" Target="../media/image450.e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wmf"/><Relationship Id="rId13" Type="http://schemas.openxmlformats.org/officeDocument/2006/relationships/image" Target="../media/image473.wmf"/><Relationship Id="rId18" Type="http://schemas.openxmlformats.org/officeDocument/2006/relationships/image" Target="../media/image478.wmf"/><Relationship Id="rId3" Type="http://schemas.openxmlformats.org/officeDocument/2006/relationships/image" Target="../media/image463.wmf"/><Relationship Id="rId7" Type="http://schemas.openxmlformats.org/officeDocument/2006/relationships/image" Target="../media/image467.wmf"/><Relationship Id="rId12" Type="http://schemas.openxmlformats.org/officeDocument/2006/relationships/image" Target="../media/image472.wmf"/><Relationship Id="rId17" Type="http://schemas.openxmlformats.org/officeDocument/2006/relationships/image" Target="../media/image477.wmf"/><Relationship Id="rId2" Type="http://schemas.openxmlformats.org/officeDocument/2006/relationships/image" Target="../media/image462.wmf"/><Relationship Id="rId16" Type="http://schemas.openxmlformats.org/officeDocument/2006/relationships/image" Target="../media/image476.wmf"/><Relationship Id="rId20" Type="http://schemas.openxmlformats.org/officeDocument/2006/relationships/image" Target="../media/image480.wmf"/><Relationship Id="rId1" Type="http://schemas.openxmlformats.org/officeDocument/2006/relationships/image" Target="../media/image461.wmf"/><Relationship Id="rId6" Type="http://schemas.openxmlformats.org/officeDocument/2006/relationships/image" Target="../media/image466.wmf"/><Relationship Id="rId11" Type="http://schemas.openxmlformats.org/officeDocument/2006/relationships/image" Target="../media/image471.wmf"/><Relationship Id="rId5" Type="http://schemas.openxmlformats.org/officeDocument/2006/relationships/image" Target="../media/image465.wmf"/><Relationship Id="rId15" Type="http://schemas.openxmlformats.org/officeDocument/2006/relationships/image" Target="../media/image475.wmf"/><Relationship Id="rId10" Type="http://schemas.openxmlformats.org/officeDocument/2006/relationships/image" Target="../media/image470.wmf"/><Relationship Id="rId19" Type="http://schemas.openxmlformats.org/officeDocument/2006/relationships/image" Target="../media/image479.wmf"/><Relationship Id="rId4" Type="http://schemas.openxmlformats.org/officeDocument/2006/relationships/image" Target="../media/image464.wmf"/><Relationship Id="rId9" Type="http://schemas.openxmlformats.org/officeDocument/2006/relationships/image" Target="../media/image469.wmf"/><Relationship Id="rId14" Type="http://schemas.openxmlformats.org/officeDocument/2006/relationships/image" Target="../media/image474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wmf"/><Relationship Id="rId13" Type="http://schemas.openxmlformats.org/officeDocument/2006/relationships/image" Target="../media/image492.wmf"/><Relationship Id="rId18" Type="http://schemas.openxmlformats.org/officeDocument/2006/relationships/image" Target="../media/image497.wmf"/><Relationship Id="rId3" Type="http://schemas.openxmlformats.org/officeDocument/2006/relationships/image" Target="../media/image483.wmf"/><Relationship Id="rId7" Type="http://schemas.openxmlformats.org/officeDocument/2006/relationships/image" Target="../media/image486.wmf"/><Relationship Id="rId12" Type="http://schemas.openxmlformats.org/officeDocument/2006/relationships/image" Target="../media/image491.wmf"/><Relationship Id="rId17" Type="http://schemas.openxmlformats.org/officeDocument/2006/relationships/image" Target="../media/image496.wmf"/><Relationship Id="rId2" Type="http://schemas.openxmlformats.org/officeDocument/2006/relationships/image" Target="../media/image482.wmf"/><Relationship Id="rId16" Type="http://schemas.openxmlformats.org/officeDocument/2006/relationships/image" Target="../media/image495.wmf"/><Relationship Id="rId1" Type="http://schemas.openxmlformats.org/officeDocument/2006/relationships/image" Target="../media/image481.wmf"/><Relationship Id="rId6" Type="http://schemas.openxmlformats.org/officeDocument/2006/relationships/image" Target="../media/image485.wmf"/><Relationship Id="rId11" Type="http://schemas.openxmlformats.org/officeDocument/2006/relationships/image" Target="../media/image490.wmf"/><Relationship Id="rId5" Type="http://schemas.openxmlformats.org/officeDocument/2006/relationships/image" Target="../media/image484.wmf"/><Relationship Id="rId15" Type="http://schemas.openxmlformats.org/officeDocument/2006/relationships/image" Target="../media/image494.wmf"/><Relationship Id="rId10" Type="http://schemas.openxmlformats.org/officeDocument/2006/relationships/image" Target="../media/image489.wmf"/><Relationship Id="rId19" Type="http://schemas.openxmlformats.org/officeDocument/2006/relationships/image" Target="../media/image498.wmf"/><Relationship Id="rId4" Type="http://schemas.openxmlformats.org/officeDocument/2006/relationships/image" Target="../media/image473.wmf"/><Relationship Id="rId9" Type="http://schemas.openxmlformats.org/officeDocument/2006/relationships/image" Target="../media/image488.wmf"/><Relationship Id="rId14" Type="http://schemas.openxmlformats.org/officeDocument/2006/relationships/image" Target="../media/image493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13" Type="http://schemas.openxmlformats.org/officeDocument/2006/relationships/image" Target="../media/image507.wmf"/><Relationship Id="rId18" Type="http://schemas.openxmlformats.org/officeDocument/2006/relationships/image" Target="../media/image511.wmf"/><Relationship Id="rId3" Type="http://schemas.openxmlformats.org/officeDocument/2006/relationships/image" Target="../media/image463.wmf"/><Relationship Id="rId21" Type="http://schemas.openxmlformats.org/officeDocument/2006/relationships/image" Target="../media/image493.wmf"/><Relationship Id="rId7" Type="http://schemas.openxmlformats.org/officeDocument/2006/relationships/image" Target="../media/image502.wmf"/><Relationship Id="rId12" Type="http://schemas.openxmlformats.org/officeDocument/2006/relationships/image" Target="../media/image506.wmf"/><Relationship Id="rId17" Type="http://schemas.openxmlformats.org/officeDocument/2006/relationships/image" Target="../media/image510.wmf"/><Relationship Id="rId2" Type="http://schemas.openxmlformats.org/officeDocument/2006/relationships/image" Target="../media/image500.wmf"/><Relationship Id="rId16" Type="http://schemas.openxmlformats.org/officeDocument/2006/relationships/image" Target="../media/image509.wmf"/><Relationship Id="rId20" Type="http://schemas.openxmlformats.org/officeDocument/2006/relationships/image" Target="../media/image491.wmf"/><Relationship Id="rId1" Type="http://schemas.openxmlformats.org/officeDocument/2006/relationships/image" Target="../media/image499.wmf"/><Relationship Id="rId6" Type="http://schemas.openxmlformats.org/officeDocument/2006/relationships/image" Target="../media/image501.wmf"/><Relationship Id="rId11" Type="http://schemas.openxmlformats.org/officeDocument/2006/relationships/image" Target="../media/image276.wmf"/><Relationship Id="rId5" Type="http://schemas.openxmlformats.org/officeDocument/2006/relationships/image" Target="../media/image465.wmf"/><Relationship Id="rId15" Type="http://schemas.openxmlformats.org/officeDocument/2006/relationships/image" Target="../media/image487.wmf"/><Relationship Id="rId23" Type="http://schemas.openxmlformats.org/officeDocument/2006/relationships/image" Target="../media/image496.wmf"/><Relationship Id="rId10" Type="http://schemas.openxmlformats.org/officeDocument/2006/relationships/image" Target="../media/image505.wmf"/><Relationship Id="rId19" Type="http://schemas.openxmlformats.org/officeDocument/2006/relationships/image" Target="../media/image489.wmf"/><Relationship Id="rId4" Type="http://schemas.openxmlformats.org/officeDocument/2006/relationships/image" Target="../media/image464.wmf"/><Relationship Id="rId9" Type="http://schemas.openxmlformats.org/officeDocument/2006/relationships/image" Target="../media/image504.wmf"/><Relationship Id="rId14" Type="http://schemas.openxmlformats.org/officeDocument/2006/relationships/image" Target="../media/image508.wmf"/><Relationship Id="rId22" Type="http://schemas.openxmlformats.org/officeDocument/2006/relationships/image" Target="../media/image490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wmf"/><Relationship Id="rId13" Type="http://schemas.openxmlformats.org/officeDocument/2006/relationships/image" Target="../media/image515.wmf"/><Relationship Id="rId18" Type="http://schemas.openxmlformats.org/officeDocument/2006/relationships/image" Target="../media/image520.wmf"/><Relationship Id="rId3" Type="http://schemas.openxmlformats.org/officeDocument/2006/relationships/image" Target="../media/image463.wmf"/><Relationship Id="rId7" Type="http://schemas.openxmlformats.org/officeDocument/2006/relationships/image" Target="../media/image502.wmf"/><Relationship Id="rId12" Type="http://schemas.openxmlformats.org/officeDocument/2006/relationships/image" Target="../media/image514.wmf"/><Relationship Id="rId17" Type="http://schemas.openxmlformats.org/officeDocument/2006/relationships/image" Target="../media/image519.wmf"/><Relationship Id="rId2" Type="http://schemas.openxmlformats.org/officeDocument/2006/relationships/image" Target="../media/image500.wmf"/><Relationship Id="rId16" Type="http://schemas.openxmlformats.org/officeDocument/2006/relationships/image" Target="../media/image518.wmf"/><Relationship Id="rId20" Type="http://schemas.openxmlformats.org/officeDocument/2006/relationships/image" Target="../media/image522.wmf"/><Relationship Id="rId1" Type="http://schemas.openxmlformats.org/officeDocument/2006/relationships/image" Target="../media/image499.wmf"/><Relationship Id="rId6" Type="http://schemas.openxmlformats.org/officeDocument/2006/relationships/image" Target="../media/image501.wmf"/><Relationship Id="rId11" Type="http://schemas.openxmlformats.org/officeDocument/2006/relationships/image" Target="../media/image513.wmf"/><Relationship Id="rId5" Type="http://schemas.openxmlformats.org/officeDocument/2006/relationships/image" Target="../media/image465.wmf"/><Relationship Id="rId15" Type="http://schemas.openxmlformats.org/officeDocument/2006/relationships/image" Target="../media/image517.wmf"/><Relationship Id="rId10" Type="http://schemas.openxmlformats.org/officeDocument/2006/relationships/image" Target="../media/image512.wmf"/><Relationship Id="rId19" Type="http://schemas.openxmlformats.org/officeDocument/2006/relationships/image" Target="../media/image521.wmf"/><Relationship Id="rId4" Type="http://schemas.openxmlformats.org/officeDocument/2006/relationships/image" Target="../media/image464.wmf"/><Relationship Id="rId9" Type="http://schemas.openxmlformats.org/officeDocument/2006/relationships/image" Target="../media/image490.wmf"/><Relationship Id="rId14" Type="http://schemas.openxmlformats.org/officeDocument/2006/relationships/image" Target="../media/image516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wmf"/><Relationship Id="rId3" Type="http://schemas.openxmlformats.org/officeDocument/2006/relationships/image" Target="../media/image464.wmf"/><Relationship Id="rId7" Type="http://schemas.openxmlformats.org/officeDocument/2006/relationships/image" Target="../media/image513.wmf"/><Relationship Id="rId12" Type="http://schemas.openxmlformats.org/officeDocument/2006/relationships/image" Target="../media/image512.wmf"/><Relationship Id="rId2" Type="http://schemas.openxmlformats.org/officeDocument/2006/relationships/image" Target="../media/image463.wmf"/><Relationship Id="rId1" Type="http://schemas.openxmlformats.org/officeDocument/2006/relationships/image" Target="../media/image523.wmf"/><Relationship Id="rId6" Type="http://schemas.openxmlformats.org/officeDocument/2006/relationships/image" Target="../media/image502.wmf"/><Relationship Id="rId11" Type="http://schemas.openxmlformats.org/officeDocument/2006/relationships/image" Target="../media/image500.wmf"/><Relationship Id="rId5" Type="http://schemas.openxmlformats.org/officeDocument/2006/relationships/image" Target="../media/image501.wmf"/><Relationship Id="rId10" Type="http://schemas.openxmlformats.org/officeDocument/2006/relationships/image" Target="../media/image499.wmf"/><Relationship Id="rId4" Type="http://schemas.openxmlformats.org/officeDocument/2006/relationships/image" Target="../media/image465.wmf"/><Relationship Id="rId9" Type="http://schemas.openxmlformats.org/officeDocument/2006/relationships/image" Target="../media/image515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wmf"/><Relationship Id="rId3" Type="http://schemas.openxmlformats.org/officeDocument/2006/relationships/image" Target="../media/image464.wmf"/><Relationship Id="rId7" Type="http://schemas.openxmlformats.org/officeDocument/2006/relationships/image" Target="../media/image513.wmf"/><Relationship Id="rId2" Type="http://schemas.openxmlformats.org/officeDocument/2006/relationships/image" Target="../media/image463.wmf"/><Relationship Id="rId1" Type="http://schemas.openxmlformats.org/officeDocument/2006/relationships/image" Target="../media/image523.wmf"/><Relationship Id="rId6" Type="http://schemas.openxmlformats.org/officeDocument/2006/relationships/image" Target="../media/image502.wmf"/><Relationship Id="rId11" Type="http://schemas.openxmlformats.org/officeDocument/2006/relationships/image" Target="../media/image500.wmf"/><Relationship Id="rId5" Type="http://schemas.openxmlformats.org/officeDocument/2006/relationships/image" Target="../media/image501.wmf"/><Relationship Id="rId10" Type="http://schemas.openxmlformats.org/officeDocument/2006/relationships/image" Target="../media/image499.wmf"/><Relationship Id="rId4" Type="http://schemas.openxmlformats.org/officeDocument/2006/relationships/image" Target="../media/image465.wmf"/><Relationship Id="rId9" Type="http://schemas.openxmlformats.org/officeDocument/2006/relationships/image" Target="../media/image515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wmf"/><Relationship Id="rId3" Type="http://schemas.openxmlformats.org/officeDocument/2006/relationships/image" Target="../media/image514.wmf"/><Relationship Id="rId7" Type="http://schemas.openxmlformats.org/officeDocument/2006/relationships/image" Target="../media/image527.wmf"/><Relationship Id="rId2" Type="http://schemas.openxmlformats.org/officeDocument/2006/relationships/image" Target="../media/image513.wmf"/><Relationship Id="rId1" Type="http://schemas.openxmlformats.org/officeDocument/2006/relationships/image" Target="../media/image465.wmf"/><Relationship Id="rId6" Type="http://schemas.openxmlformats.org/officeDocument/2006/relationships/image" Target="../media/image526.wmf"/><Relationship Id="rId5" Type="http://schemas.openxmlformats.org/officeDocument/2006/relationships/image" Target="../media/image525.wmf"/><Relationship Id="rId4" Type="http://schemas.openxmlformats.org/officeDocument/2006/relationships/image" Target="../media/image524.wmf"/><Relationship Id="rId9" Type="http://schemas.openxmlformats.org/officeDocument/2006/relationships/image" Target="../media/image529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wmf"/><Relationship Id="rId13" Type="http://schemas.openxmlformats.org/officeDocument/2006/relationships/image" Target="../media/image536.wmf"/><Relationship Id="rId3" Type="http://schemas.openxmlformats.org/officeDocument/2006/relationships/image" Target="../media/image532.wmf"/><Relationship Id="rId7" Type="http://schemas.openxmlformats.org/officeDocument/2006/relationships/image" Target="../media/image463.wmf"/><Relationship Id="rId12" Type="http://schemas.openxmlformats.org/officeDocument/2006/relationships/image" Target="../media/image535.wmf"/><Relationship Id="rId2" Type="http://schemas.openxmlformats.org/officeDocument/2006/relationships/image" Target="../media/image531.wmf"/><Relationship Id="rId1" Type="http://schemas.openxmlformats.org/officeDocument/2006/relationships/image" Target="../media/image530.wmf"/><Relationship Id="rId6" Type="http://schemas.openxmlformats.org/officeDocument/2006/relationships/image" Target="../media/image523.wmf"/><Relationship Id="rId11" Type="http://schemas.openxmlformats.org/officeDocument/2006/relationships/image" Target="../media/image534.wmf"/><Relationship Id="rId5" Type="http://schemas.openxmlformats.org/officeDocument/2006/relationships/image" Target="../media/image529.wmf"/><Relationship Id="rId10" Type="http://schemas.openxmlformats.org/officeDocument/2006/relationships/image" Target="../media/image501.wmf"/><Relationship Id="rId4" Type="http://schemas.openxmlformats.org/officeDocument/2006/relationships/image" Target="../media/image533.wmf"/><Relationship Id="rId9" Type="http://schemas.openxmlformats.org/officeDocument/2006/relationships/image" Target="../media/image465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wmf"/><Relationship Id="rId13" Type="http://schemas.openxmlformats.org/officeDocument/2006/relationships/image" Target="../media/image545.wmf"/><Relationship Id="rId18" Type="http://schemas.openxmlformats.org/officeDocument/2006/relationships/image" Target="../media/image550.wmf"/><Relationship Id="rId3" Type="http://schemas.openxmlformats.org/officeDocument/2006/relationships/image" Target="../media/image464.wmf"/><Relationship Id="rId7" Type="http://schemas.openxmlformats.org/officeDocument/2006/relationships/image" Target="../media/image540.wmf"/><Relationship Id="rId12" Type="http://schemas.openxmlformats.org/officeDocument/2006/relationships/image" Target="../media/image544.wmf"/><Relationship Id="rId17" Type="http://schemas.openxmlformats.org/officeDocument/2006/relationships/image" Target="../media/image549.wmf"/><Relationship Id="rId2" Type="http://schemas.openxmlformats.org/officeDocument/2006/relationships/image" Target="../media/image537.wmf"/><Relationship Id="rId16" Type="http://schemas.openxmlformats.org/officeDocument/2006/relationships/image" Target="../media/image548.wmf"/><Relationship Id="rId20" Type="http://schemas.openxmlformats.org/officeDocument/2006/relationships/image" Target="../media/image552.wmf"/><Relationship Id="rId1" Type="http://schemas.openxmlformats.org/officeDocument/2006/relationships/image" Target="../media/image523.wmf"/><Relationship Id="rId6" Type="http://schemas.openxmlformats.org/officeDocument/2006/relationships/image" Target="../media/image539.wmf"/><Relationship Id="rId11" Type="http://schemas.openxmlformats.org/officeDocument/2006/relationships/image" Target="../media/image543.wmf"/><Relationship Id="rId5" Type="http://schemas.openxmlformats.org/officeDocument/2006/relationships/image" Target="../media/image538.wmf"/><Relationship Id="rId15" Type="http://schemas.openxmlformats.org/officeDocument/2006/relationships/image" Target="../media/image547.wmf"/><Relationship Id="rId10" Type="http://schemas.openxmlformats.org/officeDocument/2006/relationships/image" Target="../media/image542.wmf"/><Relationship Id="rId19" Type="http://schemas.openxmlformats.org/officeDocument/2006/relationships/image" Target="../media/image551.wmf"/><Relationship Id="rId4" Type="http://schemas.openxmlformats.org/officeDocument/2006/relationships/image" Target="../media/image465.wmf"/><Relationship Id="rId9" Type="http://schemas.openxmlformats.org/officeDocument/2006/relationships/image" Target="../media/image470.wmf"/><Relationship Id="rId14" Type="http://schemas.openxmlformats.org/officeDocument/2006/relationships/image" Target="../media/image546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wmf"/><Relationship Id="rId2" Type="http://schemas.openxmlformats.org/officeDocument/2006/relationships/image" Target="../media/image554.wmf"/><Relationship Id="rId1" Type="http://schemas.openxmlformats.org/officeDocument/2006/relationships/image" Target="../media/image553.wmf"/><Relationship Id="rId6" Type="http://schemas.openxmlformats.org/officeDocument/2006/relationships/image" Target="../media/image558.wmf"/><Relationship Id="rId5" Type="http://schemas.openxmlformats.org/officeDocument/2006/relationships/image" Target="../media/image557.wmf"/><Relationship Id="rId4" Type="http://schemas.openxmlformats.org/officeDocument/2006/relationships/image" Target="../media/image55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wmf"/><Relationship Id="rId3" Type="http://schemas.openxmlformats.org/officeDocument/2006/relationships/image" Target="../media/image561.wmf"/><Relationship Id="rId7" Type="http://schemas.openxmlformats.org/officeDocument/2006/relationships/image" Target="../media/image565.wmf"/><Relationship Id="rId2" Type="http://schemas.openxmlformats.org/officeDocument/2006/relationships/image" Target="../media/image560.wmf"/><Relationship Id="rId1" Type="http://schemas.openxmlformats.org/officeDocument/2006/relationships/image" Target="../media/image559.wmf"/><Relationship Id="rId6" Type="http://schemas.openxmlformats.org/officeDocument/2006/relationships/image" Target="../media/image564.wmf"/><Relationship Id="rId11" Type="http://schemas.openxmlformats.org/officeDocument/2006/relationships/image" Target="../media/image567.wmf"/><Relationship Id="rId5" Type="http://schemas.openxmlformats.org/officeDocument/2006/relationships/image" Target="../media/image563.wmf"/><Relationship Id="rId10" Type="http://schemas.openxmlformats.org/officeDocument/2006/relationships/image" Target="../media/image566.wmf"/><Relationship Id="rId4" Type="http://schemas.openxmlformats.org/officeDocument/2006/relationships/image" Target="../media/image562.wmf"/><Relationship Id="rId9" Type="http://schemas.openxmlformats.org/officeDocument/2006/relationships/image" Target="../media/image464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wmf"/><Relationship Id="rId13" Type="http://schemas.openxmlformats.org/officeDocument/2006/relationships/image" Target="../media/image577.wmf"/><Relationship Id="rId3" Type="http://schemas.openxmlformats.org/officeDocument/2006/relationships/image" Target="../media/image568.wmf"/><Relationship Id="rId7" Type="http://schemas.openxmlformats.org/officeDocument/2006/relationships/image" Target="../media/image572.wmf"/><Relationship Id="rId12" Type="http://schemas.openxmlformats.org/officeDocument/2006/relationships/image" Target="../media/image576.wmf"/><Relationship Id="rId2" Type="http://schemas.openxmlformats.org/officeDocument/2006/relationships/image" Target="../media/image561.wmf"/><Relationship Id="rId1" Type="http://schemas.openxmlformats.org/officeDocument/2006/relationships/image" Target="../media/image560.wmf"/><Relationship Id="rId6" Type="http://schemas.openxmlformats.org/officeDocument/2006/relationships/image" Target="../media/image571.wmf"/><Relationship Id="rId11" Type="http://schemas.openxmlformats.org/officeDocument/2006/relationships/image" Target="../media/image575.wmf"/><Relationship Id="rId5" Type="http://schemas.openxmlformats.org/officeDocument/2006/relationships/image" Target="../media/image570.wmf"/><Relationship Id="rId10" Type="http://schemas.openxmlformats.org/officeDocument/2006/relationships/image" Target="../media/image574.wmf"/><Relationship Id="rId4" Type="http://schemas.openxmlformats.org/officeDocument/2006/relationships/image" Target="../media/image569.wmf"/><Relationship Id="rId9" Type="http://schemas.openxmlformats.org/officeDocument/2006/relationships/image" Target="../media/image491.wmf"/></Relationships>
</file>

<file path=ppt/drawings/_rels/vmlDrawing8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13" Type="http://schemas.openxmlformats.org/officeDocument/2006/relationships/image" Target="../media/image586.wmf"/><Relationship Id="rId3" Type="http://schemas.openxmlformats.org/officeDocument/2006/relationships/image" Target="../media/image580.wmf"/><Relationship Id="rId7" Type="http://schemas.openxmlformats.org/officeDocument/2006/relationships/image" Target="../media/image324.wmf"/><Relationship Id="rId12" Type="http://schemas.openxmlformats.org/officeDocument/2006/relationships/image" Target="../media/image585.wmf"/><Relationship Id="rId2" Type="http://schemas.openxmlformats.org/officeDocument/2006/relationships/image" Target="../media/image579.wmf"/><Relationship Id="rId16" Type="http://schemas.openxmlformats.org/officeDocument/2006/relationships/image" Target="../media/image589.wmf"/><Relationship Id="rId1" Type="http://schemas.openxmlformats.org/officeDocument/2006/relationships/image" Target="../media/image578.wmf"/><Relationship Id="rId6" Type="http://schemas.openxmlformats.org/officeDocument/2006/relationships/image" Target="../media/image323.wmf"/><Relationship Id="rId11" Type="http://schemas.openxmlformats.org/officeDocument/2006/relationships/image" Target="../media/image584.wmf"/><Relationship Id="rId5" Type="http://schemas.openxmlformats.org/officeDocument/2006/relationships/image" Target="../media/image322.wmf"/><Relationship Id="rId15" Type="http://schemas.openxmlformats.org/officeDocument/2006/relationships/image" Target="../media/image588.wmf"/><Relationship Id="rId10" Type="http://schemas.openxmlformats.org/officeDocument/2006/relationships/image" Target="../media/image583.wmf"/><Relationship Id="rId4" Type="http://schemas.openxmlformats.org/officeDocument/2006/relationships/image" Target="../media/image581.wmf"/><Relationship Id="rId9" Type="http://schemas.openxmlformats.org/officeDocument/2006/relationships/image" Target="../media/image582.wmf"/><Relationship Id="rId14" Type="http://schemas.openxmlformats.org/officeDocument/2006/relationships/image" Target="../media/image587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wmf"/><Relationship Id="rId2" Type="http://schemas.openxmlformats.org/officeDocument/2006/relationships/image" Target="../media/image580.wmf"/><Relationship Id="rId1" Type="http://schemas.openxmlformats.org/officeDocument/2006/relationships/image" Target="../media/image590.emf"/><Relationship Id="rId5" Type="http://schemas.openxmlformats.org/officeDocument/2006/relationships/image" Target="../media/image592.wmf"/><Relationship Id="rId4" Type="http://schemas.openxmlformats.org/officeDocument/2006/relationships/image" Target="../media/image435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wmf"/><Relationship Id="rId2" Type="http://schemas.openxmlformats.org/officeDocument/2006/relationships/image" Target="../media/image593.wmf"/><Relationship Id="rId1" Type="http://schemas.openxmlformats.org/officeDocument/2006/relationships/image" Target="../media/image450.emf"/><Relationship Id="rId5" Type="http://schemas.openxmlformats.org/officeDocument/2006/relationships/image" Target="../media/image595.wmf"/><Relationship Id="rId4" Type="http://schemas.openxmlformats.org/officeDocument/2006/relationships/image" Target="../media/image580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wmf"/><Relationship Id="rId2" Type="http://schemas.openxmlformats.org/officeDocument/2006/relationships/image" Target="../media/image596.wmf"/><Relationship Id="rId1" Type="http://schemas.openxmlformats.org/officeDocument/2006/relationships/image" Target="../media/image594.wmf"/><Relationship Id="rId6" Type="http://schemas.openxmlformats.org/officeDocument/2006/relationships/image" Target="../media/image598.wmf"/><Relationship Id="rId5" Type="http://schemas.openxmlformats.org/officeDocument/2006/relationships/image" Target="../media/image597.wmf"/><Relationship Id="rId4" Type="http://schemas.openxmlformats.org/officeDocument/2006/relationships/image" Target="../media/image471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wmf"/><Relationship Id="rId2" Type="http://schemas.openxmlformats.org/officeDocument/2006/relationships/image" Target="../media/image600.wmf"/><Relationship Id="rId1" Type="http://schemas.openxmlformats.org/officeDocument/2006/relationships/image" Target="../media/image599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emf"/><Relationship Id="rId2" Type="http://schemas.openxmlformats.org/officeDocument/2006/relationships/image" Target="../media/image603.emf"/><Relationship Id="rId1" Type="http://schemas.openxmlformats.org/officeDocument/2006/relationships/image" Target="../media/image602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5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3" Type="http://schemas.openxmlformats.org/officeDocument/2006/relationships/image" Target="../media/image609.emf"/><Relationship Id="rId7" Type="http://schemas.openxmlformats.org/officeDocument/2006/relationships/image" Target="../media/image613.wmf"/><Relationship Id="rId12" Type="http://schemas.openxmlformats.org/officeDocument/2006/relationships/image" Target="../media/image618.wmf"/><Relationship Id="rId2" Type="http://schemas.openxmlformats.org/officeDocument/2006/relationships/image" Target="../media/image608.emf"/><Relationship Id="rId1" Type="http://schemas.openxmlformats.org/officeDocument/2006/relationships/image" Target="../media/image607.emf"/><Relationship Id="rId6" Type="http://schemas.openxmlformats.org/officeDocument/2006/relationships/image" Target="../media/image612.wmf"/><Relationship Id="rId11" Type="http://schemas.openxmlformats.org/officeDocument/2006/relationships/image" Target="../media/image617.wmf"/><Relationship Id="rId5" Type="http://schemas.openxmlformats.org/officeDocument/2006/relationships/image" Target="../media/image611.emf"/><Relationship Id="rId10" Type="http://schemas.openxmlformats.org/officeDocument/2006/relationships/image" Target="../media/image616.wmf"/><Relationship Id="rId4" Type="http://schemas.openxmlformats.org/officeDocument/2006/relationships/image" Target="../media/image610.wmf"/><Relationship Id="rId9" Type="http://schemas.openxmlformats.org/officeDocument/2006/relationships/image" Target="../media/image615.w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3" Type="http://schemas.openxmlformats.org/officeDocument/2006/relationships/image" Target="../media/image609.emf"/><Relationship Id="rId7" Type="http://schemas.openxmlformats.org/officeDocument/2006/relationships/image" Target="../media/image613.wmf"/><Relationship Id="rId2" Type="http://schemas.openxmlformats.org/officeDocument/2006/relationships/image" Target="../media/image608.emf"/><Relationship Id="rId1" Type="http://schemas.openxmlformats.org/officeDocument/2006/relationships/image" Target="../media/image607.emf"/><Relationship Id="rId6" Type="http://schemas.openxmlformats.org/officeDocument/2006/relationships/image" Target="../media/image612.wmf"/><Relationship Id="rId5" Type="http://schemas.openxmlformats.org/officeDocument/2006/relationships/image" Target="../media/image611.emf"/><Relationship Id="rId10" Type="http://schemas.openxmlformats.org/officeDocument/2006/relationships/image" Target="../media/image617.wmf"/><Relationship Id="rId4" Type="http://schemas.openxmlformats.org/officeDocument/2006/relationships/image" Target="../media/image610.wmf"/><Relationship Id="rId9" Type="http://schemas.openxmlformats.org/officeDocument/2006/relationships/image" Target="../media/image618.w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3" Type="http://schemas.openxmlformats.org/officeDocument/2006/relationships/image" Target="../media/image609.emf"/><Relationship Id="rId7" Type="http://schemas.openxmlformats.org/officeDocument/2006/relationships/image" Target="../media/image613.wmf"/><Relationship Id="rId12" Type="http://schemas.openxmlformats.org/officeDocument/2006/relationships/image" Target="../media/image618.wmf"/><Relationship Id="rId2" Type="http://schemas.openxmlformats.org/officeDocument/2006/relationships/image" Target="../media/image608.emf"/><Relationship Id="rId1" Type="http://schemas.openxmlformats.org/officeDocument/2006/relationships/image" Target="../media/image607.emf"/><Relationship Id="rId6" Type="http://schemas.openxmlformats.org/officeDocument/2006/relationships/image" Target="../media/image612.wmf"/><Relationship Id="rId11" Type="http://schemas.openxmlformats.org/officeDocument/2006/relationships/image" Target="../media/image617.wmf"/><Relationship Id="rId5" Type="http://schemas.openxmlformats.org/officeDocument/2006/relationships/image" Target="../media/image611.emf"/><Relationship Id="rId10" Type="http://schemas.openxmlformats.org/officeDocument/2006/relationships/image" Target="../media/image616.wmf"/><Relationship Id="rId4" Type="http://schemas.openxmlformats.org/officeDocument/2006/relationships/image" Target="../media/image610.wmf"/><Relationship Id="rId9" Type="http://schemas.openxmlformats.org/officeDocument/2006/relationships/image" Target="../media/image615.wmf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13" Type="http://schemas.openxmlformats.org/officeDocument/2006/relationships/image" Target="../media/image619.emf"/><Relationship Id="rId3" Type="http://schemas.openxmlformats.org/officeDocument/2006/relationships/image" Target="../media/image609.emf"/><Relationship Id="rId7" Type="http://schemas.openxmlformats.org/officeDocument/2006/relationships/image" Target="../media/image613.wmf"/><Relationship Id="rId12" Type="http://schemas.openxmlformats.org/officeDocument/2006/relationships/image" Target="../media/image618.wmf"/><Relationship Id="rId2" Type="http://schemas.openxmlformats.org/officeDocument/2006/relationships/image" Target="../media/image608.emf"/><Relationship Id="rId1" Type="http://schemas.openxmlformats.org/officeDocument/2006/relationships/image" Target="../media/image607.emf"/><Relationship Id="rId6" Type="http://schemas.openxmlformats.org/officeDocument/2006/relationships/image" Target="../media/image612.wmf"/><Relationship Id="rId11" Type="http://schemas.openxmlformats.org/officeDocument/2006/relationships/image" Target="../media/image617.wmf"/><Relationship Id="rId5" Type="http://schemas.openxmlformats.org/officeDocument/2006/relationships/image" Target="../media/image611.emf"/><Relationship Id="rId15" Type="http://schemas.openxmlformats.org/officeDocument/2006/relationships/image" Target="../media/image621.wmf"/><Relationship Id="rId10" Type="http://schemas.openxmlformats.org/officeDocument/2006/relationships/image" Target="../media/image616.wmf"/><Relationship Id="rId4" Type="http://schemas.openxmlformats.org/officeDocument/2006/relationships/image" Target="../media/image610.wmf"/><Relationship Id="rId9" Type="http://schemas.openxmlformats.org/officeDocument/2006/relationships/image" Target="../media/image615.wmf"/><Relationship Id="rId14" Type="http://schemas.openxmlformats.org/officeDocument/2006/relationships/image" Target="../media/image620.w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13" Type="http://schemas.openxmlformats.org/officeDocument/2006/relationships/image" Target="../media/image619.emf"/><Relationship Id="rId3" Type="http://schemas.openxmlformats.org/officeDocument/2006/relationships/image" Target="../media/image609.emf"/><Relationship Id="rId7" Type="http://schemas.openxmlformats.org/officeDocument/2006/relationships/image" Target="../media/image613.wmf"/><Relationship Id="rId12" Type="http://schemas.openxmlformats.org/officeDocument/2006/relationships/image" Target="../media/image618.wmf"/><Relationship Id="rId2" Type="http://schemas.openxmlformats.org/officeDocument/2006/relationships/image" Target="../media/image608.emf"/><Relationship Id="rId16" Type="http://schemas.openxmlformats.org/officeDocument/2006/relationships/image" Target="../media/image621.wmf"/><Relationship Id="rId1" Type="http://schemas.openxmlformats.org/officeDocument/2006/relationships/image" Target="../media/image607.emf"/><Relationship Id="rId6" Type="http://schemas.openxmlformats.org/officeDocument/2006/relationships/image" Target="../media/image612.wmf"/><Relationship Id="rId11" Type="http://schemas.openxmlformats.org/officeDocument/2006/relationships/image" Target="../media/image617.wmf"/><Relationship Id="rId5" Type="http://schemas.openxmlformats.org/officeDocument/2006/relationships/image" Target="../media/image611.emf"/><Relationship Id="rId15" Type="http://schemas.openxmlformats.org/officeDocument/2006/relationships/image" Target="../media/image622.wmf"/><Relationship Id="rId10" Type="http://schemas.openxmlformats.org/officeDocument/2006/relationships/image" Target="../media/image616.wmf"/><Relationship Id="rId4" Type="http://schemas.openxmlformats.org/officeDocument/2006/relationships/image" Target="../media/image610.wmf"/><Relationship Id="rId9" Type="http://schemas.openxmlformats.org/officeDocument/2006/relationships/image" Target="../media/image615.wmf"/><Relationship Id="rId14" Type="http://schemas.openxmlformats.org/officeDocument/2006/relationships/image" Target="../media/image620.w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wmf"/><Relationship Id="rId1" Type="http://schemas.openxmlformats.org/officeDocument/2006/relationships/image" Target="../media/image627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wmf"/><Relationship Id="rId1" Type="http://schemas.openxmlformats.org/officeDocument/2006/relationships/image" Target="../media/image630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wmf"/><Relationship Id="rId2" Type="http://schemas.openxmlformats.org/officeDocument/2006/relationships/image" Target="../media/image633.wmf"/><Relationship Id="rId1" Type="http://schemas.openxmlformats.org/officeDocument/2006/relationships/image" Target="../media/image632.wmf"/><Relationship Id="rId4" Type="http://schemas.openxmlformats.org/officeDocument/2006/relationships/image" Target="../media/image635.w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wmf"/><Relationship Id="rId2" Type="http://schemas.openxmlformats.org/officeDocument/2006/relationships/image" Target="../media/image633.wmf"/><Relationship Id="rId1" Type="http://schemas.openxmlformats.org/officeDocument/2006/relationships/image" Target="../media/image632.wmf"/><Relationship Id="rId4" Type="http://schemas.openxmlformats.org/officeDocument/2006/relationships/image" Target="../media/image635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wmf"/><Relationship Id="rId2" Type="http://schemas.openxmlformats.org/officeDocument/2006/relationships/image" Target="../media/image633.wmf"/><Relationship Id="rId1" Type="http://schemas.openxmlformats.org/officeDocument/2006/relationships/image" Target="../media/image632.wmf"/><Relationship Id="rId4" Type="http://schemas.openxmlformats.org/officeDocument/2006/relationships/image" Target="../media/image6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561751C-EBB2-4C90-A09A-0BB0B5D015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350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C6C4B2D-06E8-401E-A471-F94441F84C3E}" type="slidenum">
              <a:rPr lang="en-US" altLang="zh-CN" sz="1200" b="0"/>
              <a:pPr eaLnBrk="1" hangingPunct="1"/>
              <a:t>10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44123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65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4F6030-2154-4902-80C2-B280734C80FF}" type="slidenum">
              <a:rPr lang="en-US" altLang="zh-CN" sz="1200" b="0"/>
              <a:pPr eaLnBrk="1" hangingPunct="1"/>
              <a:t>11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77358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751C-EBB2-4C90-A09A-0BB0B5D01515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9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751C-EBB2-4C90-A09A-0BB0B5D01515}" type="slidenum">
              <a:rPr lang="en-US" altLang="zh-CN" smtClean="0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800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751C-EBB2-4C90-A09A-0BB0B5D01515}" type="slidenum">
              <a:rPr lang="en-US" altLang="zh-CN" smtClean="0"/>
              <a:pPr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59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751C-EBB2-4C90-A09A-0BB0B5D01515}" type="slidenum">
              <a:rPr lang="en-US" altLang="zh-CN" smtClean="0"/>
              <a:pPr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01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DBD99E-D917-4AD8-84B2-05B2CCC2E0FC}" type="slidenum">
              <a:rPr lang="en-US" altLang="zh-CN" sz="1200" b="0"/>
              <a:pPr eaLnBrk="1" hangingPunct="1"/>
              <a:t>119</a:t>
            </a:fld>
            <a:endParaRPr lang="en-US" altLang="zh-CN" sz="1200" b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12</a:t>
            </a:r>
            <a:r>
              <a:rPr lang="zh-CN" altLang="en-US" smtClean="0"/>
              <a:t>册第</a:t>
            </a:r>
            <a:r>
              <a:rPr lang="en-US" altLang="zh-CN" smtClean="0"/>
              <a:t>2206</a:t>
            </a:r>
            <a:r>
              <a:rPr lang="zh-CN" altLang="en-US" smtClean="0"/>
              <a:t>页提到北宋曾公亮在其</a:t>
            </a:r>
            <a:r>
              <a:rPr lang="en-US" altLang="zh-CN" smtClean="0"/>
              <a:t>《</a:t>
            </a:r>
            <a:r>
              <a:rPr lang="zh-CN" altLang="en-US" smtClean="0"/>
              <a:t>武经总要</a:t>
            </a:r>
            <a:r>
              <a:rPr lang="en-US" altLang="zh-CN" smtClean="0"/>
              <a:t>》</a:t>
            </a:r>
            <a:r>
              <a:rPr lang="zh-CN" altLang="en-US" smtClean="0"/>
              <a:t>中记载的指南鱼的制作方法。曾公亮的原文为： </a:t>
            </a:r>
            <a:r>
              <a:rPr lang="en-US" altLang="zh-CN" smtClean="0"/>
              <a:t>"</a:t>
            </a:r>
            <a:r>
              <a:rPr lang="zh-CN" altLang="en-US" smtClean="0"/>
              <a:t>以薄铁叶剪裁，长二寸，阔五分，首尾锐如鱼形，置炭火中烧之，候通赤，以铁钤钤鱼首出火，以尾正 对子位，蘸水盆中，没尾数分则止，以密器收之。用时置水碗于无风处，平放鱼在水面令浮，其首常南向 午也。</a:t>
            </a:r>
            <a:r>
              <a:rPr lang="en-US" altLang="zh-CN" smtClean="0"/>
              <a:t>"</a:t>
            </a:r>
            <a:r>
              <a:rPr lang="zh-CN" altLang="en-US" smtClean="0"/>
              <a:t>对这段记载，</a:t>
            </a:r>
            <a:r>
              <a:rPr lang="en-US" altLang="zh-CN" smtClean="0"/>
              <a:t>《</a:t>
            </a:r>
            <a:r>
              <a:rPr lang="zh-CN" altLang="en-US" smtClean="0"/>
              <a:t>中国通史</a:t>
            </a:r>
            <a:r>
              <a:rPr lang="en-US" altLang="zh-CN" smtClean="0"/>
              <a:t>》</a:t>
            </a:r>
            <a:r>
              <a:rPr lang="zh-CN" altLang="en-US" smtClean="0"/>
              <a:t>的作者解释说：</a:t>
            </a:r>
            <a:r>
              <a:rPr lang="en-US" altLang="zh-CN" smtClean="0"/>
              <a:t>"</a:t>
            </a:r>
            <a:r>
              <a:rPr lang="zh-CN" altLang="en-US" smtClean="0"/>
              <a:t>这里加热是使铁磁物质中的磁畴增加动能，在地磁场 作用下由混乱变为规则排列，然后经过急剧冷却而固定下来。</a:t>
            </a:r>
            <a:r>
              <a:rPr lang="en-US" altLang="zh-CN" smtClean="0"/>
              <a:t>"</a:t>
            </a:r>
            <a:r>
              <a:rPr lang="zh-CN" altLang="en-US" smtClean="0"/>
              <a:t>曾公亮的这一方法有深刻的科学道理，但 本书的解释却有不妥之处。从物理学上我们知道，正确的解释应该是这样的：铁磁物质在受热情况下，其 内部磁畴的磁性会减弱，一旦温度超过居里点（铁为</a:t>
            </a:r>
            <a:r>
              <a:rPr lang="en-US" altLang="zh-CN" smtClean="0"/>
              <a:t>769℃--</a:t>
            </a:r>
            <a:r>
              <a:rPr lang="zh-CN" altLang="en-US" smtClean="0"/>
              <a:t>据</a:t>
            </a:r>
            <a:r>
              <a:rPr lang="en-US" altLang="zh-CN" smtClean="0"/>
              <a:t>《</a:t>
            </a:r>
            <a:r>
              <a:rPr lang="zh-CN" altLang="en-US" smtClean="0"/>
              <a:t>辞海</a:t>
            </a:r>
            <a:r>
              <a:rPr lang="en-US" altLang="zh-CN" smtClean="0"/>
              <a:t>》</a:t>
            </a:r>
            <a:r>
              <a:rPr lang="zh-CN" altLang="en-US" smtClean="0"/>
              <a:t>），磁畴将会瓦解，而当温度低 于居里点时，磁畴又会重新生成。在其由弱到强的生成过程中，这些磁畴受到地磁场的作用，会沿着地磁 场的方向比较规则地排列起来。在急剧冷却的情况下，这种排列就会固定下来，从而使其整体显出磁性。 解释这一问题应从磁性的强弱变化着眼，不能像</a:t>
            </a:r>
            <a:r>
              <a:rPr lang="en-US" altLang="zh-CN" smtClean="0"/>
              <a:t>《</a:t>
            </a:r>
            <a:r>
              <a:rPr lang="zh-CN" altLang="en-US" smtClean="0"/>
              <a:t>中国通史</a:t>
            </a:r>
            <a:r>
              <a:rPr lang="en-US" altLang="zh-CN" smtClean="0"/>
              <a:t>》</a:t>
            </a:r>
            <a:r>
              <a:rPr lang="zh-CN" altLang="en-US" smtClean="0"/>
              <a:t>那样，说因为磁畴动能增加，就导致其取向 在地磁场作用下变得规则起来。动能增加，无法导致磁畴取向变得规则，更何况物体受热后增加的是内能， 不是动能。 </a:t>
            </a:r>
          </a:p>
        </p:txBody>
      </p:sp>
    </p:spTree>
    <p:extLst>
      <p:ext uri="{BB962C8B-B14F-4D97-AF65-F5344CB8AC3E}">
        <p14:creationId xmlns:p14="http://schemas.microsoft.com/office/powerpoint/2010/main" val="130122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8F5F3F-4981-4682-A573-093EFD36B1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22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F87F31-66CA-41C8-BEE2-00C86F5F31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97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AA1EC9-57CC-4EB9-A179-519920F905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94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EA57E-96C4-4441-8FB5-770B8E6F10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6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17DDB-22E9-48B9-BC73-DAD2F50F1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7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3AF961-B6E8-4172-A764-142D8013DE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5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C97E32-A104-41A4-85D9-37547728D6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DC386-9A74-4841-86F4-7F5ED8D7EC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83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E00F-5225-4EFB-9615-9E3286B641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86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FE5997-3B66-480F-B09C-CABF959C37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1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55CC0D-8310-4556-A669-C2F96D5894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76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9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5EAE7DD6-3D97-4580-9220-B1639976E9D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AutoShape 7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9569451" y="6599238"/>
            <a:ext cx="863600" cy="252412"/>
          </a:xfrm>
          <a:prstGeom prst="actionButtonForwardNex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/>
          </a:p>
        </p:txBody>
      </p:sp>
      <p:sp>
        <p:nvSpPr>
          <p:cNvPr id="1032" name="AutoShape 8">
            <a:hlinkClick r:id="" action="ppaction://hlinkshowjump?jump=lastslide" highlightClick="1"/>
          </p:cNvPr>
          <p:cNvSpPr>
            <a:spLocks noChangeArrowheads="1"/>
          </p:cNvSpPr>
          <p:nvPr/>
        </p:nvSpPr>
        <p:spPr bwMode="auto">
          <a:xfrm>
            <a:off x="11328400" y="6599238"/>
            <a:ext cx="863600" cy="252412"/>
          </a:xfrm>
          <a:prstGeom prst="actionButtonEnd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/>
          </a:p>
        </p:txBody>
      </p:sp>
      <p:sp>
        <p:nvSpPr>
          <p:cNvPr id="1033" name="AutoShape 9">
            <a:hlinkClick r:id="rId1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449984" y="6599238"/>
            <a:ext cx="863600" cy="252412"/>
          </a:xfrm>
          <a:prstGeom prst="actionButtonBeginning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/>
          </a:p>
        </p:txBody>
      </p:sp>
      <p:sp>
        <p:nvSpPr>
          <p:cNvPr id="1034" name="AutoShape 10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7806267" y="6599238"/>
            <a:ext cx="863600" cy="252412"/>
          </a:xfrm>
          <a:prstGeom prst="actionButtonHome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/>
          </a:p>
        </p:txBody>
      </p:sp>
      <p:sp>
        <p:nvSpPr>
          <p:cNvPr id="1035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88917" y="6599238"/>
            <a:ext cx="863600" cy="252412"/>
          </a:xfrm>
          <a:prstGeom prst="actionButtonBackPrevious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hyperlink" Target="http://image.baidu.com/i?ct=503316480&amp;z=1077344751&amp;tn=baiduimagedetail&amp;word=&#23433;&#22521;&amp;in=63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3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31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606.wmf"/><Relationship Id="rId4" Type="http://schemas.openxmlformats.org/officeDocument/2006/relationships/oleObject" Target="../embeddings/oleObject829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emf"/><Relationship Id="rId13" Type="http://schemas.openxmlformats.org/officeDocument/2006/relationships/oleObject" Target="../embeddings/oleObject835.bin"/><Relationship Id="rId18" Type="http://schemas.openxmlformats.org/officeDocument/2006/relationships/image" Target="../media/image614.wmf"/><Relationship Id="rId26" Type="http://schemas.openxmlformats.org/officeDocument/2006/relationships/image" Target="../media/image618.wmf"/><Relationship Id="rId3" Type="http://schemas.openxmlformats.org/officeDocument/2006/relationships/oleObject" Target="../embeddings/oleObject830.bin"/><Relationship Id="rId21" Type="http://schemas.openxmlformats.org/officeDocument/2006/relationships/oleObject" Target="../embeddings/oleObject839.bin"/><Relationship Id="rId7" Type="http://schemas.openxmlformats.org/officeDocument/2006/relationships/oleObject" Target="../embeddings/oleObject832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837.bin"/><Relationship Id="rId25" Type="http://schemas.openxmlformats.org/officeDocument/2006/relationships/oleObject" Target="../embeddings/oleObject8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wmf"/><Relationship Id="rId20" Type="http://schemas.openxmlformats.org/officeDocument/2006/relationships/image" Target="../media/image615.wmf"/><Relationship Id="rId1" Type="http://schemas.openxmlformats.org/officeDocument/2006/relationships/vmlDrawing" Target="../drawings/vmlDrawing90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834.bin"/><Relationship Id="rId24" Type="http://schemas.openxmlformats.org/officeDocument/2006/relationships/image" Target="../media/image617.wmf"/><Relationship Id="rId5" Type="http://schemas.openxmlformats.org/officeDocument/2006/relationships/oleObject" Target="../embeddings/oleObject831.bin"/><Relationship Id="rId15" Type="http://schemas.openxmlformats.org/officeDocument/2006/relationships/oleObject" Target="../embeddings/oleObject836.bin"/><Relationship Id="rId23" Type="http://schemas.openxmlformats.org/officeDocument/2006/relationships/oleObject" Target="../embeddings/oleObject840.bin"/><Relationship Id="rId10" Type="http://schemas.openxmlformats.org/officeDocument/2006/relationships/image" Target="../media/image610.wmf"/><Relationship Id="rId19" Type="http://schemas.openxmlformats.org/officeDocument/2006/relationships/oleObject" Target="../embeddings/oleObject838.bin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833.bin"/><Relationship Id="rId14" Type="http://schemas.openxmlformats.org/officeDocument/2006/relationships/image" Target="../media/image612.wmf"/><Relationship Id="rId22" Type="http://schemas.openxmlformats.org/officeDocument/2006/relationships/image" Target="../media/image616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emf"/><Relationship Id="rId13" Type="http://schemas.openxmlformats.org/officeDocument/2006/relationships/oleObject" Target="../embeddings/oleObject847.bin"/><Relationship Id="rId18" Type="http://schemas.openxmlformats.org/officeDocument/2006/relationships/image" Target="../media/image614.wmf"/><Relationship Id="rId3" Type="http://schemas.openxmlformats.org/officeDocument/2006/relationships/oleObject" Target="../embeddings/oleObject842.bin"/><Relationship Id="rId21" Type="http://schemas.openxmlformats.org/officeDocument/2006/relationships/oleObject" Target="../embeddings/oleObject851.bin"/><Relationship Id="rId7" Type="http://schemas.openxmlformats.org/officeDocument/2006/relationships/oleObject" Target="../embeddings/oleObject844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8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wmf"/><Relationship Id="rId20" Type="http://schemas.openxmlformats.org/officeDocument/2006/relationships/image" Target="../media/image618.wmf"/><Relationship Id="rId1" Type="http://schemas.openxmlformats.org/officeDocument/2006/relationships/vmlDrawing" Target="../drawings/vmlDrawing91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846.bin"/><Relationship Id="rId5" Type="http://schemas.openxmlformats.org/officeDocument/2006/relationships/oleObject" Target="../embeddings/oleObject843.bin"/><Relationship Id="rId15" Type="http://schemas.openxmlformats.org/officeDocument/2006/relationships/oleObject" Target="../embeddings/oleObject848.bin"/><Relationship Id="rId10" Type="http://schemas.openxmlformats.org/officeDocument/2006/relationships/image" Target="../media/image610.wmf"/><Relationship Id="rId19" Type="http://schemas.openxmlformats.org/officeDocument/2006/relationships/oleObject" Target="../embeddings/oleObject850.bin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845.bin"/><Relationship Id="rId14" Type="http://schemas.openxmlformats.org/officeDocument/2006/relationships/image" Target="../media/image612.wmf"/><Relationship Id="rId22" Type="http://schemas.openxmlformats.org/officeDocument/2006/relationships/image" Target="../media/image617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emf"/><Relationship Id="rId13" Type="http://schemas.openxmlformats.org/officeDocument/2006/relationships/oleObject" Target="../embeddings/oleObject857.bin"/><Relationship Id="rId18" Type="http://schemas.openxmlformats.org/officeDocument/2006/relationships/image" Target="../media/image614.wmf"/><Relationship Id="rId26" Type="http://schemas.openxmlformats.org/officeDocument/2006/relationships/image" Target="../media/image618.wmf"/><Relationship Id="rId3" Type="http://schemas.openxmlformats.org/officeDocument/2006/relationships/oleObject" Target="../embeddings/oleObject852.bin"/><Relationship Id="rId21" Type="http://schemas.openxmlformats.org/officeDocument/2006/relationships/oleObject" Target="../embeddings/oleObject861.bin"/><Relationship Id="rId7" Type="http://schemas.openxmlformats.org/officeDocument/2006/relationships/oleObject" Target="../embeddings/oleObject854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859.bin"/><Relationship Id="rId25" Type="http://schemas.openxmlformats.org/officeDocument/2006/relationships/oleObject" Target="../embeddings/oleObject8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wmf"/><Relationship Id="rId20" Type="http://schemas.openxmlformats.org/officeDocument/2006/relationships/image" Target="../media/image615.w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856.bin"/><Relationship Id="rId24" Type="http://schemas.openxmlformats.org/officeDocument/2006/relationships/image" Target="../media/image617.wmf"/><Relationship Id="rId5" Type="http://schemas.openxmlformats.org/officeDocument/2006/relationships/oleObject" Target="../embeddings/oleObject853.bin"/><Relationship Id="rId15" Type="http://schemas.openxmlformats.org/officeDocument/2006/relationships/oleObject" Target="../embeddings/oleObject858.bin"/><Relationship Id="rId23" Type="http://schemas.openxmlformats.org/officeDocument/2006/relationships/oleObject" Target="../embeddings/oleObject862.bin"/><Relationship Id="rId10" Type="http://schemas.openxmlformats.org/officeDocument/2006/relationships/image" Target="../media/image610.wmf"/><Relationship Id="rId19" Type="http://schemas.openxmlformats.org/officeDocument/2006/relationships/oleObject" Target="../embeddings/oleObject860.bin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855.bin"/><Relationship Id="rId14" Type="http://schemas.openxmlformats.org/officeDocument/2006/relationships/image" Target="../media/image612.wmf"/><Relationship Id="rId22" Type="http://schemas.openxmlformats.org/officeDocument/2006/relationships/image" Target="../media/image616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emf"/><Relationship Id="rId13" Type="http://schemas.openxmlformats.org/officeDocument/2006/relationships/oleObject" Target="../embeddings/oleObject869.bin"/><Relationship Id="rId18" Type="http://schemas.openxmlformats.org/officeDocument/2006/relationships/image" Target="../media/image614.wmf"/><Relationship Id="rId26" Type="http://schemas.openxmlformats.org/officeDocument/2006/relationships/image" Target="../media/image618.wmf"/><Relationship Id="rId3" Type="http://schemas.openxmlformats.org/officeDocument/2006/relationships/oleObject" Target="../embeddings/oleObject864.bin"/><Relationship Id="rId21" Type="http://schemas.openxmlformats.org/officeDocument/2006/relationships/oleObject" Target="../embeddings/oleObject873.bin"/><Relationship Id="rId7" Type="http://schemas.openxmlformats.org/officeDocument/2006/relationships/oleObject" Target="../embeddings/oleObject866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871.bin"/><Relationship Id="rId25" Type="http://schemas.openxmlformats.org/officeDocument/2006/relationships/oleObject" Target="../embeddings/oleObject8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wmf"/><Relationship Id="rId20" Type="http://schemas.openxmlformats.org/officeDocument/2006/relationships/image" Target="../media/image615.wmf"/><Relationship Id="rId29" Type="http://schemas.openxmlformats.org/officeDocument/2006/relationships/oleObject" Target="../embeddings/oleObject877.bin"/><Relationship Id="rId1" Type="http://schemas.openxmlformats.org/officeDocument/2006/relationships/vmlDrawing" Target="../drawings/vmlDrawing93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868.bin"/><Relationship Id="rId24" Type="http://schemas.openxmlformats.org/officeDocument/2006/relationships/image" Target="../media/image617.wmf"/><Relationship Id="rId32" Type="http://schemas.openxmlformats.org/officeDocument/2006/relationships/image" Target="../media/image621.wmf"/><Relationship Id="rId5" Type="http://schemas.openxmlformats.org/officeDocument/2006/relationships/oleObject" Target="../embeddings/oleObject865.bin"/><Relationship Id="rId15" Type="http://schemas.openxmlformats.org/officeDocument/2006/relationships/oleObject" Target="../embeddings/oleObject870.bin"/><Relationship Id="rId23" Type="http://schemas.openxmlformats.org/officeDocument/2006/relationships/oleObject" Target="../embeddings/oleObject874.bin"/><Relationship Id="rId28" Type="http://schemas.openxmlformats.org/officeDocument/2006/relationships/image" Target="../media/image619.emf"/><Relationship Id="rId10" Type="http://schemas.openxmlformats.org/officeDocument/2006/relationships/image" Target="../media/image610.wmf"/><Relationship Id="rId19" Type="http://schemas.openxmlformats.org/officeDocument/2006/relationships/oleObject" Target="../embeddings/oleObject872.bin"/><Relationship Id="rId31" Type="http://schemas.openxmlformats.org/officeDocument/2006/relationships/oleObject" Target="../embeddings/oleObject878.bin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867.bin"/><Relationship Id="rId14" Type="http://schemas.openxmlformats.org/officeDocument/2006/relationships/image" Target="../media/image612.wmf"/><Relationship Id="rId22" Type="http://schemas.openxmlformats.org/officeDocument/2006/relationships/image" Target="../media/image616.wmf"/><Relationship Id="rId27" Type="http://schemas.openxmlformats.org/officeDocument/2006/relationships/oleObject" Target="../embeddings/oleObject876.bin"/><Relationship Id="rId30" Type="http://schemas.openxmlformats.org/officeDocument/2006/relationships/image" Target="../media/image620.wmf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84.bin"/><Relationship Id="rId18" Type="http://schemas.openxmlformats.org/officeDocument/2006/relationships/image" Target="../media/image614.wmf"/><Relationship Id="rId26" Type="http://schemas.openxmlformats.org/officeDocument/2006/relationships/image" Target="../media/image618.wmf"/><Relationship Id="rId3" Type="http://schemas.openxmlformats.org/officeDocument/2006/relationships/oleObject" Target="../embeddings/oleObject879.bin"/><Relationship Id="rId21" Type="http://schemas.openxmlformats.org/officeDocument/2006/relationships/oleObject" Target="../embeddings/oleObject888.bin"/><Relationship Id="rId34" Type="http://schemas.openxmlformats.org/officeDocument/2006/relationships/image" Target="../media/image621.wmf"/><Relationship Id="rId7" Type="http://schemas.openxmlformats.org/officeDocument/2006/relationships/oleObject" Target="../embeddings/oleObject881.bin"/><Relationship Id="rId12" Type="http://schemas.openxmlformats.org/officeDocument/2006/relationships/image" Target="../media/image611.emf"/><Relationship Id="rId17" Type="http://schemas.openxmlformats.org/officeDocument/2006/relationships/oleObject" Target="../embeddings/oleObject886.bin"/><Relationship Id="rId25" Type="http://schemas.openxmlformats.org/officeDocument/2006/relationships/oleObject" Target="../embeddings/oleObject890.bin"/><Relationship Id="rId33" Type="http://schemas.openxmlformats.org/officeDocument/2006/relationships/oleObject" Target="../embeddings/oleObject8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3.wmf"/><Relationship Id="rId20" Type="http://schemas.openxmlformats.org/officeDocument/2006/relationships/image" Target="../media/image615.wmf"/><Relationship Id="rId29" Type="http://schemas.openxmlformats.org/officeDocument/2006/relationships/oleObject" Target="../embeddings/oleObject892.bin"/><Relationship Id="rId1" Type="http://schemas.openxmlformats.org/officeDocument/2006/relationships/vmlDrawing" Target="../drawings/vmlDrawing94.vml"/><Relationship Id="rId6" Type="http://schemas.openxmlformats.org/officeDocument/2006/relationships/image" Target="../media/image608.emf"/><Relationship Id="rId11" Type="http://schemas.openxmlformats.org/officeDocument/2006/relationships/oleObject" Target="../embeddings/oleObject883.bin"/><Relationship Id="rId24" Type="http://schemas.openxmlformats.org/officeDocument/2006/relationships/image" Target="../media/image617.wmf"/><Relationship Id="rId32" Type="http://schemas.openxmlformats.org/officeDocument/2006/relationships/image" Target="../media/image622.wmf"/><Relationship Id="rId5" Type="http://schemas.openxmlformats.org/officeDocument/2006/relationships/oleObject" Target="../embeddings/oleObject880.bin"/><Relationship Id="rId15" Type="http://schemas.openxmlformats.org/officeDocument/2006/relationships/oleObject" Target="../embeddings/oleObject885.bin"/><Relationship Id="rId23" Type="http://schemas.openxmlformats.org/officeDocument/2006/relationships/oleObject" Target="../embeddings/oleObject889.bin"/><Relationship Id="rId28" Type="http://schemas.openxmlformats.org/officeDocument/2006/relationships/image" Target="../media/image619.emf"/><Relationship Id="rId10" Type="http://schemas.openxmlformats.org/officeDocument/2006/relationships/image" Target="../media/image610.wmf"/><Relationship Id="rId19" Type="http://schemas.openxmlformats.org/officeDocument/2006/relationships/oleObject" Target="../embeddings/oleObject887.bin"/><Relationship Id="rId31" Type="http://schemas.openxmlformats.org/officeDocument/2006/relationships/oleObject" Target="../embeddings/oleObject893.bin"/><Relationship Id="rId4" Type="http://schemas.openxmlformats.org/officeDocument/2006/relationships/image" Target="../media/image607.emf"/><Relationship Id="rId9" Type="http://schemas.openxmlformats.org/officeDocument/2006/relationships/oleObject" Target="../embeddings/oleObject882.bin"/><Relationship Id="rId14" Type="http://schemas.openxmlformats.org/officeDocument/2006/relationships/image" Target="../media/image612.wmf"/><Relationship Id="rId22" Type="http://schemas.openxmlformats.org/officeDocument/2006/relationships/image" Target="../media/image616.wmf"/><Relationship Id="rId27" Type="http://schemas.openxmlformats.org/officeDocument/2006/relationships/oleObject" Target="../embeddings/oleObject891.bin"/><Relationship Id="rId30" Type="http://schemas.openxmlformats.org/officeDocument/2006/relationships/image" Target="../media/image620.wmf"/><Relationship Id="rId8" Type="http://schemas.openxmlformats.org/officeDocument/2006/relationships/image" Target="../media/image60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5.bin"/><Relationship Id="rId7" Type="http://schemas.openxmlformats.org/officeDocument/2006/relationships/image" Target="../media/image629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628.wmf"/><Relationship Id="rId5" Type="http://schemas.openxmlformats.org/officeDocument/2006/relationships/oleObject" Target="../embeddings/oleObject896.bin"/><Relationship Id="rId4" Type="http://schemas.openxmlformats.org/officeDocument/2006/relationships/image" Target="../media/image627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0.bin"/><Relationship Id="rId3" Type="http://schemas.openxmlformats.org/officeDocument/2006/relationships/oleObject" Target="../embeddings/oleObject897.bin"/><Relationship Id="rId7" Type="http://schemas.openxmlformats.org/officeDocument/2006/relationships/oleObject" Target="../embeddings/oleObject8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631.wmf"/><Relationship Id="rId5" Type="http://schemas.openxmlformats.org/officeDocument/2006/relationships/oleObject" Target="../embeddings/oleObject898.bin"/><Relationship Id="rId10" Type="http://schemas.openxmlformats.org/officeDocument/2006/relationships/oleObject" Target="../embeddings/oleObject902.bin"/><Relationship Id="rId4" Type="http://schemas.openxmlformats.org/officeDocument/2006/relationships/image" Target="../media/image630.wmf"/><Relationship Id="rId9" Type="http://schemas.openxmlformats.org/officeDocument/2006/relationships/oleObject" Target="../embeddings/oleObject901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wmf"/><Relationship Id="rId13" Type="http://schemas.openxmlformats.org/officeDocument/2006/relationships/image" Target="../media/image638.jpeg"/><Relationship Id="rId3" Type="http://schemas.openxmlformats.org/officeDocument/2006/relationships/oleObject" Target="../embeddings/oleObject903.bin"/><Relationship Id="rId7" Type="http://schemas.openxmlformats.org/officeDocument/2006/relationships/oleObject" Target="../embeddings/oleObject905.bin"/><Relationship Id="rId12" Type="http://schemas.openxmlformats.org/officeDocument/2006/relationships/image" Target="../media/image63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633.wmf"/><Relationship Id="rId11" Type="http://schemas.openxmlformats.org/officeDocument/2006/relationships/image" Target="../media/image636.jpeg"/><Relationship Id="rId5" Type="http://schemas.openxmlformats.org/officeDocument/2006/relationships/oleObject" Target="../embeddings/oleObject904.bin"/><Relationship Id="rId10" Type="http://schemas.openxmlformats.org/officeDocument/2006/relationships/image" Target="../media/image635.wmf"/><Relationship Id="rId4" Type="http://schemas.openxmlformats.org/officeDocument/2006/relationships/image" Target="../media/image632.wmf"/><Relationship Id="rId9" Type="http://schemas.openxmlformats.org/officeDocument/2006/relationships/oleObject" Target="../embeddings/oleObject906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jpeg"/><Relationship Id="rId13" Type="http://schemas.openxmlformats.org/officeDocument/2006/relationships/oleObject" Target="../embeddings/oleObject908.bin"/><Relationship Id="rId18" Type="http://schemas.openxmlformats.org/officeDocument/2006/relationships/image" Target="../media/image635.wmf"/><Relationship Id="rId3" Type="http://schemas.openxmlformats.org/officeDocument/2006/relationships/notesSlide" Target="../notesSlides/notesSlide6.xml"/><Relationship Id="rId7" Type="http://schemas.openxmlformats.org/officeDocument/2006/relationships/hyperlink" Target="http://cn.made-in-china.com/image/2f0j01VCOtAmJPLTzLM/&#27704;&#30913;&#38081;.jpg" TargetMode="External"/><Relationship Id="rId12" Type="http://schemas.openxmlformats.org/officeDocument/2006/relationships/image" Target="../media/image632.wmf"/><Relationship Id="rId17" Type="http://schemas.openxmlformats.org/officeDocument/2006/relationships/oleObject" Target="../embeddings/oleObject9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4.w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641.jpeg"/><Relationship Id="rId11" Type="http://schemas.openxmlformats.org/officeDocument/2006/relationships/oleObject" Target="../embeddings/oleObject907.bin"/><Relationship Id="rId5" Type="http://schemas.openxmlformats.org/officeDocument/2006/relationships/image" Target="../media/image640.jpeg"/><Relationship Id="rId15" Type="http://schemas.openxmlformats.org/officeDocument/2006/relationships/oleObject" Target="../embeddings/oleObject909.bin"/><Relationship Id="rId10" Type="http://schemas.openxmlformats.org/officeDocument/2006/relationships/image" Target="../media/image644.jpeg"/><Relationship Id="rId4" Type="http://schemas.openxmlformats.org/officeDocument/2006/relationships/image" Target="../media/image639.jpeg"/><Relationship Id="rId9" Type="http://schemas.openxmlformats.org/officeDocument/2006/relationships/image" Target="../media/image643.jpeg"/><Relationship Id="rId14" Type="http://schemas.openxmlformats.org/officeDocument/2006/relationships/image" Target="../media/image633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jpeg"/><Relationship Id="rId13" Type="http://schemas.openxmlformats.org/officeDocument/2006/relationships/oleObject" Target="../embeddings/oleObject913.bin"/><Relationship Id="rId3" Type="http://schemas.openxmlformats.org/officeDocument/2006/relationships/hyperlink" Target="http://market.pchome.net/pic_view__101192_170115.html" TargetMode="External"/><Relationship Id="rId7" Type="http://schemas.openxmlformats.org/officeDocument/2006/relationships/hyperlink" Target="http://imgsrc.baidu.com/baike/pic/item/b9d8b70193be44151c95836f.jpg" TargetMode="External"/><Relationship Id="rId12" Type="http://schemas.openxmlformats.org/officeDocument/2006/relationships/image" Target="../media/image63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5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647.jpeg"/><Relationship Id="rId11" Type="http://schemas.openxmlformats.org/officeDocument/2006/relationships/oleObject" Target="../embeddings/oleObject912.bin"/><Relationship Id="rId5" Type="http://schemas.openxmlformats.org/officeDocument/2006/relationships/image" Target="../media/image646.png"/><Relationship Id="rId15" Type="http://schemas.openxmlformats.org/officeDocument/2006/relationships/oleObject" Target="../embeddings/oleObject914.bin"/><Relationship Id="rId10" Type="http://schemas.openxmlformats.org/officeDocument/2006/relationships/image" Target="../media/image632.wmf"/><Relationship Id="rId4" Type="http://schemas.openxmlformats.org/officeDocument/2006/relationships/image" Target="../media/image645.jpeg"/><Relationship Id="rId9" Type="http://schemas.openxmlformats.org/officeDocument/2006/relationships/oleObject" Target="../embeddings/oleObject911.bin"/><Relationship Id="rId14" Type="http://schemas.openxmlformats.org/officeDocument/2006/relationships/image" Target="../media/image634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oleObject" Target="../embeddings/oleObject915.bin"/><Relationship Id="rId7" Type="http://schemas.openxmlformats.org/officeDocument/2006/relationships/oleObject" Target="../embeddings/oleObject9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650.wmf"/><Relationship Id="rId11" Type="http://schemas.openxmlformats.org/officeDocument/2006/relationships/image" Target="../media/image653.jpeg"/><Relationship Id="rId5" Type="http://schemas.openxmlformats.org/officeDocument/2006/relationships/oleObject" Target="../embeddings/oleObject916.bin"/><Relationship Id="rId10" Type="http://schemas.openxmlformats.org/officeDocument/2006/relationships/image" Target="../media/image652.emf"/><Relationship Id="rId4" Type="http://schemas.openxmlformats.org/officeDocument/2006/relationships/image" Target="../media/image649.wmf"/><Relationship Id="rId9" Type="http://schemas.openxmlformats.org/officeDocument/2006/relationships/oleObject" Target="../embeddings/oleObject918.bin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wmf"/><Relationship Id="rId13" Type="http://schemas.openxmlformats.org/officeDocument/2006/relationships/oleObject" Target="../embeddings/oleObject924.bin"/><Relationship Id="rId3" Type="http://schemas.openxmlformats.org/officeDocument/2006/relationships/oleObject" Target="../embeddings/oleObject919.bin"/><Relationship Id="rId7" Type="http://schemas.openxmlformats.org/officeDocument/2006/relationships/oleObject" Target="../embeddings/oleObject921.bin"/><Relationship Id="rId12" Type="http://schemas.openxmlformats.org/officeDocument/2006/relationships/image" Target="../media/image65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0.emf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655.wmf"/><Relationship Id="rId11" Type="http://schemas.openxmlformats.org/officeDocument/2006/relationships/oleObject" Target="../embeddings/oleObject923.bin"/><Relationship Id="rId5" Type="http://schemas.openxmlformats.org/officeDocument/2006/relationships/oleObject" Target="../embeddings/oleObject920.bin"/><Relationship Id="rId15" Type="http://schemas.openxmlformats.org/officeDocument/2006/relationships/oleObject" Target="../embeddings/oleObject925.bin"/><Relationship Id="rId10" Type="http://schemas.openxmlformats.org/officeDocument/2006/relationships/image" Target="../media/image657.wmf"/><Relationship Id="rId4" Type="http://schemas.openxmlformats.org/officeDocument/2006/relationships/image" Target="../media/image654.emf"/><Relationship Id="rId9" Type="http://schemas.openxmlformats.org/officeDocument/2006/relationships/oleObject" Target="../embeddings/oleObject922.bin"/><Relationship Id="rId14" Type="http://schemas.openxmlformats.org/officeDocument/2006/relationships/image" Target="../media/image65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wmf"/><Relationship Id="rId3" Type="http://schemas.openxmlformats.org/officeDocument/2006/relationships/oleObject" Target="../embeddings/oleObject926.bin"/><Relationship Id="rId7" Type="http://schemas.openxmlformats.org/officeDocument/2006/relationships/oleObject" Target="../embeddings/oleObject9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662.wmf"/><Relationship Id="rId5" Type="http://schemas.openxmlformats.org/officeDocument/2006/relationships/oleObject" Target="../embeddings/oleObject927.bin"/><Relationship Id="rId4" Type="http://schemas.openxmlformats.org/officeDocument/2006/relationships/image" Target="../media/image66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8.wmf"/><Relationship Id="rId3" Type="http://schemas.openxmlformats.org/officeDocument/2006/relationships/image" Target="../media/image51.png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image" Target="../media/image53.gif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52.png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4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20.xml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80.wmf"/><Relationship Id="rId26" Type="http://schemas.openxmlformats.org/officeDocument/2006/relationships/image" Target="../media/image84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72.bin"/><Relationship Id="rId25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29" Type="http://schemas.openxmlformats.org/officeDocument/2006/relationships/oleObject" Target="../embeddings/oleObject78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69.bin"/><Relationship Id="rId24" Type="http://schemas.openxmlformats.org/officeDocument/2006/relationships/image" Target="../media/image83.emf"/><Relationship Id="rId32" Type="http://schemas.openxmlformats.org/officeDocument/2006/relationships/image" Target="../media/image87.emf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oleObject" Target="../embeddings/oleObject75.bin"/><Relationship Id="rId28" Type="http://schemas.openxmlformats.org/officeDocument/2006/relationships/image" Target="../media/image85.wmf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73.bin"/><Relationship Id="rId31" Type="http://schemas.openxmlformats.org/officeDocument/2006/relationships/oleObject" Target="../embeddings/oleObject79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78.wmf"/><Relationship Id="rId22" Type="http://schemas.openxmlformats.org/officeDocument/2006/relationships/image" Target="../media/image82.wmf"/><Relationship Id="rId27" Type="http://schemas.openxmlformats.org/officeDocument/2006/relationships/oleObject" Target="../embeddings/oleObject77.bin"/><Relationship Id="rId30" Type="http://schemas.openxmlformats.org/officeDocument/2006/relationships/image" Target="../media/image8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74.wmf"/><Relationship Id="rId3" Type="http://schemas.openxmlformats.org/officeDocument/2006/relationships/image" Target="../media/image91.gif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90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89.w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0.bin"/><Relationship Id="rId18" Type="http://schemas.openxmlformats.org/officeDocument/2006/relationships/image" Target="../media/image76.wmf"/><Relationship Id="rId26" Type="http://schemas.openxmlformats.org/officeDocument/2006/relationships/image" Target="../media/image95.wmf"/><Relationship Id="rId21" Type="http://schemas.openxmlformats.org/officeDocument/2006/relationships/oleObject" Target="../embeddings/oleObject94.bin"/><Relationship Id="rId34" Type="http://schemas.openxmlformats.org/officeDocument/2006/relationships/image" Target="../media/image99.wmf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87.emf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96.bin"/><Relationship Id="rId33" Type="http://schemas.openxmlformats.org/officeDocument/2006/relationships/oleObject" Target="../embeddings/oleObject100.bin"/><Relationship Id="rId38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.wmf"/><Relationship Id="rId20" Type="http://schemas.openxmlformats.org/officeDocument/2006/relationships/image" Target="../media/image92.wmf"/><Relationship Id="rId29" Type="http://schemas.openxmlformats.org/officeDocument/2006/relationships/oleObject" Target="../embeddings/oleObject98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89.bin"/><Relationship Id="rId24" Type="http://schemas.openxmlformats.org/officeDocument/2006/relationships/image" Target="../media/image94.wmf"/><Relationship Id="rId32" Type="http://schemas.openxmlformats.org/officeDocument/2006/relationships/image" Target="../media/image98.wmf"/><Relationship Id="rId37" Type="http://schemas.openxmlformats.org/officeDocument/2006/relationships/oleObject" Target="../embeddings/oleObject102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23" Type="http://schemas.openxmlformats.org/officeDocument/2006/relationships/oleObject" Target="../embeddings/oleObject95.bin"/><Relationship Id="rId28" Type="http://schemas.openxmlformats.org/officeDocument/2006/relationships/image" Target="../media/image96.wmf"/><Relationship Id="rId36" Type="http://schemas.openxmlformats.org/officeDocument/2006/relationships/image" Target="../media/image100.wmf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93.bin"/><Relationship Id="rId31" Type="http://schemas.openxmlformats.org/officeDocument/2006/relationships/oleObject" Target="../embeddings/oleObject99.bin"/><Relationship Id="rId4" Type="http://schemas.openxmlformats.org/officeDocument/2006/relationships/image" Target="../media/image83.e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73.wmf"/><Relationship Id="rId22" Type="http://schemas.openxmlformats.org/officeDocument/2006/relationships/image" Target="../media/image93.wmf"/><Relationship Id="rId27" Type="http://schemas.openxmlformats.org/officeDocument/2006/relationships/oleObject" Target="../embeddings/oleObject97.bin"/><Relationship Id="rId30" Type="http://schemas.openxmlformats.org/officeDocument/2006/relationships/image" Target="../media/image97.wmf"/><Relationship Id="rId35" Type="http://schemas.openxmlformats.org/officeDocument/2006/relationships/oleObject" Target="../embeddings/oleObject101.bin"/><Relationship Id="rId8" Type="http://schemas.openxmlformats.org/officeDocument/2006/relationships/image" Target="../media/image85.wmf"/><Relationship Id="rId3" Type="http://schemas.openxmlformats.org/officeDocument/2006/relationships/oleObject" Target="../embeddings/oleObject8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109.bin"/><Relationship Id="rId18" Type="http://schemas.openxmlformats.org/officeDocument/2006/relationships/image" Target="../media/image76.wmf"/><Relationship Id="rId26" Type="http://schemas.openxmlformats.org/officeDocument/2006/relationships/image" Target="../media/image97.wmf"/><Relationship Id="rId3" Type="http://schemas.openxmlformats.org/officeDocument/2006/relationships/oleObject" Target="../embeddings/oleObject104.bin"/><Relationship Id="rId21" Type="http://schemas.openxmlformats.org/officeDocument/2006/relationships/oleObject" Target="../embeddings/oleObject113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87.emf"/><Relationship Id="rId17" Type="http://schemas.openxmlformats.org/officeDocument/2006/relationships/oleObject" Target="../embeddings/oleObject111.bin"/><Relationship Id="rId25" Type="http://schemas.openxmlformats.org/officeDocument/2006/relationships/oleObject" Target="../embeddings/oleObject11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.wmf"/><Relationship Id="rId20" Type="http://schemas.openxmlformats.org/officeDocument/2006/relationships/image" Target="../media/image92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108.bin"/><Relationship Id="rId24" Type="http://schemas.openxmlformats.org/officeDocument/2006/relationships/image" Target="../media/image95.wmf"/><Relationship Id="rId5" Type="http://schemas.openxmlformats.org/officeDocument/2006/relationships/oleObject" Target="../embeddings/oleObject105.bin"/><Relationship Id="rId15" Type="http://schemas.openxmlformats.org/officeDocument/2006/relationships/oleObject" Target="../embeddings/oleObject110.bin"/><Relationship Id="rId23" Type="http://schemas.openxmlformats.org/officeDocument/2006/relationships/oleObject" Target="../embeddings/oleObject114.bin"/><Relationship Id="rId28" Type="http://schemas.openxmlformats.org/officeDocument/2006/relationships/oleObject" Target="../embeddings/oleObject117.bin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112.bin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73.wmf"/><Relationship Id="rId22" Type="http://schemas.openxmlformats.org/officeDocument/2006/relationships/image" Target="../media/image93.wmf"/><Relationship Id="rId27" Type="http://schemas.openxmlformats.org/officeDocument/2006/relationships/oleObject" Target="../embeddings/oleObject116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2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08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2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1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image" Target="../media/image115.wmf"/><Relationship Id="rId3" Type="http://schemas.openxmlformats.org/officeDocument/2006/relationships/oleObject" Target="../embeddings/oleObject131.bin"/><Relationship Id="rId7" Type="http://schemas.openxmlformats.org/officeDocument/2006/relationships/image" Target="../media/image110.png"/><Relationship Id="rId12" Type="http://schemas.openxmlformats.org/officeDocument/2006/relationships/oleObject" Target="../embeddings/oleObject1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image" Target="../media/image114.wmf"/><Relationship Id="rId5" Type="http://schemas.openxmlformats.org/officeDocument/2006/relationships/oleObject" Target="../embeddings/oleObject132.bin"/><Relationship Id="rId10" Type="http://schemas.openxmlformats.org/officeDocument/2006/relationships/oleObject" Target="../embeddings/oleObject134.bin"/><Relationship Id="rId4" Type="http://schemas.openxmlformats.org/officeDocument/2006/relationships/image" Target="../media/image69.wmf"/><Relationship Id="rId9" Type="http://schemas.openxmlformats.org/officeDocument/2006/relationships/image" Target="../media/image11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39.bin"/><Relationship Id="rId18" Type="http://schemas.openxmlformats.org/officeDocument/2006/relationships/image" Target="../media/image119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136.bin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16.wmf"/><Relationship Id="rId17" Type="http://schemas.openxmlformats.org/officeDocument/2006/relationships/oleObject" Target="../embeddings/oleObject141.bin"/><Relationship Id="rId25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8.wmf"/><Relationship Id="rId20" Type="http://schemas.openxmlformats.org/officeDocument/2006/relationships/image" Target="../media/image120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38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40.bin"/><Relationship Id="rId23" Type="http://schemas.openxmlformats.org/officeDocument/2006/relationships/oleObject" Target="../embeddings/oleObject144.bin"/><Relationship Id="rId28" Type="http://schemas.openxmlformats.org/officeDocument/2006/relationships/image" Target="../media/image123.wmf"/><Relationship Id="rId10" Type="http://schemas.openxmlformats.org/officeDocument/2006/relationships/image" Target="../media/image115.wmf"/><Relationship Id="rId19" Type="http://schemas.openxmlformats.org/officeDocument/2006/relationships/oleObject" Target="../embeddings/oleObject142.bin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117.wmf"/><Relationship Id="rId22" Type="http://schemas.openxmlformats.org/officeDocument/2006/relationships/image" Target="../media/image107.wmf"/><Relationship Id="rId27" Type="http://schemas.openxmlformats.org/officeDocument/2006/relationships/oleObject" Target="../embeddings/oleObject14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50.bin"/><Relationship Id="rId18" Type="http://schemas.openxmlformats.org/officeDocument/2006/relationships/image" Target="../media/image126.e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51.bin"/><Relationship Id="rId10" Type="http://schemas.openxmlformats.org/officeDocument/2006/relationships/image" Target="../media/image115.wmf"/><Relationship Id="rId19" Type="http://schemas.openxmlformats.org/officeDocument/2006/relationships/oleObject" Target="../embeddings/oleObject153.bin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134.wmf"/><Relationship Id="rId26" Type="http://schemas.openxmlformats.org/officeDocument/2006/relationships/image" Target="../media/image138.emf"/><Relationship Id="rId3" Type="http://schemas.openxmlformats.org/officeDocument/2006/relationships/oleObject" Target="../embeddings/oleObject154.bin"/><Relationship Id="rId21" Type="http://schemas.openxmlformats.org/officeDocument/2006/relationships/oleObject" Target="../embeddings/oleObject163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31.wmf"/><Relationship Id="rId17" Type="http://schemas.openxmlformats.org/officeDocument/2006/relationships/oleObject" Target="../embeddings/oleObject161.bin"/><Relationship Id="rId25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3.wmf"/><Relationship Id="rId20" Type="http://schemas.openxmlformats.org/officeDocument/2006/relationships/image" Target="../media/image135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158.bin"/><Relationship Id="rId24" Type="http://schemas.openxmlformats.org/officeDocument/2006/relationships/image" Target="../media/image137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23" Type="http://schemas.openxmlformats.org/officeDocument/2006/relationships/oleObject" Target="../embeddings/oleObject164.bin"/><Relationship Id="rId28" Type="http://schemas.openxmlformats.org/officeDocument/2006/relationships/image" Target="../media/image139.emf"/><Relationship Id="rId10" Type="http://schemas.openxmlformats.org/officeDocument/2006/relationships/image" Target="../media/image130.emf"/><Relationship Id="rId19" Type="http://schemas.openxmlformats.org/officeDocument/2006/relationships/oleObject" Target="../embeddings/oleObject162.bin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32.emf"/><Relationship Id="rId22" Type="http://schemas.openxmlformats.org/officeDocument/2006/relationships/image" Target="../media/image136.wmf"/><Relationship Id="rId27" Type="http://schemas.openxmlformats.org/officeDocument/2006/relationships/oleObject" Target="../embeddings/oleObject16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72.bin"/><Relationship Id="rId18" Type="http://schemas.openxmlformats.org/officeDocument/2006/relationships/image" Target="../media/image147.wmf"/><Relationship Id="rId26" Type="http://schemas.openxmlformats.org/officeDocument/2006/relationships/image" Target="../media/image151.wmf"/><Relationship Id="rId3" Type="http://schemas.openxmlformats.org/officeDocument/2006/relationships/oleObject" Target="../embeddings/oleObject167.bin"/><Relationship Id="rId21" Type="http://schemas.openxmlformats.org/officeDocument/2006/relationships/oleObject" Target="../embeddings/oleObject176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144.wmf"/><Relationship Id="rId17" Type="http://schemas.openxmlformats.org/officeDocument/2006/relationships/oleObject" Target="../embeddings/oleObject174.bin"/><Relationship Id="rId25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29" Type="http://schemas.openxmlformats.org/officeDocument/2006/relationships/oleObject" Target="../embeddings/oleObject180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71.bin"/><Relationship Id="rId24" Type="http://schemas.openxmlformats.org/officeDocument/2006/relationships/image" Target="../media/image150.wmf"/><Relationship Id="rId5" Type="http://schemas.openxmlformats.org/officeDocument/2006/relationships/oleObject" Target="../embeddings/oleObject168.bin"/><Relationship Id="rId15" Type="http://schemas.openxmlformats.org/officeDocument/2006/relationships/oleObject" Target="../embeddings/oleObject173.bin"/><Relationship Id="rId23" Type="http://schemas.openxmlformats.org/officeDocument/2006/relationships/oleObject" Target="../embeddings/oleObject177.bin"/><Relationship Id="rId28" Type="http://schemas.openxmlformats.org/officeDocument/2006/relationships/image" Target="../media/image152.wmf"/><Relationship Id="rId10" Type="http://schemas.openxmlformats.org/officeDocument/2006/relationships/image" Target="../media/image143.wmf"/><Relationship Id="rId19" Type="http://schemas.openxmlformats.org/officeDocument/2006/relationships/oleObject" Target="../embeddings/oleObject175.bin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145.wmf"/><Relationship Id="rId22" Type="http://schemas.openxmlformats.org/officeDocument/2006/relationships/image" Target="../media/image149.wmf"/><Relationship Id="rId27" Type="http://schemas.openxmlformats.org/officeDocument/2006/relationships/oleObject" Target="../embeddings/oleObject179.bin"/><Relationship Id="rId30" Type="http://schemas.openxmlformats.org/officeDocument/2006/relationships/image" Target="../media/image15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18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emf"/><Relationship Id="rId1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19" Type="http://schemas.openxmlformats.org/officeDocument/2006/relationships/image" Target="../media/image17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7.bin"/><Relationship Id="rId18" Type="http://schemas.openxmlformats.org/officeDocument/2006/relationships/image" Target="../media/image160.emf"/><Relationship Id="rId26" Type="http://schemas.openxmlformats.org/officeDocument/2006/relationships/image" Target="../media/image164.emf"/><Relationship Id="rId39" Type="http://schemas.openxmlformats.org/officeDocument/2006/relationships/oleObject" Target="../embeddings/oleObject200.bin"/><Relationship Id="rId21" Type="http://schemas.openxmlformats.org/officeDocument/2006/relationships/oleObject" Target="../embeddings/oleObject191.bin"/><Relationship Id="rId34" Type="http://schemas.openxmlformats.org/officeDocument/2006/relationships/image" Target="../media/image168.emf"/><Relationship Id="rId42" Type="http://schemas.openxmlformats.org/officeDocument/2006/relationships/image" Target="../media/image172.emf"/><Relationship Id="rId47" Type="http://schemas.openxmlformats.org/officeDocument/2006/relationships/oleObject" Target="../embeddings/oleObject204.bin"/><Relationship Id="rId50" Type="http://schemas.openxmlformats.org/officeDocument/2006/relationships/image" Target="../media/image176.emf"/><Relationship Id="rId55" Type="http://schemas.openxmlformats.org/officeDocument/2006/relationships/image" Target="../media/image126.emf"/><Relationship Id="rId7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9.wmf"/><Relationship Id="rId29" Type="http://schemas.openxmlformats.org/officeDocument/2006/relationships/oleObject" Target="../embeddings/oleObject195.bin"/><Relationship Id="rId11" Type="http://schemas.openxmlformats.org/officeDocument/2006/relationships/image" Target="../media/image157.wmf"/><Relationship Id="rId24" Type="http://schemas.openxmlformats.org/officeDocument/2006/relationships/image" Target="../media/image163.wmf"/><Relationship Id="rId32" Type="http://schemas.openxmlformats.org/officeDocument/2006/relationships/image" Target="../media/image167.emf"/><Relationship Id="rId37" Type="http://schemas.openxmlformats.org/officeDocument/2006/relationships/oleObject" Target="../embeddings/oleObject199.bin"/><Relationship Id="rId40" Type="http://schemas.openxmlformats.org/officeDocument/2006/relationships/image" Target="../media/image171.emf"/><Relationship Id="rId45" Type="http://schemas.openxmlformats.org/officeDocument/2006/relationships/oleObject" Target="../embeddings/oleObject203.bin"/><Relationship Id="rId53" Type="http://schemas.openxmlformats.org/officeDocument/2006/relationships/image" Target="../media/image177.wmf"/><Relationship Id="rId5" Type="http://schemas.openxmlformats.org/officeDocument/2006/relationships/oleObject" Target="../embeddings/oleObject182.bin"/><Relationship Id="rId19" Type="http://schemas.openxmlformats.org/officeDocument/2006/relationships/oleObject" Target="../embeddings/oleObject190.bin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158.wmf"/><Relationship Id="rId22" Type="http://schemas.openxmlformats.org/officeDocument/2006/relationships/image" Target="../media/image162.wmf"/><Relationship Id="rId27" Type="http://schemas.openxmlformats.org/officeDocument/2006/relationships/oleObject" Target="../embeddings/oleObject194.bin"/><Relationship Id="rId30" Type="http://schemas.openxmlformats.org/officeDocument/2006/relationships/image" Target="../media/image166.emf"/><Relationship Id="rId35" Type="http://schemas.openxmlformats.org/officeDocument/2006/relationships/oleObject" Target="../embeddings/oleObject198.bin"/><Relationship Id="rId43" Type="http://schemas.openxmlformats.org/officeDocument/2006/relationships/oleObject" Target="../embeddings/oleObject202.bin"/><Relationship Id="rId48" Type="http://schemas.openxmlformats.org/officeDocument/2006/relationships/image" Target="../media/image175.emf"/><Relationship Id="rId56" Type="http://schemas.openxmlformats.org/officeDocument/2006/relationships/oleObject" Target="../embeddings/oleObject209.bin"/><Relationship Id="rId8" Type="http://schemas.openxmlformats.org/officeDocument/2006/relationships/image" Target="../media/image156.wmf"/><Relationship Id="rId51" Type="http://schemas.openxmlformats.org/officeDocument/2006/relationships/oleObject" Target="../embeddings/oleObject206.bin"/><Relationship Id="rId3" Type="http://schemas.openxmlformats.org/officeDocument/2006/relationships/oleObject" Target="../embeddings/oleObject181.bin"/><Relationship Id="rId12" Type="http://schemas.openxmlformats.org/officeDocument/2006/relationships/oleObject" Target="../embeddings/oleObject186.bin"/><Relationship Id="rId17" Type="http://schemas.openxmlformats.org/officeDocument/2006/relationships/oleObject" Target="../embeddings/oleObject189.bin"/><Relationship Id="rId25" Type="http://schemas.openxmlformats.org/officeDocument/2006/relationships/oleObject" Target="../embeddings/oleObject193.bin"/><Relationship Id="rId33" Type="http://schemas.openxmlformats.org/officeDocument/2006/relationships/oleObject" Target="../embeddings/oleObject197.bin"/><Relationship Id="rId38" Type="http://schemas.openxmlformats.org/officeDocument/2006/relationships/image" Target="../media/image170.emf"/><Relationship Id="rId46" Type="http://schemas.openxmlformats.org/officeDocument/2006/relationships/image" Target="../media/image174.emf"/><Relationship Id="rId20" Type="http://schemas.openxmlformats.org/officeDocument/2006/relationships/image" Target="../media/image161.emf"/><Relationship Id="rId41" Type="http://schemas.openxmlformats.org/officeDocument/2006/relationships/oleObject" Target="../embeddings/oleObject201.bin"/><Relationship Id="rId54" Type="http://schemas.openxmlformats.org/officeDocument/2006/relationships/oleObject" Target="../embeddings/oleObject208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5.wmf"/><Relationship Id="rId15" Type="http://schemas.openxmlformats.org/officeDocument/2006/relationships/oleObject" Target="../embeddings/oleObject188.bin"/><Relationship Id="rId23" Type="http://schemas.openxmlformats.org/officeDocument/2006/relationships/oleObject" Target="../embeddings/oleObject192.bin"/><Relationship Id="rId28" Type="http://schemas.openxmlformats.org/officeDocument/2006/relationships/image" Target="../media/image165.emf"/><Relationship Id="rId36" Type="http://schemas.openxmlformats.org/officeDocument/2006/relationships/image" Target="../media/image169.emf"/><Relationship Id="rId49" Type="http://schemas.openxmlformats.org/officeDocument/2006/relationships/oleObject" Target="../embeddings/oleObject205.bin"/><Relationship Id="rId57" Type="http://schemas.openxmlformats.org/officeDocument/2006/relationships/image" Target="../media/image178.wmf"/><Relationship Id="rId10" Type="http://schemas.openxmlformats.org/officeDocument/2006/relationships/oleObject" Target="../embeddings/oleObject185.bin"/><Relationship Id="rId31" Type="http://schemas.openxmlformats.org/officeDocument/2006/relationships/oleObject" Target="../embeddings/oleObject196.bin"/><Relationship Id="rId44" Type="http://schemas.openxmlformats.org/officeDocument/2006/relationships/image" Target="../media/image173.emf"/><Relationship Id="rId52" Type="http://schemas.openxmlformats.org/officeDocument/2006/relationships/oleObject" Target="../embeddings/oleObject207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6.emf"/><Relationship Id="rId21" Type="http://schemas.openxmlformats.org/officeDocument/2006/relationships/oleObject" Target="../embeddings/oleObject219.bin"/><Relationship Id="rId34" Type="http://schemas.openxmlformats.org/officeDocument/2006/relationships/image" Target="../media/image170.emf"/><Relationship Id="rId42" Type="http://schemas.openxmlformats.org/officeDocument/2006/relationships/image" Target="../media/image174.emf"/><Relationship Id="rId47" Type="http://schemas.openxmlformats.org/officeDocument/2006/relationships/oleObject" Target="../embeddings/oleObject232.bin"/><Relationship Id="rId50" Type="http://schemas.openxmlformats.org/officeDocument/2006/relationships/oleObject" Target="../embeddings/oleObject234.bin"/><Relationship Id="rId55" Type="http://schemas.openxmlformats.org/officeDocument/2006/relationships/image" Target="../media/image183.wmf"/><Relationship Id="rId63" Type="http://schemas.openxmlformats.org/officeDocument/2006/relationships/image" Target="../media/image187.wmf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1.emf"/><Relationship Id="rId29" Type="http://schemas.openxmlformats.org/officeDocument/2006/relationships/oleObject" Target="../embeddings/oleObject223.bin"/><Relationship Id="rId11" Type="http://schemas.openxmlformats.org/officeDocument/2006/relationships/oleObject" Target="../embeddings/oleObject214.bin"/><Relationship Id="rId24" Type="http://schemas.openxmlformats.org/officeDocument/2006/relationships/image" Target="../media/image165.emf"/><Relationship Id="rId32" Type="http://schemas.openxmlformats.org/officeDocument/2006/relationships/image" Target="../media/image169.emf"/><Relationship Id="rId37" Type="http://schemas.openxmlformats.org/officeDocument/2006/relationships/oleObject" Target="../embeddings/oleObject227.bin"/><Relationship Id="rId40" Type="http://schemas.openxmlformats.org/officeDocument/2006/relationships/image" Target="../media/image173.emf"/><Relationship Id="rId45" Type="http://schemas.openxmlformats.org/officeDocument/2006/relationships/oleObject" Target="../embeddings/oleObject231.bin"/><Relationship Id="rId53" Type="http://schemas.openxmlformats.org/officeDocument/2006/relationships/image" Target="../media/image182.wmf"/><Relationship Id="rId58" Type="http://schemas.openxmlformats.org/officeDocument/2006/relationships/oleObject" Target="../embeddings/oleObject238.bin"/><Relationship Id="rId5" Type="http://schemas.openxmlformats.org/officeDocument/2006/relationships/oleObject" Target="../embeddings/oleObject211.bin"/><Relationship Id="rId61" Type="http://schemas.openxmlformats.org/officeDocument/2006/relationships/image" Target="../media/image186.wmf"/><Relationship Id="rId19" Type="http://schemas.openxmlformats.org/officeDocument/2006/relationships/oleObject" Target="../embeddings/oleObject218.bin"/><Relationship Id="rId14" Type="http://schemas.openxmlformats.org/officeDocument/2006/relationships/image" Target="../media/image160.emf"/><Relationship Id="rId22" Type="http://schemas.openxmlformats.org/officeDocument/2006/relationships/image" Target="../media/image164.emf"/><Relationship Id="rId27" Type="http://schemas.openxmlformats.org/officeDocument/2006/relationships/oleObject" Target="../embeddings/oleObject222.bin"/><Relationship Id="rId30" Type="http://schemas.openxmlformats.org/officeDocument/2006/relationships/image" Target="../media/image168.emf"/><Relationship Id="rId35" Type="http://schemas.openxmlformats.org/officeDocument/2006/relationships/oleObject" Target="../embeddings/oleObject226.bin"/><Relationship Id="rId43" Type="http://schemas.openxmlformats.org/officeDocument/2006/relationships/oleObject" Target="../embeddings/oleObject230.bin"/><Relationship Id="rId48" Type="http://schemas.openxmlformats.org/officeDocument/2006/relationships/oleObject" Target="../embeddings/oleObject233.bin"/><Relationship Id="rId56" Type="http://schemas.openxmlformats.org/officeDocument/2006/relationships/oleObject" Target="../embeddings/oleObject237.bin"/><Relationship Id="rId64" Type="http://schemas.openxmlformats.org/officeDocument/2006/relationships/oleObject" Target="../embeddings/oleObject241.bin"/><Relationship Id="rId8" Type="http://schemas.openxmlformats.org/officeDocument/2006/relationships/image" Target="../media/image14.emf"/><Relationship Id="rId51" Type="http://schemas.openxmlformats.org/officeDocument/2006/relationships/image" Target="../media/image178.wmf"/><Relationship Id="rId3" Type="http://schemas.openxmlformats.org/officeDocument/2006/relationships/oleObject" Target="../embeddings/oleObject210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217.bin"/><Relationship Id="rId25" Type="http://schemas.openxmlformats.org/officeDocument/2006/relationships/oleObject" Target="../embeddings/oleObject221.bin"/><Relationship Id="rId33" Type="http://schemas.openxmlformats.org/officeDocument/2006/relationships/oleObject" Target="../embeddings/oleObject225.bin"/><Relationship Id="rId38" Type="http://schemas.openxmlformats.org/officeDocument/2006/relationships/image" Target="../media/image172.emf"/><Relationship Id="rId46" Type="http://schemas.openxmlformats.org/officeDocument/2006/relationships/image" Target="../media/image176.emf"/><Relationship Id="rId59" Type="http://schemas.openxmlformats.org/officeDocument/2006/relationships/image" Target="../media/image185.wmf"/><Relationship Id="rId20" Type="http://schemas.openxmlformats.org/officeDocument/2006/relationships/image" Target="../media/image163.wmf"/><Relationship Id="rId41" Type="http://schemas.openxmlformats.org/officeDocument/2006/relationships/oleObject" Target="../embeddings/oleObject229.bin"/><Relationship Id="rId54" Type="http://schemas.openxmlformats.org/officeDocument/2006/relationships/oleObject" Target="../embeddings/oleObject236.bin"/><Relationship Id="rId62" Type="http://schemas.openxmlformats.org/officeDocument/2006/relationships/oleObject" Target="../embeddings/oleObject240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9.wmf"/><Relationship Id="rId15" Type="http://schemas.openxmlformats.org/officeDocument/2006/relationships/oleObject" Target="../embeddings/oleObject216.bin"/><Relationship Id="rId23" Type="http://schemas.openxmlformats.org/officeDocument/2006/relationships/oleObject" Target="../embeddings/oleObject220.bin"/><Relationship Id="rId28" Type="http://schemas.openxmlformats.org/officeDocument/2006/relationships/image" Target="../media/image167.emf"/><Relationship Id="rId36" Type="http://schemas.openxmlformats.org/officeDocument/2006/relationships/image" Target="../media/image171.emf"/><Relationship Id="rId49" Type="http://schemas.openxmlformats.org/officeDocument/2006/relationships/image" Target="../media/image181.wmf"/><Relationship Id="rId57" Type="http://schemas.openxmlformats.org/officeDocument/2006/relationships/image" Target="../media/image184.wmf"/><Relationship Id="rId10" Type="http://schemas.openxmlformats.org/officeDocument/2006/relationships/image" Target="../media/image159.wmf"/><Relationship Id="rId31" Type="http://schemas.openxmlformats.org/officeDocument/2006/relationships/oleObject" Target="../embeddings/oleObject224.bin"/><Relationship Id="rId44" Type="http://schemas.openxmlformats.org/officeDocument/2006/relationships/image" Target="../media/image175.emf"/><Relationship Id="rId52" Type="http://schemas.openxmlformats.org/officeDocument/2006/relationships/oleObject" Target="../embeddings/oleObject235.bin"/><Relationship Id="rId60" Type="http://schemas.openxmlformats.org/officeDocument/2006/relationships/oleObject" Target="../embeddings/oleObject239.bin"/><Relationship Id="rId65" Type="http://schemas.openxmlformats.org/officeDocument/2006/relationships/image" Target="../media/image188.w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213.bin"/><Relationship Id="rId13" Type="http://schemas.openxmlformats.org/officeDocument/2006/relationships/oleObject" Target="../embeddings/oleObject215.bin"/><Relationship Id="rId18" Type="http://schemas.openxmlformats.org/officeDocument/2006/relationships/image" Target="../media/image162.wmf"/><Relationship Id="rId39" Type="http://schemas.openxmlformats.org/officeDocument/2006/relationships/oleObject" Target="../embeddings/oleObject22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191.wmf"/><Relationship Id="rId26" Type="http://schemas.openxmlformats.org/officeDocument/2006/relationships/image" Target="../media/image195.wmf"/><Relationship Id="rId3" Type="http://schemas.openxmlformats.org/officeDocument/2006/relationships/oleObject" Target="../embeddings/oleObject242.bin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249.bin"/><Relationship Id="rId25" Type="http://schemas.openxmlformats.org/officeDocument/2006/relationships/oleObject" Target="../embeddings/oleObject25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0.wmf"/><Relationship Id="rId20" Type="http://schemas.openxmlformats.org/officeDocument/2006/relationships/image" Target="../media/image192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246.bin"/><Relationship Id="rId24" Type="http://schemas.openxmlformats.org/officeDocument/2006/relationships/image" Target="../media/image194.w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23" Type="http://schemas.openxmlformats.org/officeDocument/2006/relationships/oleObject" Target="../embeddings/oleObject252.bin"/><Relationship Id="rId28" Type="http://schemas.openxmlformats.org/officeDocument/2006/relationships/image" Target="../media/image196.wmf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12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189.wmf"/><Relationship Id="rId22" Type="http://schemas.openxmlformats.org/officeDocument/2006/relationships/image" Target="../media/image193.wmf"/><Relationship Id="rId27" Type="http://schemas.openxmlformats.org/officeDocument/2006/relationships/oleObject" Target="../embeddings/oleObject254.bin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0.bin"/><Relationship Id="rId18" Type="http://schemas.openxmlformats.org/officeDocument/2006/relationships/image" Target="../media/image164.emf"/><Relationship Id="rId26" Type="http://schemas.openxmlformats.org/officeDocument/2006/relationships/image" Target="../media/image168.emf"/><Relationship Id="rId39" Type="http://schemas.openxmlformats.org/officeDocument/2006/relationships/oleObject" Target="../embeddings/oleObject273.bin"/><Relationship Id="rId21" Type="http://schemas.openxmlformats.org/officeDocument/2006/relationships/oleObject" Target="../embeddings/oleObject264.bin"/><Relationship Id="rId34" Type="http://schemas.openxmlformats.org/officeDocument/2006/relationships/image" Target="../media/image172.emf"/><Relationship Id="rId42" Type="http://schemas.openxmlformats.org/officeDocument/2006/relationships/image" Target="../media/image176.emf"/><Relationship Id="rId7" Type="http://schemas.openxmlformats.org/officeDocument/2006/relationships/oleObject" Target="../embeddings/oleObject2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3.wmf"/><Relationship Id="rId20" Type="http://schemas.openxmlformats.org/officeDocument/2006/relationships/image" Target="../media/image165.emf"/><Relationship Id="rId29" Type="http://schemas.openxmlformats.org/officeDocument/2006/relationships/oleObject" Target="../embeddings/oleObject268.bin"/><Relationship Id="rId41" Type="http://schemas.openxmlformats.org/officeDocument/2006/relationships/oleObject" Target="../embeddings/oleObject274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8.wmf"/><Relationship Id="rId11" Type="http://schemas.openxmlformats.org/officeDocument/2006/relationships/oleObject" Target="../embeddings/oleObject259.bin"/><Relationship Id="rId24" Type="http://schemas.openxmlformats.org/officeDocument/2006/relationships/image" Target="../media/image167.emf"/><Relationship Id="rId32" Type="http://schemas.openxmlformats.org/officeDocument/2006/relationships/image" Target="../media/image171.emf"/><Relationship Id="rId37" Type="http://schemas.openxmlformats.org/officeDocument/2006/relationships/oleObject" Target="../embeddings/oleObject272.bin"/><Relationship Id="rId40" Type="http://schemas.openxmlformats.org/officeDocument/2006/relationships/image" Target="../media/image175.emf"/><Relationship Id="rId5" Type="http://schemas.openxmlformats.org/officeDocument/2006/relationships/oleObject" Target="../embeddings/oleObject256.bin"/><Relationship Id="rId15" Type="http://schemas.openxmlformats.org/officeDocument/2006/relationships/oleObject" Target="../embeddings/oleObject261.bin"/><Relationship Id="rId23" Type="http://schemas.openxmlformats.org/officeDocument/2006/relationships/oleObject" Target="../embeddings/oleObject265.bin"/><Relationship Id="rId28" Type="http://schemas.openxmlformats.org/officeDocument/2006/relationships/image" Target="../media/image169.emf"/><Relationship Id="rId36" Type="http://schemas.openxmlformats.org/officeDocument/2006/relationships/image" Target="../media/image173.emf"/><Relationship Id="rId10" Type="http://schemas.openxmlformats.org/officeDocument/2006/relationships/image" Target="../media/image160.emf"/><Relationship Id="rId19" Type="http://schemas.openxmlformats.org/officeDocument/2006/relationships/oleObject" Target="../embeddings/oleObject263.bin"/><Relationship Id="rId31" Type="http://schemas.openxmlformats.org/officeDocument/2006/relationships/oleObject" Target="../embeddings/oleObject269.bin"/><Relationship Id="rId44" Type="http://schemas.openxmlformats.org/officeDocument/2006/relationships/image" Target="../media/image159.wmf"/><Relationship Id="rId4" Type="http://schemas.openxmlformats.org/officeDocument/2006/relationships/image" Target="../media/image197.wmf"/><Relationship Id="rId9" Type="http://schemas.openxmlformats.org/officeDocument/2006/relationships/oleObject" Target="../embeddings/oleObject258.bin"/><Relationship Id="rId14" Type="http://schemas.openxmlformats.org/officeDocument/2006/relationships/image" Target="../media/image162.wmf"/><Relationship Id="rId22" Type="http://schemas.openxmlformats.org/officeDocument/2006/relationships/image" Target="../media/image166.emf"/><Relationship Id="rId27" Type="http://schemas.openxmlformats.org/officeDocument/2006/relationships/oleObject" Target="../embeddings/oleObject267.bin"/><Relationship Id="rId30" Type="http://schemas.openxmlformats.org/officeDocument/2006/relationships/image" Target="../media/image170.emf"/><Relationship Id="rId35" Type="http://schemas.openxmlformats.org/officeDocument/2006/relationships/oleObject" Target="../embeddings/oleObject271.bin"/><Relationship Id="rId43" Type="http://schemas.openxmlformats.org/officeDocument/2006/relationships/oleObject" Target="../embeddings/oleObject275.bin"/><Relationship Id="rId8" Type="http://schemas.openxmlformats.org/officeDocument/2006/relationships/image" Target="../media/image199.wmf"/><Relationship Id="rId3" Type="http://schemas.openxmlformats.org/officeDocument/2006/relationships/oleObject" Target="../embeddings/oleObject255.bin"/><Relationship Id="rId12" Type="http://schemas.openxmlformats.org/officeDocument/2006/relationships/image" Target="../media/image161.emf"/><Relationship Id="rId17" Type="http://schemas.openxmlformats.org/officeDocument/2006/relationships/oleObject" Target="../embeddings/oleObject262.bin"/><Relationship Id="rId25" Type="http://schemas.openxmlformats.org/officeDocument/2006/relationships/oleObject" Target="../embeddings/oleObject266.bin"/><Relationship Id="rId33" Type="http://schemas.openxmlformats.org/officeDocument/2006/relationships/oleObject" Target="../embeddings/oleObject270.bin"/><Relationship Id="rId38" Type="http://schemas.openxmlformats.org/officeDocument/2006/relationships/image" Target="../media/image17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oleObject" Target="../embeddings/oleObject276.bin"/><Relationship Id="rId7" Type="http://schemas.openxmlformats.org/officeDocument/2006/relationships/oleObject" Target="../embeddings/oleObject2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277.bin"/><Relationship Id="rId10" Type="http://schemas.openxmlformats.org/officeDocument/2006/relationships/image" Target="../media/image203.wmf"/><Relationship Id="rId4" Type="http://schemas.openxmlformats.org/officeDocument/2006/relationships/image" Target="../media/image200.wmf"/><Relationship Id="rId9" Type="http://schemas.openxmlformats.org/officeDocument/2006/relationships/oleObject" Target="../embeddings/oleObject27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281.bin"/><Relationship Id="rId10" Type="http://schemas.openxmlformats.org/officeDocument/2006/relationships/image" Target="../media/image207.wmf"/><Relationship Id="rId4" Type="http://schemas.openxmlformats.org/officeDocument/2006/relationships/image" Target="../media/image204.wmf"/><Relationship Id="rId9" Type="http://schemas.openxmlformats.org/officeDocument/2006/relationships/oleObject" Target="../embeddings/oleObject28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211.wmf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287.bin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93.bin"/><Relationship Id="rId18" Type="http://schemas.openxmlformats.org/officeDocument/2006/relationships/image" Target="../media/image189.wmf"/><Relationship Id="rId26" Type="http://schemas.openxmlformats.org/officeDocument/2006/relationships/image" Target="../media/image185.wmf"/><Relationship Id="rId3" Type="http://schemas.openxmlformats.org/officeDocument/2006/relationships/oleObject" Target="../embeddings/oleObject288.bin"/><Relationship Id="rId21" Type="http://schemas.openxmlformats.org/officeDocument/2006/relationships/oleObject" Target="../embeddings/oleObject297.bin"/><Relationship Id="rId34" Type="http://schemas.openxmlformats.org/officeDocument/2006/relationships/image" Target="../media/image215.wmf"/><Relationship Id="rId7" Type="http://schemas.openxmlformats.org/officeDocument/2006/relationships/oleObject" Target="../embeddings/oleObject290.bin"/><Relationship Id="rId12" Type="http://schemas.openxmlformats.org/officeDocument/2006/relationships/image" Target="../media/image14.emf"/><Relationship Id="rId17" Type="http://schemas.openxmlformats.org/officeDocument/2006/relationships/oleObject" Target="../embeddings/oleObject295.bin"/><Relationship Id="rId25" Type="http://schemas.openxmlformats.org/officeDocument/2006/relationships/oleObject" Target="../embeddings/oleObject299.bin"/><Relationship Id="rId33" Type="http://schemas.openxmlformats.org/officeDocument/2006/relationships/oleObject" Target="../embeddings/oleObject3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0.wmf"/><Relationship Id="rId20" Type="http://schemas.openxmlformats.org/officeDocument/2006/relationships/image" Target="../media/image156.wmf"/><Relationship Id="rId29" Type="http://schemas.openxmlformats.org/officeDocument/2006/relationships/oleObject" Target="../embeddings/oleObject301.bin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5.wmf"/><Relationship Id="rId11" Type="http://schemas.openxmlformats.org/officeDocument/2006/relationships/oleObject" Target="../embeddings/oleObject292.bin"/><Relationship Id="rId24" Type="http://schemas.openxmlformats.org/officeDocument/2006/relationships/image" Target="../media/image184.wmf"/><Relationship Id="rId32" Type="http://schemas.openxmlformats.org/officeDocument/2006/relationships/image" Target="../media/image214.wmf"/><Relationship Id="rId5" Type="http://schemas.openxmlformats.org/officeDocument/2006/relationships/oleObject" Target="../embeddings/oleObject289.bin"/><Relationship Id="rId15" Type="http://schemas.openxmlformats.org/officeDocument/2006/relationships/oleObject" Target="../embeddings/oleObject294.bin"/><Relationship Id="rId23" Type="http://schemas.openxmlformats.org/officeDocument/2006/relationships/oleObject" Target="../embeddings/oleObject298.bin"/><Relationship Id="rId28" Type="http://schemas.openxmlformats.org/officeDocument/2006/relationships/image" Target="../media/image213.wmf"/><Relationship Id="rId10" Type="http://schemas.openxmlformats.org/officeDocument/2006/relationships/image" Target="../media/image179.wmf"/><Relationship Id="rId19" Type="http://schemas.openxmlformats.org/officeDocument/2006/relationships/oleObject" Target="../embeddings/oleObject296.bin"/><Relationship Id="rId31" Type="http://schemas.openxmlformats.org/officeDocument/2006/relationships/oleObject" Target="../embeddings/oleObject302.bin"/><Relationship Id="rId4" Type="http://schemas.openxmlformats.org/officeDocument/2006/relationships/image" Target="../media/image212.wmf"/><Relationship Id="rId9" Type="http://schemas.openxmlformats.org/officeDocument/2006/relationships/oleObject" Target="../embeddings/oleObject291.bin"/><Relationship Id="rId14" Type="http://schemas.openxmlformats.org/officeDocument/2006/relationships/image" Target="../media/image159.wmf"/><Relationship Id="rId22" Type="http://schemas.openxmlformats.org/officeDocument/2006/relationships/image" Target="../media/image177.wmf"/><Relationship Id="rId27" Type="http://schemas.openxmlformats.org/officeDocument/2006/relationships/oleObject" Target="../embeddings/oleObject300.bin"/><Relationship Id="rId30" Type="http://schemas.openxmlformats.org/officeDocument/2006/relationships/image" Target="../media/image194.wmf"/><Relationship Id="rId8" Type="http://schemas.openxmlformats.org/officeDocument/2006/relationships/image" Target="../media/image12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13" Type="http://schemas.openxmlformats.org/officeDocument/2006/relationships/image" Target="../media/image220.wmf"/><Relationship Id="rId18" Type="http://schemas.openxmlformats.org/officeDocument/2006/relationships/oleObject" Target="../embeddings/oleObject311.bin"/><Relationship Id="rId26" Type="http://schemas.openxmlformats.org/officeDocument/2006/relationships/image" Target="../media/image226.wmf"/><Relationship Id="rId3" Type="http://schemas.openxmlformats.org/officeDocument/2006/relationships/oleObject" Target="../embeddings/oleObject304.bin"/><Relationship Id="rId21" Type="http://schemas.openxmlformats.org/officeDocument/2006/relationships/oleObject" Target="../embeddings/oleObject313.bin"/><Relationship Id="rId7" Type="http://schemas.openxmlformats.org/officeDocument/2006/relationships/oleObject" Target="../embeddings/oleObject306.bin"/><Relationship Id="rId12" Type="http://schemas.openxmlformats.org/officeDocument/2006/relationships/oleObject" Target="../embeddings/oleObject308.bin"/><Relationship Id="rId17" Type="http://schemas.openxmlformats.org/officeDocument/2006/relationships/image" Target="../media/image222.wmf"/><Relationship Id="rId25" Type="http://schemas.openxmlformats.org/officeDocument/2006/relationships/oleObject" Target="../embeddings/oleObject31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0.bin"/><Relationship Id="rId20" Type="http://schemas.openxmlformats.org/officeDocument/2006/relationships/image" Target="../media/image223.emf"/><Relationship Id="rId29" Type="http://schemas.openxmlformats.org/officeDocument/2006/relationships/oleObject" Target="../embeddings/oleObject317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7.wmf"/><Relationship Id="rId11" Type="http://schemas.openxmlformats.org/officeDocument/2006/relationships/image" Target="../media/image230.jpeg"/><Relationship Id="rId24" Type="http://schemas.openxmlformats.org/officeDocument/2006/relationships/image" Target="../media/image225.wmf"/><Relationship Id="rId32" Type="http://schemas.openxmlformats.org/officeDocument/2006/relationships/image" Target="../media/image229.wmf"/><Relationship Id="rId5" Type="http://schemas.openxmlformats.org/officeDocument/2006/relationships/oleObject" Target="../embeddings/oleObject305.bin"/><Relationship Id="rId15" Type="http://schemas.openxmlformats.org/officeDocument/2006/relationships/image" Target="../media/image221.wmf"/><Relationship Id="rId23" Type="http://schemas.openxmlformats.org/officeDocument/2006/relationships/oleObject" Target="../embeddings/oleObject314.bin"/><Relationship Id="rId28" Type="http://schemas.openxmlformats.org/officeDocument/2006/relationships/image" Target="../media/image227.wmf"/><Relationship Id="rId10" Type="http://schemas.openxmlformats.org/officeDocument/2006/relationships/image" Target="../media/image219.wmf"/><Relationship Id="rId19" Type="http://schemas.openxmlformats.org/officeDocument/2006/relationships/oleObject" Target="../embeddings/oleObject312.bin"/><Relationship Id="rId31" Type="http://schemas.openxmlformats.org/officeDocument/2006/relationships/oleObject" Target="../embeddings/oleObject318.bin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307.bin"/><Relationship Id="rId14" Type="http://schemas.openxmlformats.org/officeDocument/2006/relationships/oleObject" Target="../embeddings/oleObject309.bin"/><Relationship Id="rId22" Type="http://schemas.openxmlformats.org/officeDocument/2006/relationships/image" Target="../media/image224.wmf"/><Relationship Id="rId27" Type="http://schemas.openxmlformats.org/officeDocument/2006/relationships/oleObject" Target="../embeddings/oleObject316.bin"/><Relationship Id="rId30" Type="http://schemas.openxmlformats.org/officeDocument/2006/relationships/image" Target="../media/image228.w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4.bin"/><Relationship Id="rId18" Type="http://schemas.openxmlformats.org/officeDocument/2006/relationships/image" Target="../media/image177.wmf"/><Relationship Id="rId26" Type="http://schemas.openxmlformats.org/officeDocument/2006/relationships/image" Target="../media/image235.wmf"/><Relationship Id="rId21" Type="http://schemas.openxmlformats.org/officeDocument/2006/relationships/oleObject" Target="../embeddings/oleObject328.bin"/><Relationship Id="rId34" Type="http://schemas.openxmlformats.org/officeDocument/2006/relationships/image" Target="../media/image238.wmf"/><Relationship Id="rId7" Type="http://schemas.openxmlformats.org/officeDocument/2006/relationships/oleObject" Target="../embeddings/oleObject321.bin"/><Relationship Id="rId12" Type="http://schemas.openxmlformats.org/officeDocument/2006/relationships/image" Target="../media/image157.wmf"/><Relationship Id="rId17" Type="http://schemas.openxmlformats.org/officeDocument/2006/relationships/oleObject" Target="../embeddings/oleObject326.bin"/><Relationship Id="rId25" Type="http://schemas.openxmlformats.org/officeDocument/2006/relationships/oleObject" Target="../embeddings/oleObject330.bin"/><Relationship Id="rId33" Type="http://schemas.openxmlformats.org/officeDocument/2006/relationships/oleObject" Target="../embeddings/oleObject334.bin"/><Relationship Id="rId38" Type="http://schemas.openxmlformats.org/officeDocument/2006/relationships/image" Target="../media/image24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9.wmf"/><Relationship Id="rId20" Type="http://schemas.openxmlformats.org/officeDocument/2006/relationships/image" Target="../media/image233.wmf"/><Relationship Id="rId29" Type="http://schemas.openxmlformats.org/officeDocument/2006/relationships/oleObject" Target="../embeddings/oleObject332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32.wmf"/><Relationship Id="rId11" Type="http://schemas.openxmlformats.org/officeDocument/2006/relationships/oleObject" Target="../embeddings/oleObject323.bin"/><Relationship Id="rId24" Type="http://schemas.openxmlformats.org/officeDocument/2006/relationships/image" Target="../media/image234.wmf"/><Relationship Id="rId32" Type="http://schemas.openxmlformats.org/officeDocument/2006/relationships/image" Target="../media/image237.wmf"/><Relationship Id="rId37" Type="http://schemas.openxmlformats.org/officeDocument/2006/relationships/oleObject" Target="../embeddings/oleObject336.bin"/><Relationship Id="rId5" Type="http://schemas.openxmlformats.org/officeDocument/2006/relationships/oleObject" Target="../embeddings/oleObject320.bin"/><Relationship Id="rId15" Type="http://schemas.openxmlformats.org/officeDocument/2006/relationships/oleObject" Target="../embeddings/oleObject325.bin"/><Relationship Id="rId23" Type="http://schemas.openxmlformats.org/officeDocument/2006/relationships/oleObject" Target="../embeddings/oleObject329.bin"/><Relationship Id="rId28" Type="http://schemas.openxmlformats.org/officeDocument/2006/relationships/image" Target="../media/image185.wmf"/><Relationship Id="rId36" Type="http://schemas.openxmlformats.org/officeDocument/2006/relationships/image" Target="../media/image239.wmf"/><Relationship Id="rId10" Type="http://schemas.openxmlformats.org/officeDocument/2006/relationships/image" Target="../media/image156.wmf"/><Relationship Id="rId19" Type="http://schemas.openxmlformats.org/officeDocument/2006/relationships/oleObject" Target="../embeddings/oleObject327.bin"/><Relationship Id="rId31" Type="http://schemas.openxmlformats.org/officeDocument/2006/relationships/oleObject" Target="../embeddings/oleObject333.bin"/><Relationship Id="rId4" Type="http://schemas.openxmlformats.org/officeDocument/2006/relationships/image" Target="../media/image231.wmf"/><Relationship Id="rId9" Type="http://schemas.openxmlformats.org/officeDocument/2006/relationships/oleObject" Target="../embeddings/oleObject322.bin"/><Relationship Id="rId14" Type="http://schemas.openxmlformats.org/officeDocument/2006/relationships/image" Target="../media/image158.wmf"/><Relationship Id="rId22" Type="http://schemas.openxmlformats.org/officeDocument/2006/relationships/image" Target="../media/image180.wmf"/><Relationship Id="rId27" Type="http://schemas.openxmlformats.org/officeDocument/2006/relationships/oleObject" Target="../embeddings/oleObject331.bin"/><Relationship Id="rId30" Type="http://schemas.openxmlformats.org/officeDocument/2006/relationships/image" Target="../media/image236.wmf"/><Relationship Id="rId35" Type="http://schemas.openxmlformats.org/officeDocument/2006/relationships/oleObject" Target="../embeddings/oleObject335.bin"/><Relationship Id="rId8" Type="http://schemas.openxmlformats.org/officeDocument/2006/relationships/image" Target="../media/image155.wmf"/><Relationship Id="rId3" Type="http://schemas.openxmlformats.org/officeDocument/2006/relationships/oleObject" Target="../embeddings/oleObject31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oleObject" Target="../embeddings/oleObject342.bin"/><Relationship Id="rId18" Type="http://schemas.openxmlformats.org/officeDocument/2006/relationships/image" Target="../media/image248.wmf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245.wmf"/><Relationship Id="rId17" Type="http://schemas.openxmlformats.org/officeDocument/2006/relationships/oleObject" Target="../embeddings/oleObject3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7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42.w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5" Type="http://schemas.openxmlformats.org/officeDocument/2006/relationships/oleObject" Target="../embeddings/oleObject343.bin"/><Relationship Id="rId10" Type="http://schemas.openxmlformats.org/officeDocument/2006/relationships/image" Target="../media/image244.wmf"/><Relationship Id="rId4" Type="http://schemas.openxmlformats.org/officeDocument/2006/relationships/image" Target="../media/image241.w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24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346.bin"/><Relationship Id="rId4" Type="http://schemas.openxmlformats.org/officeDocument/2006/relationships/image" Target="../media/image2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352.bin"/><Relationship Id="rId18" Type="http://schemas.openxmlformats.org/officeDocument/2006/relationships/image" Target="../media/image256.wmf"/><Relationship Id="rId3" Type="http://schemas.openxmlformats.org/officeDocument/2006/relationships/oleObject" Target="../embeddings/oleObject347.bin"/><Relationship Id="rId7" Type="http://schemas.openxmlformats.org/officeDocument/2006/relationships/oleObject" Target="../embeddings/oleObject349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3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5.wmf"/><Relationship Id="rId20" Type="http://schemas.openxmlformats.org/officeDocument/2006/relationships/image" Target="../media/image257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351.bin"/><Relationship Id="rId5" Type="http://schemas.openxmlformats.org/officeDocument/2006/relationships/oleObject" Target="../embeddings/oleObject348.bin"/><Relationship Id="rId15" Type="http://schemas.openxmlformats.org/officeDocument/2006/relationships/oleObject" Target="../embeddings/oleObject353.bin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355.bin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350.bin"/><Relationship Id="rId14" Type="http://schemas.openxmlformats.org/officeDocument/2006/relationships/image" Target="../media/image254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oleObject" Target="../embeddings/oleObject361.bin"/><Relationship Id="rId18" Type="http://schemas.openxmlformats.org/officeDocument/2006/relationships/image" Target="../media/image265.wmf"/><Relationship Id="rId26" Type="http://schemas.openxmlformats.org/officeDocument/2006/relationships/image" Target="../media/image269.wmf"/><Relationship Id="rId3" Type="http://schemas.openxmlformats.org/officeDocument/2006/relationships/oleObject" Target="../embeddings/oleObject356.bin"/><Relationship Id="rId21" Type="http://schemas.openxmlformats.org/officeDocument/2006/relationships/oleObject" Target="../embeddings/oleObject365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262.wmf"/><Relationship Id="rId17" Type="http://schemas.openxmlformats.org/officeDocument/2006/relationships/oleObject" Target="../embeddings/oleObject363.bin"/><Relationship Id="rId25" Type="http://schemas.openxmlformats.org/officeDocument/2006/relationships/oleObject" Target="../embeddings/oleObject3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4.wmf"/><Relationship Id="rId20" Type="http://schemas.openxmlformats.org/officeDocument/2006/relationships/image" Target="../media/image266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360.bin"/><Relationship Id="rId24" Type="http://schemas.openxmlformats.org/officeDocument/2006/relationships/image" Target="../media/image268.wmf"/><Relationship Id="rId5" Type="http://schemas.openxmlformats.org/officeDocument/2006/relationships/oleObject" Target="../embeddings/oleObject357.bin"/><Relationship Id="rId15" Type="http://schemas.openxmlformats.org/officeDocument/2006/relationships/oleObject" Target="../embeddings/oleObject362.bin"/><Relationship Id="rId23" Type="http://schemas.openxmlformats.org/officeDocument/2006/relationships/oleObject" Target="../embeddings/oleObject366.bin"/><Relationship Id="rId28" Type="http://schemas.openxmlformats.org/officeDocument/2006/relationships/image" Target="../media/image270.wmf"/><Relationship Id="rId10" Type="http://schemas.openxmlformats.org/officeDocument/2006/relationships/image" Target="../media/image261.wmf"/><Relationship Id="rId19" Type="http://schemas.openxmlformats.org/officeDocument/2006/relationships/oleObject" Target="../embeddings/oleObject364.bin"/><Relationship Id="rId4" Type="http://schemas.openxmlformats.org/officeDocument/2006/relationships/image" Target="../media/image258.wmf"/><Relationship Id="rId9" Type="http://schemas.openxmlformats.org/officeDocument/2006/relationships/oleObject" Target="../embeddings/oleObject359.bin"/><Relationship Id="rId14" Type="http://schemas.openxmlformats.org/officeDocument/2006/relationships/image" Target="../media/image263.wmf"/><Relationship Id="rId22" Type="http://schemas.openxmlformats.org/officeDocument/2006/relationships/image" Target="../media/image267.wmf"/><Relationship Id="rId27" Type="http://schemas.openxmlformats.org/officeDocument/2006/relationships/oleObject" Target="../embeddings/oleObject36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13" Type="http://schemas.openxmlformats.org/officeDocument/2006/relationships/oleObject" Target="../embeddings/oleObject374.bin"/><Relationship Id="rId18" Type="http://schemas.openxmlformats.org/officeDocument/2006/relationships/image" Target="../media/image278.wmf"/><Relationship Id="rId3" Type="http://schemas.openxmlformats.org/officeDocument/2006/relationships/oleObject" Target="../embeddings/oleObject369.bin"/><Relationship Id="rId21" Type="http://schemas.openxmlformats.org/officeDocument/2006/relationships/oleObject" Target="../embeddings/oleObject378.bin"/><Relationship Id="rId7" Type="http://schemas.openxmlformats.org/officeDocument/2006/relationships/oleObject" Target="../embeddings/oleObject371.bin"/><Relationship Id="rId12" Type="http://schemas.openxmlformats.org/officeDocument/2006/relationships/image" Target="../media/image275.wmf"/><Relationship Id="rId17" Type="http://schemas.openxmlformats.org/officeDocument/2006/relationships/oleObject" Target="../embeddings/oleObject3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7.wmf"/><Relationship Id="rId20" Type="http://schemas.openxmlformats.org/officeDocument/2006/relationships/image" Target="../media/image279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373.bin"/><Relationship Id="rId5" Type="http://schemas.openxmlformats.org/officeDocument/2006/relationships/oleObject" Target="../embeddings/oleObject370.bin"/><Relationship Id="rId15" Type="http://schemas.openxmlformats.org/officeDocument/2006/relationships/oleObject" Target="../embeddings/oleObject375.bin"/><Relationship Id="rId10" Type="http://schemas.openxmlformats.org/officeDocument/2006/relationships/image" Target="../media/image274.wmf"/><Relationship Id="rId19" Type="http://schemas.openxmlformats.org/officeDocument/2006/relationships/oleObject" Target="../embeddings/oleObject377.bin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72.bin"/><Relationship Id="rId14" Type="http://schemas.openxmlformats.org/officeDocument/2006/relationships/image" Target="../media/image276.wmf"/><Relationship Id="rId22" Type="http://schemas.openxmlformats.org/officeDocument/2006/relationships/image" Target="../media/image280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13" Type="http://schemas.openxmlformats.org/officeDocument/2006/relationships/oleObject" Target="../embeddings/oleObject384.bin"/><Relationship Id="rId18" Type="http://schemas.openxmlformats.org/officeDocument/2006/relationships/image" Target="../media/image288.wmf"/><Relationship Id="rId26" Type="http://schemas.openxmlformats.org/officeDocument/2006/relationships/image" Target="../media/image292.wmf"/><Relationship Id="rId3" Type="http://schemas.openxmlformats.org/officeDocument/2006/relationships/oleObject" Target="../embeddings/oleObject379.bin"/><Relationship Id="rId21" Type="http://schemas.openxmlformats.org/officeDocument/2006/relationships/oleObject" Target="../embeddings/oleObject388.bin"/><Relationship Id="rId7" Type="http://schemas.openxmlformats.org/officeDocument/2006/relationships/oleObject" Target="../embeddings/oleObject381.bin"/><Relationship Id="rId12" Type="http://schemas.openxmlformats.org/officeDocument/2006/relationships/image" Target="../media/image285.wmf"/><Relationship Id="rId17" Type="http://schemas.openxmlformats.org/officeDocument/2006/relationships/oleObject" Target="../embeddings/oleObject386.bin"/><Relationship Id="rId25" Type="http://schemas.openxmlformats.org/officeDocument/2006/relationships/oleObject" Target="../embeddings/oleObject3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7.wmf"/><Relationship Id="rId20" Type="http://schemas.openxmlformats.org/officeDocument/2006/relationships/image" Target="../media/image289.wmf"/><Relationship Id="rId29" Type="http://schemas.openxmlformats.org/officeDocument/2006/relationships/oleObject" Target="../embeddings/oleObject392.bin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82.wmf"/><Relationship Id="rId11" Type="http://schemas.openxmlformats.org/officeDocument/2006/relationships/oleObject" Target="../embeddings/oleObject383.bin"/><Relationship Id="rId24" Type="http://schemas.openxmlformats.org/officeDocument/2006/relationships/image" Target="../media/image291.wmf"/><Relationship Id="rId32" Type="http://schemas.openxmlformats.org/officeDocument/2006/relationships/image" Target="../media/image295.wmf"/><Relationship Id="rId5" Type="http://schemas.openxmlformats.org/officeDocument/2006/relationships/oleObject" Target="../embeddings/oleObject380.bin"/><Relationship Id="rId15" Type="http://schemas.openxmlformats.org/officeDocument/2006/relationships/oleObject" Target="../embeddings/oleObject385.bin"/><Relationship Id="rId23" Type="http://schemas.openxmlformats.org/officeDocument/2006/relationships/oleObject" Target="../embeddings/oleObject389.bin"/><Relationship Id="rId28" Type="http://schemas.openxmlformats.org/officeDocument/2006/relationships/image" Target="../media/image293.wmf"/><Relationship Id="rId10" Type="http://schemas.openxmlformats.org/officeDocument/2006/relationships/image" Target="../media/image284.wmf"/><Relationship Id="rId19" Type="http://schemas.openxmlformats.org/officeDocument/2006/relationships/oleObject" Target="../embeddings/oleObject387.bin"/><Relationship Id="rId31" Type="http://schemas.openxmlformats.org/officeDocument/2006/relationships/oleObject" Target="../embeddings/oleObject393.bin"/><Relationship Id="rId4" Type="http://schemas.openxmlformats.org/officeDocument/2006/relationships/image" Target="../media/image281.wmf"/><Relationship Id="rId9" Type="http://schemas.openxmlformats.org/officeDocument/2006/relationships/oleObject" Target="../embeddings/oleObject382.bin"/><Relationship Id="rId14" Type="http://schemas.openxmlformats.org/officeDocument/2006/relationships/image" Target="../media/image286.wmf"/><Relationship Id="rId22" Type="http://schemas.openxmlformats.org/officeDocument/2006/relationships/image" Target="../media/image290.wmf"/><Relationship Id="rId27" Type="http://schemas.openxmlformats.org/officeDocument/2006/relationships/oleObject" Target="../embeddings/oleObject391.bin"/><Relationship Id="rId30" Type="http://schemas.openxmlformats.org/officeDocument/2006/relationships/image" Target="../media/image294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394.bin"/><Relationship Id="rId7" Type="http://schemas.openxmlformats.org/officeDocument/2006/relationships/oleObject" Target="../embeddings/oleObject3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95.bin"/><Relationship Id="rId4" Type="http://schemas.openxmlformats.org/officeDocument/2006/relationships/image" Target="../media/image29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398.bin"/><Relationship Id="rId4" Type="http://schemas.openxmlformats.org/officeDocument/2006/relationships/image" Target="../media/image2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399.bin"/><Relationship Id="rId7" Type="http://schemas.openxmlformats.org/officeDocument/2006/relationships/oleObject" Target="../embeddings/oleObject401.bin"/><Relationship Id="rId12" Type="http://schemas.openxmlformats.org/officeDocument/2006/relationships/image" Target="../media/image2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403.bin"/><Relationship Id="rId5" Type="http://schemas.openxmlformats.org/officeDocument/2006/relationships/oleObject" Target="../embeddings/oleObject400.bin"/><Relationship Id="rId10" Type="http://schemas.openxmlformats.org/officeDocument/2006/relationships/image" Target="../media/image252.wmf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40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wmf"/><Relationship Id="rId3" Type="http://schemas.openxmlformats.org/officeDocument/2006/relationships/oleObject" Target="../embeddings/oleObject404.bin"/><Relationship Id="rId7" Type="http://schemas.openxmlformats.org/officeDocument/2006/relationships/oleObject" Target="../embeddings/oleObject4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405.bin"/><Relationship Id="rId10" Type="http://schemas.openxmlformats.org/officeDocument/2006/relationships/image" Target="../media/image300.wmf"/><Relationship Id="rId4" Type="http://schemas.openxmlformats.org/officeDocument/2006/relationships/image" Target="../media/image276.wmf"/><Relationship Id="rId9" Type="http://schemas.openxmlformats.org/officeDocument/2006/relationships/oleObject" Target="../embeddings/oleObject407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0.bin"/><Relationship Id="rId13" Type="http://schemas.openxmlformats.org/officeDocument/2006/relationships/oleObject" Target="../embeddings/oleObject412.bin"/><Relationship Id="rId18" Type="http://schemas.openxmlformats.org/officeDocument/2006/relationships/image" Target="../media/image222.wmf"/><Relationship Id="rId26" Type="http://schemas.openxmlformats.org/officeDocument/2006/relationships/oleObject" Target="../embeddings/oleObject419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23.emf"/><Relationship Id="rId7" Type="http://schemas.openxmlformats.org/officeDocument/2006/relationships/image" Target="../media/image219.wmf"/><Relationship Id="rId12" Type="http://schemas.openxmlformats.org/officeDocument/2006/relationships/image" Target="../media/image230.jpeg"/><Relationship Id="rId17" Type="http://schemas.openxmlformats.org/officeDocument/2006/relationships/oleObject" Target="../embeddings/oleObject414.bin"/><Relationship Id="rId25" Type="http://schemas.openxmlformats.org/officeDocument/2006/relationships/image" Target="../media/image22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1.wmf"/><Relationship Id="rId20" Type="http://schemas.openxmlformats.org/officeDocument/2006/relationships/oleObject" Target="../embeddings/oleObject416.bin"/><Relationship Id="rId29" Type="http://schemas.openxmlformats.org/officeDocument/2006/relationships/image" Target="../media/image275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09.bin"/><Relationship Id="rId11" Type="http://schemas.openxmlformats.org/officeDocument/2006/relationships/image" Target="../media/image218.wmf"/><Relationship Id="rId24" Type="http://schemas.openxmlformats.org/officeDocument/2006/relationships/oleObject" Target="../embeddings/oleObject418.bin"/><Relationship Id="rId5" Type="http://schemas.openxmlformats.org/officeDocument/2006/relationships/image" Target="../media/image216.wmf"/><Relationship Id="rId15" Type="http://schemas.openxmlformats.org/officeDocument/2006/relationships/oleObject" Target="../embeddings/oleObject413.bin"/><Relationship Id="rId23" Type="http://schemas.openxmlformats.org/officeDocument/2006/relationships/image" Target="../media/image224.wmf"/><Relationship Id="rId28" Type="http://schemas.openxmlformats.org/officeDocument/2006/relationships/oleObject" Target="../embeddings/oleObject420.bin"/><Relationship Id="rId10" Type="http://schemas.openxmlformats.org/officeDocument/2006/relationships/oleObject" Target="../embeddings/oleObject411.bin"/><Relationship Id="rId19" Type="http://schemas.openxmlformats.org/officeDocument/2006/relationships/oleObject" Target="../embeddings/oleObject415.bin"/><Relationship Id="rId4" Type="http://schemas.openxmlformats.org/officeDocument/2006/relationships/oleObject" Target="../embeddings/oleObject408.bin"/><Relationship Id="rId9" Type="http://schemas.openxmlformats.org/officeDocument/2006/relationships/image" Target="../media/image217.wmf"/><Relationship Id="rId14" Type="http://schemas.openxmlformats.org/officeDocument/2006/relationships/image" Target="../media/image220.wmf"/><Relationship Id="rId22" Type="http://schemas.openxmlformats.org/officeDocument/2006/relationships/oleObject" Target="../embeddings/oleObject417.bin"/><Relationship Id="rId27" Type="http://schemas.openxmlformats.org/officeDocument/2006/relationships/image" Target="../media/image226.wmf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wmf"/><Relationship Id="rId18" Type="http://schemas.openxmlformats.org/officeDocument/2006/relationships/oleObject" Target="../embeddings/oleObject428.bin"/><Relationship Id="rId26" Type="http://schemas.openxmlformats.org/officeDocument/2006/relationships/oleObject" Target="../embeddings/oleObject432.bin"/><Relationship Id="rId21" Type="http://schemas.openxmlformats.org/officeDocument/2006/relationships/image" Target="../media/image226.wmf"/><Relationship Id="rId34" Type="http://schemas.openxmlformats.org/officeDocument/2006/relationships/oleObject" Target="../embeddings/oleObject436.bin"/><Relationship Id="rId7" Type="http://schemas.openxmlformats.org/officeDocument/2006/relationships/image" Target="../media/image220.wmf"/><Relationship Id="rId12" Type="http://schemas.openxmlformats.org/officeDocument/2006/relationships/oleObject" Target="../embeddings/oleObject425.bin"/><Relationship Id="rId17" Type="http://schemas.openxmlformats.org/officeDocument/2006/relationships/image" Target="../media/image224.wmf"/><Relationship Id="rId25" Type="http://schemas.openxmlformats.org/officeDocument/2006/relationships/image" Target="../media/image304.wmf"/><Relationship Id="rId33" Type="http://schemas.openxmlformats.org/officeDocument/2006/relationships/image" Target="../media/image30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7.bin"/><Relationship Id="rId20" Type="http://schemas.openxmlformats.org/officeDocument/2006/relationships/oleObject" Target="../embeddings/oleObject429.bin"/><Relationship Id="rId29" Type="http://schemas.openxmlformats.org/officeDocument/2006/relationships/image" Target="../media/image306.wmf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22.bin"/><Relationship Id="rId11" Type="http://schemas.openxmlformats.org/officeDocument/2006/relationships/image" Target="../media/image302.wmf"/><Relationship Id="rId24" Type="http://schemas.openxmlformats.org/officeDocument/2006/relationships/oleObject" Target="../embeddings/oleObject431.bin"/><Relationship Id="rId32" Type="http://schemas.openxmlformats.org/officeDocument/2006/relationships/oleObject" Target="../embeddings/oleObject435.bin"/><Relationship Id="rId37" Type="http://schemas.openxmlformats.org/officeDocument/2006/relationships/image" Target="../media/image310.wmf"/><Relationship Id="rId5" Type="http://schemas.openxmlformats.org/officeDocument/2006/relationships/image" Target="../media/image230.jpeg"/><Relationship Id="rId15" Type="http://schemas.openxmlformats.org/officeDocument/2006/relationships/image" Target="../media/image223.emf"/><Relationship Id="rId23" Type="http://schemas.openxmlformats.org/officeDocument/2006/relationships/image" Target="../media/image303.wmf"/><Relationship Id="rId28" Type="http://schemas.openxmlformats.org/officeDocument/2006/relationships/oleObject" Target="../embeddings/oleObject433.bin"/><Relationship Id="rId36" Type="http://schemas.openxmlformats.org/officeDocument/2006/relationships/oleObject" Target="../embeddings/oleObject437.bin"/><Relationship Id="rId10" Type="http://schemas.openxmlformats.org/officeDocument/2006/relationships/oleObject" Target="../embeddings/oleObject424.bin"/><Relationship Id="rId19" Type="http://schemas.openxmlformats.org/officeDocument/2006/relationships/image" Target="../media/image225.wmf"/><Relationship Id="rId31" Type="http://schemas.openxmlformats.org/officeDocument/2006/relationships/image" Target="../media/image307.wmf"/><Relationship Id="rId4" Type="http://schemas.openxmlformats.org/officeDocument/2006/relationships/image" Target="../media/image301.wmf"/><Relationship Id="rId9" Type="http://schemas.openxmlformats.org/officeDocument/2006/relationships/image" Target="../media/image221.wmf"/><Relationship Id="rId14" Type="http://schemas.openxmlformats.org/officeDocument/2006/relationships/oleObject" Target="../embeddings/oleObject426.bin"/><Relationship Id="rId22" Type="http://schemas.openxmlformats.org/officeDocument/2006/relationships/oleObject" Target="../embeddings/oleObject430.bin"/><Relationship Id="rId27" Type="http://schemas.openxmlformats.org/officeDocument/2006/relationships/image" Target="../media/image305.wmf"/><Relationship Id="rId30" Type="http://schemas.openxmlformats.org/officeDocument/2006/relationships/oleObject" Target="../embeddings/oleObject434.bin"/><Relationship Id="rId35" Type="http://schemas.openxmlformats.org/officeDocument/2006/relationships/image" Target="../media/image309.wmf"/><Relationship Id="rId8" Type="http://schemas.openxmlformats.org/officeDocument/2006/relationships/oleObject" Target="../embeddings/oleObject423.bin"/><Relationship Id="rId3" Type="http://schemas.openxmlformats.org/officeDocument/2006/relationships/oleObject" Target="../embeddings/oleObject421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13" Type="http://schemas.openxmlformats.org/officeDocument/2006/relationships/oleObject" Target="../embeddings/oleObject443.bin"/><Relationship Id="rId18" Type="http://schemas.openxmlformats.org/officeDocument/2006/relationships/image" Target="../media/image318.wmf"/><Relationship Id="rId3" Type="http://schemas.openxmlformats.org/officeDocument/2006/relationships/oleObject" Target="../embeddings/oleObject438.bin"/><Relationship Id="rId7" Type="http://schemas.openxmlformats.org/officeDocument/2006/relationships/oleObject" Target="../embeddings/oleObject440.bin"/><Relationship Id="rId12" Type="http://schemas.openxmlformats.org/officeDocument/2006/relationships/image" Target="../media/image315.emf"/><Relationship Id="rId17" Type="http://schemas.openxmlformats.org/officeDocument/2006/relationships/oleObject" Target="../embeddings/oleObject4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7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12.wmf"/><Relationship Id="rId11" Type="http://schemas.openxmlformats.org/officeDocument/2006/relationships/oleObject" Target="../embeddings/oleObject442.bin"/><Relationship Id="rId5" Type="http://schemas.openxmlformats.org/officeDocument/2006/relationships/oleObject" Target="../embeddings/oleObject439.bin"/><Relationship Id="rId15" Type="http://schemas.openxmlformats.org/officeDocument/2006/relationships/oleObject" Target="../embeddings/oleObject444.bin"/><Relationship Id="rId10" Type="http://schemas.openxmlformats.org/officeDocument/2006/relationships/image" Target="../media/image314.wmf"/><Relationship Id="rId4" Type="http://schemas.openxmlformats.org/officeDocument/2006/relationships/image" Target="../media/image311.wmf"/><Relationship Id="rId9" Type="http://schemas.openxmlformats.org/officeDocument/2006/relationships/oleObject" Target="../embeddings/oleObject441.bin"/><Relationship Id="rId14" Type="http://schemas.openxmlformats.org/officeDocument/2006/relationships/image" Target="../media/image316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wmf"/><Relationship Id="rId13" Type="http://schemas.openxmlformats.org/officeDocument/2006/relationships/oleObject" Target="../embeddings/oleObject451.bin"/><Relationship Id="rId18" Type="http://schemas.openxmlformats.org/officeDocument/2006/relationships/oleObject" Target="../embeddings/oleObject454.bin"/><Relationship Id="rId3" Type="http://schemas.openxmlformats.org/officeDocument/2006/relationships/oleObject" Target="../embeddings/oleObject446.bin"/><Relationship Id="rId21" Type="http://schemas.openxmlformats.org/officeDocument/2006/relationships/image" Target="../media/image325.wmf"/><Relationship Id="rId7" Type="http://schemas.openxmlformats.org/officeDocument/2006/relationships/oleObject" Target="../embeddings/oleObject448.bin"/><Relationship Id="rId12" Type="http://schemas.openxmlformats.org/officeDocument/2006/relationships/oleObject" Target="../embeddings/oleObject450.bin"/><Relationship Id="rId17" Type="http://schemas.openxmlformats.org/officeDocument/2006/relationships/image" Target="../media/image323.wmf"/><Relationship Id="rId25" Type="http://schemas.openxmlformats.org/officeDocument/2006/relationships/image" Target="../media/image32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3.bin"/><Relationship Id="rId20" Type="http://schemas.openxmlformats.org/officeDocument/2006/relationships/oleObject" Target="../embeddings/oleObject455.bin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20.wmf"/><Relationship Id="rId11" Type="http://schemas.openxmlformats.org/officeDocument/2006/relationships/image" Target="../media/image329.png"/><Relationship Id="rId24" Type="http://schemas.openxmlformats.org/officeDocument/2006/relationships/oleObject" Target="../embeddings/oleObject457.bin"/><Relationship Id="rId5" Type="http://schemas.openxmlformats.org/officeDocument/2006/relationships/oleObject" Target="../embeddings/oleObject447.bin"/><Relationship Id="rId15" Type="http://schemas.openxmlformats.org/officeDocument/2006/relationships/image" Target="../media/image322.wmf"/><Relationship Id="rId23" Type="http://schemas.openxmlformats.org/officeDocument/2006/relationships/image" Target="../media/image326.wmf"/><Relationship Id="rId10" Type="http://schemas.openxmlformats.org/officeDocument/2006/relationships/image" Target="../media/image328.png"/><Relationship Id="rId19" Type="http://schemas.openxmlformats.org/officeDocument/2006/relationships/image" Target="../media/image324.wmf"/><Relationship Id="rId4" Type="http://schemas.openxmlformats.org/officeDocument/2006/relationships/image" Target="../media/image319.wmf"/><Relationship Id="rId9" Type="http://schemas.openxmlformats.org/officeDocument/2006/relationships/oleObject" Target="../embeddings/oleObject449.bin"/><Relationship Id="rId14" Type="http://schemas.openxmlformats.org/officeDocument/2006/relationships/oleObject" Target="../embeddings/oleObject452.bin"/><Relationship Id="rId22" Type="http://schemas.openxmlformats.org/officeDocument/2006/relationships/oleObject" Target="../embeddings/oleObject456.bin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wmf"/><Relationship Id="rId18" Type="http://schemas.openxmlformats.org/officeDocument/2006/relationships/oleObject" Target="../embeddings/oleObject465.bin"/><Relationship Id="rId26" Type="http://schemas.openxmlformats.org/officeDocument/2006/relationships/oleObject" Target="../embeddings/oleObject469.bin"/><Relationship Id="rId3" Type="http://schemas.openxmlformats.org/officeDocument/2006/relationships/image" Target="../media/image328.png"/><Relationship Id="rId21" Type="http://schemas.openxmlformats.org/officeDocument/2006/relationships/image" Target="../media/image331.wmf"/><Relationship Id="rId34" Type="http://schemas.openxmlformats.org/officeDocument/2006/relationships/oleObject" Target="../embeddings/oleObject473.bin"/><Relationship Id="rId7" Type="http://schemas.openxmlformats.org/officeDocument/2006/relationships/oleObject" Target="../embeddings/oleObject459.bin"/><Relationship Id="rId12" Type="http://schemas.openxmlformats.org/officeDocument/2006/relationships/oleObject" Target="../embeddings/oleObject462.bin"/><Relationship Id="rId17" Type="http://schemas.openxmlformats.org/officeDocument/2006/relationships/image" Target="../media/image326.wmf"/><Relationship Id="rId25" Type="http://schemas.openxmlformats.org/officeDocument/2006/relationships/image" Target="../media/image333.wmf"/><Relationship Id="rId33" Type="http://schemas.openxmlformats.org/officeDocument/2006/relationships/image" Target="../media/image3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64.bin"/><Relationship Id="rId20" Type="http://schemas.openxmlformats.org/officeDocument/2006/relationships/oleObject" Target="../embeddings/oleObject466.bin"/><Relationship Id="rId29" Type="http://schemas.openxmlformats.org/officeDocument/2006/relationships/image" Target="../media/image335.w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20.wmf"/><Relationship Id="rId11" Type="http://schemas.openxmlformats.org/officeDocument/2006/relationships/image" Target="../media/image323.wmf"/><Relationship Id="rId24" Type="http://schemas.openxmlformats.org/officeDocument/2006/relationships/oleObject" Target="../embeddings/oleObject468.bin"/><Relationship Id="rId32" Type="http://schemas.openxmlformats.org/officeDocument/2006/relationships/oleObject" Target="../embeddings/oleObject472.bin"/><Relationship Id="rId5" Type="http://schemas.openxmlformats.org/officeDocument/2006/relationships/oleObject" Target="../embeddings/oleObject458.bin"/><Relationship Id="rId15" Type="http://schemas.openxmlformats.org/officeDocument/2006/relationships/image" Target="../media/image325.wmf"/><Relationship Id="rId23" Type="http://schemas.openxmlformats.org/officeDocument/2006/relationships/image" Target="../media/image332.wmf"/><Relationship Id="rId28" Type="http://schemas.openxmlformats.org/officeDocument/2006/relationships/oleObject" Target="../embeddings/oleObject470.bin"/><Relationship Id="rId10" Type="http://schemas.openxmlformats.org/officeDocument/2006/relationships/oleObject" Target="../embeddings/oleObject461.bin"/><Relationship Id="rId19" Type="http://schemas.openxmlformats.org/officeDocument/2006/relationships/image" Target="../media/image330.wmf"/><Relationship Id="rId31" Type="http://schemas.openxmlformats.org/officeDocument/2006/relationships/image" Target="../media/image336.wmf"/><Relationship Id="rId4" Type="http://schemas.openxmlformats.org/officeDocument/2006/relationships/image" Target="../media/image329.png"/><Relationship Id="rId9" Type="http://schemas.openxmlformats.org/officeDocument/2006/relationships/image" Target="../media/image322.wmf"/><Relationship Id="rId14" Type="http://schemas.openxmlformats.org/officeDocument/2006/relationships/oleObject" Target="../embeddings/oleObject463.bin"/><Relationship Id="rId22" Type="http://schemas.openxmlformats.org/officeDocument/2006/relationships/oleObject" Target="../embeddings/oleObject467.bin"/><Relationship Id="rId27" Type="http://schemas.openxmlformats.org/officeDocument/2006/relationships/image" Target="../media/image334.wmf"/><Relationship Id="rId30" Type="http://schemas.openxmlformats.org/officeDocument/2006/relationships/oleObject" Target="../embeddings/oleObject471.bin"/><Relationship Id="rId35" Type="http://schemas.openxmlformats.org/officeDocument/2006/relationships/image" Target="../media/image338.wmf"/><Relationship Id="rId8" Type="http://schemas.openxmlformats.org/officeDocument/2006/relationships/oleObject" Target="../embeddings/oleObject460.bin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wmf"/><Relationship Id="rId18" Type="http://schemas.openxmlformats.org/officeDocument/2006/relationships/oleObject" Target="../embeddings/oleObject481.bin"/><Relationship Id="rId26" Type="http://schemas.openxmlformats.org/officeDocument/2006/relationships/oleObject" Target="../embeddings/oleObject485.bin"/><Relationship Id="rId39" Type="http://schemas.openxmlformats.org/officeDocument/2006/relationships/image" Target="../media/image349.wmf"/><Relationship Id="rId21" Type="http://schemas.openxmlformats.org/officeDocument/2006/relationships/image" Target="../media/image340.wmf"/><Relationship Id="rId34" Type="http://schemas.openxmlformats.org/officeDocument/2006/relationships/oleObject" Target="../embeddings/oleObject489.bin"/><Relationship Id="rId42" Type="http://schemas.openxmlformats.org/officeDocument/2006/relationships/oleObject" Target="../embeddings/oleObject493.bin"/><Relationship Id="rId7" Type="http://schemas.openxmlformats.org/officeDocument/2006/relationships/oleObject" Target="../embeddings/oleObject47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80.bin"/><Relationship Id="rId20" Type="http://schemas.openxmlformats.org/officeDocument/2006/relationships/oleObject" Target="../embeddings/oleObject482.bin"/><Relationship Id="rId29" Type="http://schemas.openxmlformats.org/officeDocument/2006/relationships/image" Target="../media/image344.wmf"/><Relationship Id="rId41" Type="http://schemas.openxmlformats.org/officeDocument/2006/relationships/image" Target="../media/image350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20.wmf"/><Relationship Id="rId11" Type="http://schemas.openxmlformats.org/officeDocument/2006/relationships/image" Target="../media/image323.wmf"/><Relationship Id="rId24" Type="http://schemas.openxmlformats.org/officeDocument/2006/relationships/oleObject" Target="../embeddings/oleObject484.bin"/><Relationship Id="rId32" Type="http://schemas.openxmlformats.org/officeDocument/2006/relationships/oleObject" Target="../embeddings/oleObject488.bin"/><Relationship Id="rId37" Type="http://schemas.openxmlformats.org/officeDocument/2006/relationships/image" Target="../media/image348.wmf"/><Relationship Id="rId40" Type="http://schemas.openxmlformats.org/officeDocument/2006/relationships/oleObject" Target="../embeddings/oleObject492.bin"/><Relationship Id="rId5" Type="http://schemas.openxmlformats.org/officeDocument/2006/relationships/oleObject" Target="../embeddings/oleObject474.bin"/><Relationship Id="rId15" Type="http://schemas.openxmlformats.org/officeDocument/2006/relationships/image" Target="../media/image325.wmf"/><Relationship Id="rId23" Type="http://schemas.openxmlformats.org/officeDocument/2006/relationships/image" Target="../media/image341.wmf"/><Relationship Id="rId28" Type="http://schemas.openxmlformats.org/officeDocument/2006/relationships/oleObject" Target="../embeddings/oleObject486.bin"/><Relationship Id="rId36" Type="http://schemas.openxmlformats.org/officeDocument/2006/relationships/oleObject" Target="../embeddings/oleObject490.bin"/><Relationship Id="rId10" Type="http://schemas.openxmlformats.org/officeDocument/2006/relationships/oleObject" Target="../embeddings/oleObject477.bin"/><Relationship Id="rId19" Type="http://schemas.openxmlformats.org/officeDocument/2006/relationships/image" Target="../media/image339.wmf"/><Relationship Id="rId31" Type="http://schemas.openxmlformats.org/officeDocument/2006/relationships/image" Target="../media/image345.wmf"/><Relationship Id="rId4" Type="http://schemas.openxmlformats.org/officeDocument/2006/relationships/image" Target="../media/image329.png"/><Relationship Id="rId9" Type="http://schemas.openxmlformats.org/officeDocument/2006/relationships/image" Target="../media/image322.wmf"/><Relationship Id="rId14" Type="http://schemas.openxmlformats.org/officeDocument/2006/relationships/oleObject" Target="../embeddings/oleObject479.bin"/><Relationship Id="rId22" Type="http://schemas.openxmlformats.org/officeDocument/2006/relationships/oleObject" Target="../embeddings/oleObject483.bin"/><Relationship Id="rId27" Type="http://schemas.openxmlformats.org/officeDocument/2006/relationships/image" Target="../media/image343.wmf"/><Relationship Id="rId30" Type="http://schemas.openxmlformats.org/officeDocument/2006/relationships/oleObject" Target="../embeddings/oleObject487.bin"/><Relationship Id="rId35" Type="http://schemas.openxmlformats.org/officeDocument/2006/relationships/image" Target="../media/image347.wmf"/><Relationship Id="rId43" Type="http://schemas.openxmlformats.org/officeDocument/2006/relationships/image" Target="../media/image351.wmf"/><Relationship Id="rId8" Type="http://schemas.openxmlformats.org/officeDocument/2006/relationships/oleObject" Target="../embeddings/oleObject476.bin"/><Relationship Id="rId3" Type="http://schemas.openxmlformats.org/officeDocument/2006/relationships/image" Target="../media/image328.png"/><Relationship Id="rId12" Type="http://schemas.openxmlformats.org/officeDocument/2006/relationships/oleObject" Target="../embeddings/oleObject478.bin"/><Relationship Id="rId17" Type="http://schemas.openxmlformats.org/officeDocument/2006/relationships/image" Target="../media/image326.wmf"/><Relationship Id="rId25" Type="http://schemas.openxmlformats.org/officeDocument/2006/relationships/image" Target="../media/image342.wmf"/><Relationship Id="rId33" Type="http://schemas.openxmlformats.org/officeDocument/2006/relationships/image" Target="../media/image346.wmf"/><Relationship Id="rId38" Type="http://schemas.openxmlformats.org/officeDocument/2006/relationships/oleObject" Target="../embeddings/oleObject49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6.bin"/><Relationship Id="rId13" Type="http://schemas.openxmlformats.org/officeDocument/2006/relationships/image" Target="../media/image356.wmf"/><Relationship Id="rId18" Type="http://schemas.openxmlformats.org/officeDocument/2006/relationships/oleObject" Target="../embeddings/oleObject501.bin"/><Relationship Id="rId26" Type="http://schemas.openxmlformats.org/officeDocument/2006/relationships/oleObject" Target="../embeddings/oleObject505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60.wmf"/><Relationship Id="rId7" Type="http://schemas.openxmlformats.org/officeDocument/2006/relationships/image" Target="../media/image353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358.wmf"/><Relationship Id="rId25" Type="http://schemas.openxmlformats.org/officeDocument/2006/relationships/image" Target="../media/image36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355.emf"/><Relationship Id="rId24" Type="http://schemas.openxmlformats.org/officeDocument/2006/relationships/oleObject" Target="../embeddings/oleObject504.bin"/><Relationship Id="rId5" Type="http://schemas.openxmlformats.org/officeDocument/2006/relationships/image" Target="../media/image352.wmf"/><Relationship Id="rId15" Type="http://schemas.openxmlformats.org/officeDocument/2006/relationships/image" Target="../media/image357.wmf"/><Relationship Id="rId23" Type="http://schemas.openxmlformats.org/officeDocument/2006/relationships/image" Target="../media/image361.wmf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359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354.e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image" Target="../media/image363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13" Type="http://schemas.openxmlformats.org/officeDocument/2006/relationships/oleObject" Target="../embeddings/oleObject511.bin"/><Relationship Id="rId18" Type="http://schemas.openxmlformats.org/officeDocument/2006/relationships/image" Target="../media/image371.emf"/><Relationship Id="rId26" Type="http://schemas.openxmlformats.org/officeDocument/2006/relationships/image" Target="../media/image375.emf"/><Relationship Id="rId3" Type="http://schemas.openxmlformats.org/officeDocument/2006/relationships/oleObject" Target="../embeddings/oleObject506.bin"/><Relationship Id="rId21" Type="http://schemas.openxmlformats.org/officeDocument/2006/relationships/oleObject" Target="../embeddings/oleObject515.bin"/><Relationship Id="rId7" Type="http://schemas.openxmlformats.org/officeDocument/2006/relationships/oleObject" Target="../embeddings/oleObject508.bin"/><Relationship Id="rId12" Type="http://schemas.openxmlformats.org/officeDocument/2006/relationships/image" Target="../media/image368.emf"/><Relationship Id="rId17" Type="http://schemas.openxmlformats.org/officeDocument/2006/relationships/oleObject" Target="../embeddings/oleObject513.bin"/><Relationship Id="rId25" Type="http://schemas.openxmlformats.org/officeDocument/2006/relationships/oleObject" Target="../embeddings/oleObject5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0.emf"/><Relationship Id="rId20" Type="http://schemas.openxmlformats.org/officeDocument/2006/relationships/image" Target="../media/image372.emf"/><Relationship Id="rId29" Type="http://schemas.openxmlformats.org/officeDocument/2006/relationships/oleObject" Target="../embeddings/oleObject519.bin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65.wmf"/><Relationship Id="rId11" Type="http://schemas.openxmlformats.org/officeDocument/2006/relationships/oleObject" Target="../embeddings/oleObject510.bin"/><Relationship Id="rId24" Type="http://schemas.openxmlformats.org/officeDocument/2006/relationships/image" Target="../media/image374.emf"/><Relationship Id="rId32" Type="http://schemas.openxmlformats.org/officeDocument/2006/relationships/image" Target="../media/image378.wmf"/><Relationship Id="rId5" Type="http://schemas.openxmlformats.org/officeDocument/2006/relationships/oleObject" Target="../embeddings/oleObject507.bin"/><Relationship Id="rId15" Type="http://schemas.openxmlformats.org/officeDocument/2006/relationships/oleObject" Target="../embeddings/oleObject512.bin"/><Relationship Id="rId23" Type="http://schemas.openxmlformats.org/officeDocument/2006/relationships/oleObject" Target="../embeddings/oleObject516.bin"/><Relationship Id="rId28" Type="http://schemas.openxmlformats.org/officeDocument/2006/relationships/image" Target="../media/image376.wmf"/><Relationship Id="rId10" Type="http://schemas.openxmlformats.org/officeDocument/2006/relationships/image" Target="../media/image367.wmf"/><Relationship Id="rId19" Type="http://schemas.openxmlformats.org/officeDocument/2006/relationships/oleObject" Target="../embeddings/oleObject514.bin"/><Relationship Id="rId31" Type="http://schemas.openxmlformats.org/officeDocument/2006/relationships/oleObject" Target="../embeddings/oleObject520.bin"/><Relationship Id="rId4" Type="http://schemas.openxmlformats.org/officeDocument/2006/relationships/image" Target="../media/image364.wmf"/><Relationship Id="rId9" Type="http://schemas.openxmlformats.org/officeDocument/2006/relationships/oleObject" Target="../embeddings/oleObject509.bin"/><Relationship Id="rId14" Type="http://schemas.openxmlformats.org/officeDocument/2006/relationships/image" Target="../media/image369.emf"/><Relationship Id="rId22" Type="http://schemas.openxmlformats.org/officeDocument/2006/relationships/image" Target="../media/image373.emf"/><Relationship Id="rId27" Type="http://schemas.openxmlformats.org/officeDocument/2006/relationships/oleObject" Target="../embeddings/oleObject518.bin"/><Relationship Id="rId30" Type="http://schemas.openxmlformats.org/officeDocument/2006/relationships/image" Target="../media/image37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26.bin"/><Relationship Id="rId18" Type="http://schemas.openxmlformats.org/officeDocument/2006/relationships/image" Target="../media/image381.wmf"/><Relationship Id="rId26" Type="http://schemas.openxmlformats.org/officeDocument/2006/relationships/image" Target="../media/image385.wmf"/><Relationship Id="rId39" Type="http://schemas.openxmlformats.org/officeDocument/2006/relationships/image" Target="../media/image391.wmf"/><Relationship Id="rId21" Type="http://schemas.openxmlformats.org/officeDocument/2006/relationships/oleObject" Target="../embeddings/oleObject530.bin"/><Relationship Id="rId34" Type="http://schemas.openxmlformats.org/officeDocument/2006/relationships/image" Target="../media/image389.wmf"/><Relationship Id="rId7" Type="http://schemas.openxmlformats.org/officeDocument/2006/relationships/oleObject" Target="../embeddings/oleObject5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0.wmf"/><Relationship Id="rId20" Type="http://schemas.openxmlformats.org/officeDocument/2006/relationships/image" Target="../media/image382.wmf"/><Relationship Id="rId29" Type="http://schemas.openxmlformats.org/officeDocument/2006/relationships/oleObject" Target="../embeddings/oleObject534.bin"/><Relationship Id="rId41" Type="http://schemas.openxmlformats.org/officeDocument/2006/relationships/image" Target="../media/image392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54.emf"/><Relationship Id="rId11" Type="http://schemas.openxmlformats.org/officeDocument/2006/relationships/oleObject" Target="../embeddings/oleObject525.bin"/><Relationship Id="rId24" Type="http://schemas.openxmlformats.org/officeDocument/2006/relationships/image" Target="../media/image384.wmf"/><Relationship Id="rId32" Type="http://schemas.openxmlformats.org/officeDocument/2006/relationships/image" Target="../media/image388.wmf"/><Relationship Id="rId37" Type="http://schemas.openxmlformats.org/officeDocument/2006/relationships/oleObject" Target="../embeddings/oleObject538.bin"/><Relationship Id="rId40" Type="http://schemas.openxmlformats.org/officeDocument/2006/relationships/oleObject" Target="../embeddings/oleObject540.bin"/><Relationship Id="rId5" Type="http://schemas.openxmlformats.org/officeDocument/2006/relationships/oleObject" Target="../embeddings/oleObject522.bin"/><Relationship Id="rId15" Type="http://schemas.openxmlformats.org/officeDocument/2006/relationships/oleObject" Target="../embeddings/oleObject527.bin"/><Relationship Id="rId23" Type="http://schemas.openxmlformats.org/officeDocument/2006/relationships/oleObject" Target="../embeddings/oleObject531.bin"/><Relationship Id="rId28" Type="http://schemas.openxmlformats.org/officeDocument/2006/relationships/image" Target="../media/image386.wmf"/><Relationship Id="rId36" Type="http://schemas.openxmlformats.org/officeDocument/2006/relationships/image" Target="../media/image390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529.bin"/><Relationship Id="rId31" Type="http://schemas.openxmlformats.org/officeDocument/2006/relationships/oleObject" Target="../embeddings/oleObject535.bin"/><Relationship Id="rId4" Type="http://schemas.openxmlformats.org/officeDocument/2006/relationships/image" Target="../media/image353.wmf"/><Relationship Id="rId9" Type="http://schemas.openxmlformats.org/officeDocument/2006/relationships/oleObject" Target="../embeddings/oleObject524.bin"/><Relationship Id="rId14" Type="http://schemas.openxmlformats.org/officeDocument/2006/relationships/image" Target="../media/image379.wmf"/><Relationship Id="rId22" Type="http://schemas.openxmlformats.org/officeDocument/2006/relationships/image" Target="../media/image383.wmf"/><Relationship Id="rId27" Type="http://schemas.openxmlformats.org/officeDocument/2006/relationships/oleObject" Target="../embeddings/oleObject533.bin"/><Relationship Id="rId30" Type="http://schemas.openxmlformats.org/officeDocument/2006/relationships/image" Target="../media/image387.wmf"/><Relationship Id="rId35" Type="http://schemas.openxmlformats.org/officeDocument/2006/relationships/oleObject" Target="../embeddings/oleObject537.bin"/><Relationship Id="rId8" Type="http://schemas.openxmlformats.org/officeDocument/2006/relationships/image" Target="../media/image355.emf"/><Relationship Id="rId3" Type="http://schemas.openxmlformats.org/officeDocument/2006/relationships/oleObject" Target="../embeddings/oleObject521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528.bin"/><Relationship Id="rId25" Type="http://schemas.openxmlformats.org/officeDocument/2006/relationships/oleObject" Target="../embeddings/oleObject532.bin"/><Relationship Id="rId33" Type="http://schemas.openxmlformats.org/officeDocument/2006/relationships/oleObject" Target="../embeddings/oleObject536.bin"/><Relationship Id="rId38" Type="http://schemas.openxmlformats.org/officeDocument/2006/relationships/oleObject" Target="../embeddings/oleObject539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wmf"/><Relationship Id="rId13" Type="http://schemas.openxmlformats.org/officeDocument/2006/relationships/oleObject" Target="../embeddings/oleObject546.bin"/><Relationship Id="rId18" Type="http://schemas.openxmlformats.org/officeDocument/2006/relationships/image" Target="../media/image400.wmf"/><Relationship Id="rId26" Type="http://schemas.openxmlformats.org/officeDocument/2006/relationships/image" Target="../media/image404.wmf"/><Relationship Id="rId3" Type="http://schemas.openxmlformats.org/officeDocument/2006/relationships/oleObject" Target="../embeddings/oleObject541.bin"/><Relationship Id="rId21" Type="http://schemas.openxmlformats.org/officeDocument/2006/relationships/oleObject" Target="../embeddings/oleObject550.bin"/><Relationship Id="rId7" Type="http://schemas.openxmlformats.org/officeDocument/2006/relationships/oleObject" Target="../embeddings/oleObject543.bin"/><Relationship Id="rId12" Type="http://schemas.openxmlformats.org/officeDocument/2006/relationships/image" Target="../media/image397.wmf"/><Relationship Id="rId17" Type="http://schemas.openxmlformats.org/officeDocument/2006/relationships/oleObject" Target="../embeddings/oleObject548.bin"/><Relationship Id="rId25" Type="http://schemas.openxmlformats.org/officeDocument/2006/relationships/oleObject" Target="../embeddings/oleObject5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9.wmf"/><Relationship Id="rId20" Type="http://schemas.openxmlformats.org/officeDocument/2006/relationships/image" Target="../media/image401.wmf"/><Relationship Id="rId29" Type="http://schemas.openxmlformats.org/officeDocument/2006/relationships/oleObject" Target="../embeddings/oleObject554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94.wmf"/><Relationship Id="rId11" Type="http://schemas.openxmlformats.org/officeDocument/2006/relationships/oleObject" Target="../embeddings/oleObject545.bin"/><Relationship Id="rId24" Type="http://schemas.openxmlformats.org/officeDocument/2006/relationships/image" Target="../media/image403.wmf"/><Relationship Id="rId32" Type="http://schemas.openxmlformats.org/officeDocument/2006/relationships/image" Target="../media/image406.wmf"/><Relationship Id="rId5" Type="http://schemas.openxmlformats.org/officeDocument/2006/relationships/oleObject" Target="../embeddings/oleObject542.bin"/><Relationship Id="rId15" Type="http://schemas.openxmlformats.org/officeDocument/2006/relationships/oleObject" Target="../embeddings/oleObject547.bin"/><Relationship Id="rId23" Type="http://schemas.openxmlformats.org/officeDocument/2006/relationships/oleObject" Target="../embeddings/oleObject551.bin"/><Relationship Id="rId28" Type="http://schemas.openxmlformats.org/officeDocument/2006/relationships/image" Target="../media/image405.wmf"/><Relationship Id="rId10" Type="http://schemas.openxmlformats.org/officeDocument/2006/relationships/image" Target="../media/image396.wmf"/><Relationship Id="rId19" Type="http://schemas.openxmlformats.org/officeDocument/2006/relationships/oleObject" Target="../embeddings/oleObject549.bin"/><Relationship Id="rId31" Type="http://schemas.openxmlformats.org/officeDocument/2006/relationships/oleObject" Target="../embeddings/oleObject556.bin"/><Relationship Id="rId4" Type="http://schemas.openxmlformats.org/officeDocument/2006/relationships/image" Target="../media/image393.wmf"/><Relationship Id="rId9" Type="http://schemas.openxmlformats.org/officeDocument/2006/relationships/oleObject" Target="../embeddings/oleObject544.bin"/><Relationship Id="rId14" Type="http://schemas.openxmlformats.org/officeDocument/2006/relationships/image" Target="../media/image398.wmf"/><Relationship Id="rId22" Type="http://schemas.openxmlformats.org/officeDocument/2006/relationships/image" Target="../media/image402.wmf"/><Relationship Id="rId27" Type="http://schemas.openxmlformats.org/officeDocument/2006/relationships/oleObject" Target="../embeddings/oleObject553.bin"/><Relationship Id="rId30" Type="http://schemas.openxmlformats.org/officeDocument/2006/relationships/oleObject" Target="../embeddings/oleObject555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13" Type="http://schemas.openxmlformats.org/officeDocument/2006/relationships/oleObject" Target="../embeddings/oleObject562.bin"/><Relationship Id="rId18" Type="http://schemas.openxmlformats.org/officeDocument/2006/relationships/image" Target="../media/image413.wmf"/><Relationship Id="rId26" Type="http://schemas.openxmlformats.org/officeDocument/2006/relationships/image" Target="../media/image417.wmf"/><Relationship Id="rId3" Type="http://schemas.openxmlformats.org/officeDocument/2006/relationships/image" Target="../media/image421.jpeg"/><Relationship Id="rId21" Type="http://schemas.openxmlformats.org/officeDocument/2006/relationships/oleObject" Target="../embeddings/oleObject566.bin"/><Relationship Id="rId7" Type="http://schemas.openxmlformats.org/officeDocument/2006/relationships/oleObject" Target="../embeddings/oleObject559.bin"/><Relationship Id="rId12" Type="http://schemas.openxmlformats.org/officeDocument/2006/relationships/image" Target="../media/image410.wmf"/><Relationship Id="rId17" Type="http://schemas.openxmlformats.org/officeDocument/2006/relationships/oleObject" Target="../embeddings/oleObject564.bin"/><Relationship Id="rId25" Type="http://schemas.openxmlformats.org/officeDocument/2006/relationships/oleObject" Target="../embeddings/oleObject56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2.wmf"/><Relationship Id="rId20" Type="http://schemas.openxmlformats.org/officeDocument/2006/relationships/image" Target="../media/image414.wmf"/><Relationship Id="rId29" Type="http://schemas.openxmlformats.org/officeDocument/2006/relationships/oleObject" Target="../embeddings/oleObject570.bin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558.bin"/><Relationship Id="rId11" Type="http://schemas.openxmlformats.org/officeDocument/2006/relationships/oleObject" Target="../embeddings/oleObject561.bin"/><Relationship Id="rId24" Type="http://schemas.openxmlformats.org/officeDocument/2006/relationships/image" Target="../media/image416.wmf"/><Relationship Id="rId32" Type="http://schemas.openxmlformats.org/officeDocument/2006/relationships/image" Target="../media/image420.wmf"/><Relationship Id="rId5" Type="http://schemas.openxmlformats.org/officeDocument/2006/relationships/image" Target="../media/image407.wmf"/><Relationship Id="rId15" Type="http://schemas.openxmlformats.org/officeDocument/2006/relationships/oleObject" Target="../embeddings/oleObject563.bin"/><Relationship Id="rId23" Type="http://schemas.openxmlformats.org/officeDocument/2006/relationships/oleObject" Target="../embeddings/oleObject567.bin"/><Relationship Id="rId28" Type="http://schemas.openxmlformats.org/officeDocument/2006/relationships/image" Target="../media/image418.wmf"/><Relationship Id="rId10" Type="http://schemas.openxmlformats.org/officeDocument/2006/relationships/image" Target="../media/image409.wmf"/><Relationship Id="rId19" Type="http://schemas.openxmlformats.org/officeDocument/2006/relationships/oleObject" Target="../embeddings/oleObject565.bin"/><Relationship Id="rId31" Type="http://schemas.openxmlformats.org/officeDocument/2006/relationships/oleObject" Target="../embeddings/oleObject571.bin"/><Relationship Id="rId4" Type="http://schemas.openxmlformats.org/officeDocument/2006/relationships/oleObject" Target="../embeddings/oleObject557.bin"/><Relationship Id="rId9" Type="http://schemas.openxmlformats.org/officeDocument/2006/relationships/oleObject" Target="../embeddings/oleObject560.bin"/><Relationship Id="rId14" Type="http://schemas.openxmlformats.org/officeDocument/2006/relationships/image" Target="../media/image411.wmf"/><Relationship Id="rId22" Type="http://schemas.openxmlformats.org/officeDocument/2006/relationships/image" Target="../media/image415.wmf"/><Relationship Id="rId27" Type="http://schemas.openxmlformats.org/officeDocument/2006/relationships/oleObject" Target="../embeddings/oleObject569.bin"/><Relationship Id="rId30" Type="http://schemas.openxmlformats.org/officeDocument/2006/relationships/image" Target="../media/image419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13" Type="http://schemas.openxmlformats.org/officeDocument/2006/relationships/oleObject" Target="../embeddings/oleObject561.bin"/><Relationship Id="rId18" Type="http://schemas.openxmlformats.org/officeDocument/2006/relationships/image" Target="../media/image412.wmf"/><Relationship Id="rId26" Type="http://schemas.openxmlformats.org/officeDocument/2006/relationships/image" Target="../media/image416.wmf"/><Relationship Id="rId3" Type="http://schemas.openxmlformats.org/officeDocument/2006/relationships/image" Target="../media/image421.jpeg"/><Relationship Id="rId21" Type="http://schemas.openxmlformats.org/officeDocument/2006/relationships/oleObject" Target="../embeddings/oleObject565.bin"/><Relationship Id="rId7" Type="http://schemas.openxmlformats.org/officeDocument/2006/relationships/oleObject" Target="../embeddings/oleObject572.bin"/><Relationship Id="rId12" Type="http://schemas.openxmlformats.org/officeDocument/2006/relationships/image" Target="../media/image409.wmf"/><Relationship Id="rId17" Type="http://schemas.openxmlformats.org/officeDocument/2006/relationships/oleObject" Target="../embeddings/oleObject563.bin"/><Relationship Id="rId25" Type="http://schemas.openxmlformats.org/officeDocument/2006/relationships/oleObject" Target="../embeddings/oleObject5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1.wmf"/><Relationship Id="rId20" Type="http://schemas.openxmlformats.org/officeDocument/2006/relationships/image" Target="../media/image413.wmf"/><Relationship Id="rId29" Type="http://schemas.openxmlformats.org/officeDocument/2006/relationships/oleObject" Target="../embeddings/oleObject569.bin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558.bin"/><Relationship Id="rId11" Type="http://schemas.openxmlformats.org/officeDocument/2006/relationships/oleObject" Target="../embeddings/oleObject560.bin"/><Relationship Id="rId24" Type="http://schemas.openxmlformats.org/officeDocument/2006/relationships/image" Target="../media/image415.wmf"/><Relationship Id="rId32" Type="http://schemas.openxmlformats.org/officeDocument/2006/relationships/image" Target="../media/image419.wmf"/><Relationship Id="rId5" Type="http://schemas.openxmlformats.org/officeDocument/2006/relationships/image" Target="../media/image407.wmf"/><Relationship Id="rId15" Type="http://schemas.openxmlformats.org/officeDocument/2006/relationships/oleObject" Target="../embeddings/oleObject562.bin"/><Relationship Id="rId23" Type="http://schemas.openxmlformats.org/officeDocument/2006/relationships/oleObject" Target="../embeddings/oleObject566.bin"/><Relationship Id="rId28" Type="http://schemas.openxmlformats.org/officeDocument/2006/relationships/image" Target="../media/image417.wmf"/><Relationship Id="rId10" Type="http://schemas.openxmlformats.org/officeDocument/2006/relationships/image" Target="../media/image408.wmf"/><Relationship Id="rId19" Type="http://schemas.openxmlformats.org/officeDocument/2006/relationships/oleObject" Target="../embeddings/oleObject564.bin"/><Relationship Id="rId31" Type="http://schemas.openxmlformats.org/officeDocument/2006/relationships/oleObject" Target="../embeddings/oleObject570.bin"/><Relationship Id="rId4" Type="http://schemas.openxmlformats.org/officeDocument/2006/relationships/oleObject" Target="../embeddings/oleObject557.bin"/><Relationship Id="rId9" Type="http://schemas.openxmlformats.org/officeDocument/2006/relationships/oleObject" Target="../embeddings/oleObject559.bin"/><Relationship Id="rId14" Type="http://schemas.openxmlformats.org/officeDocument/2006/relationships/image" Target="../media/image410.wmf"/><Relationship Id="rId22" Type="http://schemas.openxmlformats.org/officeDocument/2006/relationships/image" Target="../media/image414.wmf"/><Relationship Id="rId27" Type="http://schemas.openxmlformats.org/officeDocument/2006/relationships/oleObject" Target="../embeddings/oleObject568.bin"/><Relationship Id="rId30" Type="http://schemas.openxmlformats.org/officeDocument/2006/relationships/image" Target="../media/image418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13" Type="http://schemas.openxmlformats.org/officeDocument/2006/relationships/oleObject" Target="../embeddings/oleObject561.bin"/><Relationship Id="rId18" Type="http://schemas.openxmlformats.org/officeDocument/2006/relationships/image" Target="../media/image423.wmf"/><Relationship Id="rId26" Type="http://schemas.openxmlformats.org/officeDocument/2006/relationships/image" Target="../media/image427.wmf"/><Relationship Id="rId3" Type="http://schemas.openxmlformats.org/officeDocument/2006/relationships/image" Target="../media/image421.jpeg"/><Relationship Id="rId21" Type="http://schemas.openxmlformats.org/officeDocument/2006/relationships/oleObject" Target="../embeddings/oleObject575.bin"/><Relationship Id="rId7" Type="http://schemas.openxmlformats.org/officeDocument/2006/relationships/oleObject" Target="../embeddings/oleObject572.bin"/><Relationship Id="rId12" Type="http://schemas.openxmlformats.org/officeDocument/2006/relationships/image" Target="../media/image409.wmf"/><Relationship Id="rId17" Type="http://schemas.openxmlformats.org/officeDocument/2006/relationships/oleObject" Target="../embeddings/oleObject573.bin"/><Relationship Id="rId25" Type="http://schemas.openxmlformats.org/officeDocument/2006/relationships/oleObject" Target="../embeddings/oleObject5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1.wmf"/><Relationship Id="rId20" Type="http://schemas.openxmlformats.org/officeDocument/2006/relationships/image" Target="../media/image424.wmf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558.bin"/><Relationship Id="rId11" Type="http://schemas.openxmlformats.org/officeDocument/2006/relationships/oleObject" Target="../embeddings/oleObject560.bin"/><Relationship Id="rId24" Type="http://schemas.openxmlformats.org/officeDocument/2006/relationships/image" Target="../media/image426.wmf"/><Relationship Id="rId5" Type="http://schemas.openxmlformats.org/officeDocument/2006/relationships/image" Target="../media/image407.wmf"/><Relationship Id="rId15" Type="http://schemas.openxmlformats.org/officeDocument/2006/relationships/oleObject" Target="../embeddings/oleObject562.bin"/><Relationship Id="rId23" Type="http://schemas.openxmlformats.org/officeDocument/2006/relationships/oleObject" Target="../embeddings/oleObject576.bin"/><Relationship Id="rId28" Type="http://schemas.openxmlformats.org/officeDocument/2006/relationships/image" Target="../media/image420.wmf"/><Relationship Id="rId10" Type="http://schemas.openxmlformats.org/officeDocument/2006/relationships/image" Target="../media/image408.wmf"/><Relationship Id="rId19" Type="http://schemas.openxmlformats.org/officeDocument/2006/relationships/oleObject" Target="../embeddings/oleObject574.bin"/><Relationship Id="rId4" Type="http://schemas.openxmlformats.org/officeDocument/2006/relationships/oleObject" Target="../embeddings/oleObject557.bin"/><Relationship Id="rId9" Type="http://schemas.openxmlformats.org/officeDocument/2006/relationships/oleObject" Target="../embeddings/oleObject559.bin"/><Relationship Id="rId14" Type="http://schemas.openxmlformats.org/officeDocument/2006/relationships/image" Target="../media/image410.wmf"/><Relationship Id="rId22" Type="http://schemas.openxmlformats.org/officeDocument/2006/relationships/image" Target="../media/image425.wmf"/><Relationship Id="rId27" Type="http://schemas.openxmlformats.org/officeDocument/2006/relationships/oleObject" Target="../embeddings/oleObject571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0.bin"/><Relationship Id="rId3" Type="http://schemas.openxmlformats.org/officeDocument/2006/relationships/oleObject" Target="../embeddings/oleObject578.bin"/><Relationship Id="rId7" Type="http://schemas.openxmlformats.org/officeDocument/2006/relationships/image" Target="../media/image2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579.bin"/><Relationship Id="rId5" Type="http://schemas.openxmlformats.org/officeDocument/2006/relationships/image" Target="../media/image230.jpeg"/><Relationship Id="rId4" Type="http://schemas.openxmlformats.org/officeDocument/2006/relationships/image" Target="../media/image428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wmf"/><Relationship Id="rId13" Type="http://schemas.openxmlformats.org/officeDocument/2006/relationships/oleObject" Target="../embeddings/oleObject586.bin"/><Relationship Id="rId18" Type="http://schemas.openxmlformats.org/officeDocument/2006/relationships/image" Target="../media/image435.wmf"/><Relationship Id="rId3" Type="http://schemas.openxmlformats.org/officeDocument/2006/relationships/oleObject" Target="../embeddings/oleObject581.bin"/><Relationship Id="rId7" Type="http://schemas.openxmlformats.org/officeDocument/2006/relationships/oleObject" Target="../embeddings/oleObject583.bin"/><Relationship Id="rId12" Type="http://schemas.openxmlformats.org/officeDocument/2006/relationships/image" Target="../media/image433.wmf"/><Relationship Id="rId17" Type="http://schemas.openxmlformats.org/officeDocument/2006/relationships/oleObject" Target="../embeddings/oleObject5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3.wmf"/><Relationship Id="rId20" Type="http://schemas.openxmlformats.org/officeDocument/2006/relationships/image" Target="../media/image436.w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30.wmf"/><Relationship Id="rId11" Type="http://schemas.openxmlformats.org/officeDocument/2006/relationships/oleObject" Target="../embeddings/oleObject585.bin"/><Relationship Id="rId5" Type="http://schemas.openxmlformats.org/officeDocument/2006/relationships/oleObject" Target="../embeddings/oleObject582.bin"/><Relationship Id="rId15" Type="http://schemas.openxmlformats.org/officeDocument/2006/relationships/oleObject" Target="../embeddings/oleObject587.bin"/><Relationship Id="rId10" Type="http://schemas.openxmlformats.org/officeDocument/2006/relationships/image" Target="../media/image432.wmf"/><Relationship Id="rId19" Type="http://schemas.openxmlformats.org/officeDocument/2006/relationships/oleObject" Target="../embeddings/oleObject589.bin"/><Relationship Id="rId4" Type="http://schemas.openxmlformats.org/officeDocument/2006/relationships/image" Target="../media/image429.wmf"/><Relationship Id="rId9" Type="http://schemas.openxmlformats.org/officeDocument/2006/relationships/oleObject" Target="../embeddings/oleObject584.bin"/><Relationship Id="rId14" Type="http://schemas.openxmlformats.org/officeDocument/2006/relationships/image" Target="../media/image43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wmf"/><Relationship Id="rId13" Type="http://schemas.openxmlformats.org/officeDocument/2006/relationships/oleObject" Target="../embeddings/oleObject595.bin"/><Relationship Id="rId18" Type="http://schemas.openxmlformats.org/officeDocument/2006/relationships/image" Target="../media/image221.wmf"/><Relationship Id="rId26" Type="http://schemas.openxmlformats.org/officeDocument/2006/relationships/image" Target="../media/image442.wmf"/><Relationship Id="rId3" Type="http://schemas.openxmlformats.org/officeDocument/2006/relationships/image" Target="../media/image230.jpeg"/><Relationship Id="rId21" Type="http://schemas.openxmlformats.org/officeDocument/2006/relationships/oleObject" Target="../embeddings/oleObject599.bin"/><Relationship Id="rId7" Type="http://schemas.openxmlformats.org/officeDocument/2006/relationships/oleObject" Target="../embeddings/oleObject592.bin"/><Relationship Id="rId12" Type="http://schemas.openxmlformats.org/officeDocument/2006/relationships/image" Target="../media/image217.wmf"/><Relationship Id="rId17" Type="http://schemas.openxmlformats.org/officeDocument/2006/relationships/oleObject" Target="../embeddings/oleObject597.bin"/><Relationship Id="rId25" Type="http://schemas.openxmlformats.org/officeDocument/2006/relationships/oleObject" Target="../embeddings/oleObject6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0.wmf"/><Relationship Id="rId20" Type="http://schemas.openxmlformats.org/officeDocument/2006/relationships/image" Target="../media/image439.wmf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591.bin"/><Relationship Id="rId11" Type="http://schemas.openxmlformats.org/officeDocument/2006/relationships/oleObject" Target="../embeddings/oleObject594.bin"/><Relationship Id="rId24" Type="http://schemas.openxmlformats.org/officeDocument/2006/relationships/image" Target="../media/image441.wmf"/><Relationship Id="rId5" Type="http://schemas.openxmlformats.org/officeDocument/2006/relationships/image" Target="../media/image222.wmf"/><Relationship Id="rId15" Type="http://schemas.openxmlformats.org/officeDocument/2006/relationships/oleObject" Target="../embeddings/oleObject596.bin"/><Relationship Id="rId23" Type="http://schemas.openxmlformats.org/officeDocument/2006/relationships/oleObject" Target="../embeddings/oleObject600.bin"/><Relationship Id="rId10" Type="http://schemas.openxmlformats.org/officeDocument/2006/relationships/image" Target="../media/image438.wmf"/><Relationship Id="rId19" Type="http://schemas.openxmlformats.org/officeDocument/2006/relationships/oleObject" Target="../embeddings/oleObject598.bin"/><Relationship Id="rId4" Type="http://schemas.openxmlformats.org/officeDocument/2006/relationships/oleObject" Target="../embeddings/oleObject590.bin"/><Relationship Id="rId9" Type="http://schemas.openxmlformats.org/officeDocument/2006/relationships/oleObject" Target="../embeddings/oleObject593.bin"/><Relationship Id="rId14" Type="http://schemas.openxmlformats.org/officeDocument/2006/relationships/image" Target="../media/image218.wmf"/><Relationship Id="rId22" Type="http://schemas.openxmlformats.org/officeDocument/2006/relationships/image" Target="../media/image440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wmf"/><Relationship Id="rId13" Type="http://schemas.openxmlformats.org/officeDocument/2006/relationships/image" Target="../media/image447.wmf"/><Relationship Id="rId3" Type="http://schemas.openxmlformats.org/officeDocument/2006/relationships/oleObject" Target="../embeddings/oleObject602.bin"/><Relationship Id="rId7" Type="http://schemas.openxmlformats.org/officeDocument/2006/relationships/oleObject" Target="../embeddings/oleObject604.bin"/><Relationship Id="rId12" Type="http://schemas.openxmlformats.org/officeDocument/2006/relationships/oleObject" Target="../embeddings/oleObject6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44.wmf"/><Relationship Id="rId11" Type="http://schemas.openxmlformats.org/officeDocument/2006/relationships/image" Target="../media/image446.wmf"/><Relationship Id="rId5" Type="http://schemas.openxmlformats.org/officeDocument/2006/relationships/oleObject" Target="../embeddings/oleObject603.bin"/><Relationship Id="rId15" Type="http://schemas.openxmlformats.org/officeDocument/2006/relationships/image" Target="../media/image448.wmf"/><Relationship Id="rId10" Type="http://schemas.openxmlformats.org/officeDocument/2006/relationships/oleObject" Target="../embeddings/oleObject605.bin"/><Relationship Id="rId4" Type="http://schemas.openxmlformats.org/officeDocument/2006/relationships/image" Target="../media/image443.wmf"/><Relationship Id="rId9" Type="http://schemas.openxmlformats.org/officeDocument/2006/relationships/image" Target="../media/image449.jpg"/><Relationship Id="rId14" Type="http://schemas.openxmlformats.org/officeDocument/2006/relationships/oleObject" Target="../embeddings/oleObject607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wmf"/><Relationship Id="rId13" Type="http://schemas.openxmlformats.org/officeDocument/2006/relationships/image" Target="../media/image454.wmf"/><Relationship Id="rId3" Type="http://schemas.openxmlformats.org/officeDocument/2006/relationships/oleObject" Target="../embeddings/oleObject608.bin"/><Relationship Id="rId7" Type="http://schemas.openxmlformats.org/officeDocument/2006/relationships/oleObject" Target="../embeddings/oleObject610.bin"/><Relationship Id="rId12" Type="http://schemas.openxmlformats.org/officeDocument/2006/relationships/oleObject" Target="../embeddings/oleObject6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51.wmf"/><Relationship Id="rId11" Type="http://schemas.openxmlformats.org/officeDocument/2006/relationships/oleObject" Target="../embeddings/oleObject612.bin"/><Relationship Id="rId5" Type="http://schemas.openxmlformats.org/officeDocument/2006/relationships/oleObject" Target="../embeddings/oleObject609.bin"/><Relationship Id="rId15" Type="http://schemas.openxmlformats.org/officeDocument/2006/relationships/image" Target="../media/image455.wmf"/><Relationship Id="rId10" Type="http://schemas.openxmlformats.org/officeDocument/2006/relationships/image" Target="../media/image453.wmf"/><Relationship Id="rId4" Type="http://schemas.openxmlformats.org/officeDocument/2006/relationships/image" Target="../media/image450.emf"/><Relationship Id="rId9" Type="http://schemas.openxmlformats.org/officeDocument/2006/relationships/oleObject" Target="../embeddings/oleObject611.bin"/><Relationship Id="rId14" Type="http://schemas.openxmlformats.org/officeDocument/2006/relationships/oleObject" Target="../embeddings/oleObject6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9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wmf"/><Relationship Id="rId13" Type="http://schemas.openxmlformats.org/officeDocument/2006/relationships/oleObject" Target="../embeddings/oleObject620.bin"/><Relationship Id="rId3" Type="http://schemas.openxmlformats.org/officeDocument/2006/relationships/oleObject" Target="../embeddings/oleObject615.bin"/><Relationship Id="rId7" Type="http://schemas.openxmlformats.org/officeDocument/2006/relationships/oleObject" Target="../embeddings/oleObject617.bin"/><Relationship Id="rId12" Type="http://schemas.openxmlformats.org/officeDocument/2006/relationships/image" Target="../media/image45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0.w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56.wmf"/><Relationship Id="rId11" Type="http://schemas.openxmlformats.org/officeDocument/2006/relationships/oleObject" Target="../embeddings/oleObject619.bin"/><Relationship Id="rId5" Type="http://schemas.openxmlformats.org/officeDocument/2006/relationships/oleObject" Target="../embeddings/oleObject616.bin"/><Relationship Id="rId15" Type="http://schemas.openxmlformats.org/officeDocument/2006/relationships/oleObject" Target="../embeddings/oleObject621.bin"/><Relationship Id="rId10" Type="http://schemas.openxmlformats.org/officeDocument/2006/relationships/image" Target="../media/image457.wmf"/><Relationship Id="rId4" Type="http://schemas.openxmlformats.org/officeDocument/2006/relationships/image" Target="../media/image450.emf"/><Relationship Id="rId9" Type="http://schemas.openxmlformats.org/officeDocument/2006/relationships/oleObject" Target="../embeddings/oleObject618.bin"/><Relationship Id="rId14" Type="http://schemas.openxmlformats.org/officeDocument/2006/relationships/image" Target="../media/image459.wmf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27.bin"/><Relationship Id="rId18" Type="http://schemas.openxmlformats.org/officeDocument/2006/relationships/image" Target="../media/image468.wmf"/><Relationship Id="rId26" Type="http://schemas.openxmlformats.org/officeDocument/2006/relationships/image" Target="../media/image472.wmf"/><Relationship Id="rId39" Type="http://schemas.openxmlformats.org/officeDocument/2006/relationships/oleObject" Target="../embeddings/oleObject640.bin"/><Relationship Id="rId21" Type="http://schemas.openxmlformats.org/officeDocument/2006/relationships/oleObject" Target="../embeddings/oleObject631.bin"/><Relationship Id="rId34" Type="http://schemas.openxmlformats.org/officeDocument/2006/relationships/image" Target="../media/image476.wmf"/><Relationship Id="rId42" Type="http://schemas.openxmlformats.org/officeDocument/2006/relationships/image" Target="../media/image480.wmf"/><Relationship Id="rId7" Type="http://schemas.openxmlformats.org/officeDocument/2006/relationships/oleObject" Target="../embeddings/oleObject6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7.wmf"/><Relationship Id="rId20" Type="http://schemas.openxmlformats.org/officeDocument/2006/relationships/image" Target="../media/image469.wmf"/><Relationship Id="rId29" Type="http://schemas.openxmlformats.org/officeDocument/2006/relationships/oleObject" Target="../embeddings/oleObject635.bin"/><Relationship Id="rId41" Type="http://schemas.openxmlformats.org/officeDocument/2006/relationships/oleObject" Target="../embeddings/oleObject641.bin"/><Relationship Id="rId1" Type="http://schemas.openxmlformats.org/officeDocument/2006/relationships/vmlDrawing" Target="../drawings/vmlDrawing70.vml"/><Relationship Id="rId6" Type="http://schemas.openxmlformats.org/officeDocument/2006/relationships/image" Target="../media/image462.wmf"/><Relationship Id="rId11" Type="http://schemas.openxmlformats.org/officeDocument/2006/relationships/oleObject" Target="../embeddings/oleObject626.bin"/><Relationship Id="rId24" Type="http://schemas.openxmlformats.org/officeDocument/2006/relationships/image" Target="../media/image471.wmf"/><Relationship Id="rId32" Type="http://schemas.openxmlformats.org/officeDocument/2006/relationships/image" Target="../media/image475.wmf"/><Relationship Id="rId37" Type="http://schemas.openxmlformats.org/officeDocument/2006/relationships/oleObject" Target="../embeddings/oleObject639.bin"/><Relationship Id="rId40" Type="http://schemas.openxmlformats.org/officeDocument/2006/relationships/image" Target="../media/image479.wmf"/><Relationship Id="rId5" Type="http://schemas.openxmlformats.org/officeDocument/2006/relationships/oleObject" Target="../embeddings/oleObject623.bin"/><Relationship Id="rId15" Type="http://schemas.openxmlformats.org/officeDocument/2006/relationships/oleObject" Target="../embeddings/oleObject628.bin"/><Relationship Id="rId23" Type="http://schemas.openxmlformats.org/officeDocument/2006/relationships/oleObject" Target="../embeddings/oleObject632.bin"/><Relationship Id="rId28" Type="http://schemas.openxmlformats.org/officeDocument/2006/relationships/image" Target="../media/image473.wmf"/><Relationship Id="rId36" Type="http://schemas.openxmlformats.org/officeDocument/2006/relationships/image" Target="../media/image477.wmf"/><Relationship Id="rId10" Type="http://schemas.openxmlformats.org/officeDocument/2006/relationships/image" Target="../media/image464.wmf"/><Relationship Id="rId19" Type="http://schemas.openxmlformats.org/officeDocument/2006/relationships/oleObject" Target="../embeddings/oleObject630.bin"/><Relationship Id="rId31" Type="http://schemas.openxmlformats.org/officeDocument/2006/relationships/oleObject" Target="../embeddings/oleObject636.bin"/><Relationship Id="rId4" Type="http://schemas.openxmlformats.org/officeDocument/2006/relationships/image" Target="../media/image461.wmf"/><Relationship Id="rId9" Type="http://schemas.openxmlformats.org/officeDocument/2006/relationships/oleObject" Target="../embeddings/oleObject625.bin"/><Relationship Id="rId14" Type="http://schemas.openxmlformats.org/officeDocument/2006/relationships/image" Target="../media/image466.wmf"/><Relationship Id="rId22" Type="http://schemas.openxmlformats.org/officeDocument/2006/relationships/image" Target="../media/image470.wmf"/><Relationship Id="rId27" Type="http://schemas.openxmlformats.org/officeDocument/2006/relationships/oleObject" Target="../embeddings/oleObject634.bin"/><Relationship Id="rId30" Type="http://schemas.openxmlformats.org/officeDocument/2006/relationships/image" Target="../media/image474.wmf"/><Relationship Id="rId35" Type="http://schemas.openxmlformats.org/officeDocument/2006/relationships/oleObject" Target="../embeddings/oleObject638.bin"/><Relationship Id="rId8" Type="http://schemas.openxmlformats.org/officeDocument/2006/relationships/image" Target="../media/image463.wmf"/><Relationship Id="rId3" Type="http://schemas.openxmlformats.org/officeDocument/2006/relationships/oleObject" Target="../embeddings/oleObject622.bin"/><Relationship Id="rId12" Type="http://schemas.openxmlformats.org/officeDocument/2006/relationships/image" Target="../media/image465.wmf"/><Relationship Id="rId17" Type="http://schemas.openxmlformats.org/officeDocument/2006/relationships/oleObject" Target="../embeddings/oleObject629.bin"/><Relationship Id="rId25" Type="http://schemas.openxmlformats.org/officeDocument/2006/relationships/oleObject" Target="../embeddings/oleObject633.bin"/><Relationship Id="rId33" Type="http://schemas.openxmlformats.org/officeDocument/2006/relationships/oleObject" Target="../embeddings/oleObject637.bin"/><Relationship Id="rId38" Type="http://schemas.openxmlformats.org/officeDocument/2006/relationships/image" Target="../media/image478.wmf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47.bin"/><Relationship Id="rId18" Type="http://schemas.openxmlformats.org/officeDocument/2006/relationships/image" Target="../media/image487.wmf"/><Relationship Id="rId26" Type="http://schemas.openxmlformats.org/officeDocument/2006/relationships/image" Target="../media/image491.wmf"/><Relationship Id="rId39" Type="http://schemas.openxmlformats.org/officeDocument/2006/relationships/oleObject" Target="../embeddings/oleObject660.bin"/><Relationship Id="rId21" Type="http://schemas.openxmlformats.org/officeDocument/2006/relationships/oleObject" Target="../embeddings/oleObject651.bin"/><Relationship Id="rId34" Type="http://schemas.openxmlformats.org/officeDocument/2006/relationships/image" Target="../media/image495.wmf"/><Relationship Id="rId7" Type="http://schemas.openxmlformats.org/officeDocument/2006/relationships/oleObject" Target="../embeddings/oleObject644.bin"/><Relationship Id="rId12" Type="http://schemas.openxmlformats.org/officeDocument/2006/relationships/image" Target="../media/image484.wmf"/><Relationship Id="rId17" Type="http://schemas.openxmlformats.org/officeDocument/2006/relationships/oleObject" Target="../embeddings/oleObject649.bin"/><Relationship Id="rId25" Type="http://schemas.openxmlformats.org/officeDocument/2006/relationships/oleObject" Target="../embeddings/oleObject653.bin"/><Relationship Id="rId33" Type="http://schemas.openxmlformats.org/officeDocument/2006/relationships/oleObject" Target="../embeddings/oleObject657.bin"/><Relationship Id="rId38" Type="http://schemas.openxmlformats.org/officeDocument/2006/relationships/image" Target="../media/image49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6.wmf"/><Relationship Id="rId20" Type="http://schemas.openxmlformats.org/officeDocument/2006/relationships/image" Target="../media/image488.wmf"/><Relationship Id="rId29" Type="http://schemas.openxmlformats.org/officeDocument/2006/relationships/oleObject" Target="../embeddings/oleObject6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82.wmf"/><Relationship Id="rId11" Type="http://schemas.openxmlformats.org/officeDocument/2006/relationships/oleObject" Target="../embeddings/oleObject646.bin"/><Relationship Id="rId24" Type="http://schemas.openxmlformats.org/officeDocument/2006/relationships/image" Target="../media/image490.wmf"/><Relationship Id="rId32" Type="http://schemas.openxmlformats.org/officeDocument/2006/relationships/image" Target="../media/image494.wmf"/><Relationship Id="rId37" Type="http://schemas.openxmlformats.org/officeDocument/2006/relationships/oleObject" Target="../embeddings/oleObject659.bin"/><Relationship Id="rId40" Type="http://schemas.openxmlformats.org/officeDocument/2006/relationships/image" Target="../media/image498.wmf"/><Relationship Id="rId5" Type="http://schemas.openxmlformats.org/officeDocument/2006/relationships/oleObject" Target="../embeddings/oleObject643.bin"/><Relationship Id="rId15" Type="http://schemas.openxmlformats.org/officeDocument/2006/relationships/oleObject" Target="../embeddings/oleObject648.bin"/><Relationship Id="rId23" Type="http://schemas.openxmlformats.org/officeDocument/2006/relationships/oleObject" Target="../embeddings/oleObject652.bin"/><Relationship Id="rId28" Type="http://schemas.openxmlformats.org/officeDocument/2006/relationships/image" Target="../media/image492.wmf"/><Relationship Id="rId36" Type="http://schemas.openxmlformats.org/officeDocument/2006/relationships/image" Target="../media/image496.wmf"/><Relationship Id="rId10" Type="http://schemas.openxmlformats.org/officeDocument/2006/relationships/image" Target="../media/image473.wmf"/><Relationship Id="rId19" Type="http://schemas.openxmlformats.org/officeDocument/2006/relationships/oleObject" Target="../embeddings/oleObject650.bin"/><Relationship Id="rId31" Type="http://schemas.openxmlformats.org/officeDocument/2006/relationships/oleObject" Target="../embeddings/oleObject656.bin"/><Relationship Id="rId4" Type="http://schemas.openxmlformats.org/officeDocument/2006/relationships/image" Target="../media/image481.wmf"/><Relationship Id="rId9" Type="http://schemas.openxmlformats.org/officeDocument/2006/relationships/oleObject" Target="../embeddings/oleObject645.bin"/><Relationship Id="rId14" Type="http://schemas.openxmlformats.org/officeDocument/2006/relationships/image" Target="../media/image485.wmf"/><Relationship Id="rId22" Type="http://schemas.openxmlformats.org/officeDocument/2006/relationships/image" Target="../media/image489.wmf"/><Relationship Id="rId27" Type="http://schemas.openxmlformats.org/officeDocument/2006/relationships/oleObject" Target="../embeddings/oleObject654.bin"/><Relationship Id="rId30" Type="http://schemas.openxmlformats.org/officeDocument/2006/relationships/image" Target="../media/image493.wmf"/><Relationship Id="rId35" Type="http://schemas.openxmlformats.org/officeDocument/2006/relationships/oleObject" Target="../embeddings/oleObject658.bin"/><Relationship Id="rId8" Type="http://schemas.openxmlformats.org/officeDocument/2006/relationships/image" Target="../media/image483.wmf"/><Relationship Id="rId3" Type="http://schemas.openxmlformats.org/officeDocument/2006/relationships/oleObject" Target="../embeddings/oleObject642.bin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66.bin"/><Relationship Id="rId18" Type="http://schemas.openxmlformats.org/officeDocument/2006/relationships/image" Target="../media/image503.wmf"/><Relationship Id="rId26" Type="http://schemas.openxmlformats.org/officeDocument/2006/relationships/image" Target="../media/image506.wmf"/><Relationship Id="rId39" Type="http://schemas.openxmlformats.org/officeDocument/2006/relationships/oleObject" Target="../embeddings/oleObject679.bin"/><Relationship Id="rId21" Type="http://schemas.openxmlformats.org/officeDocument/2006/relationships/oleObject" Target="../embeddings/oleObject670.bin"/><Relationship Id="rId34" Type="http://schemas.openxmlformats.org/officeDocument/2006/relationships/image" Target="../media/image509.wmf"/><Relationship Id="rId42" Type="http://schemas.openxmlformats.org/officeDocument/2006/relationships/image" Target="../media/image491.wmf"/><Relationship Id="rId47" Type="http://schemas.openxmlformats.org/officeDocument/2006/relationships/oleObject" Target="../embeddings/oleObject683.bin"/><Relationship Id="rId7" Type="http://schemas.openxmlformats.org/officeDocument/2006/relationships/oleObject" Target="../embeddings/oleObject6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2.wmf"/><Relationship Id="rId29" Type="http://schemas.openxmlformats.org/officeDocument/2006/relationships/oleObject" Target="../embeddings/oleObject674.bin"/><Relationship Id="rId1" Type="http://schemas.openxmlformats.org/officeDocument/2006/relationships/vmlDrawing" Target="../drawings/vmlDrawing72.vml"/><Relationship Id="rId6" Type="http://schemas.openxmlformats.org/officeDocument/2006/relationships/image" Target="../media/image500.wmf"/><Relationship Id="rId11" Type="http://schemas.openxmlformats.org/officeDocument/2006/relationships/oleObject" Target="../embeddings/oleObject665.bin"/><Relationship Id="rId24" Type="http://schemas.openxmlformats.org/officeDocument/2006/relationships/image" Target="../media/image276.wmf"/><Relationship Id="rId32" Type="http://schemas.openxmlformats.org/officeDocument/2006/relationships/image" Target="../media/image487.wmf"/><Relationship Id="rId37" Type="http://schemas.openxmlformats.org/officeDocument/2006/relationships/oleObject" Target="../embeddings/oleObject678.bin"/><Relationship Id="rId40" Type="http://schemas.openxmlformats.org/officeDocument/2006/relationships/image" Target="../media/image489.wmf"/><Relationship Id="rId45" Type="http://schemas.openxmlformats.org/officeDocument/2006/relationships/oleObject" Target="../embeddings/oleObject682.bin"/><Relationship Id="rId5" Type="http://schemas.openxmlformats.org/officeDocument/2006/relationships/oleObject" Target="../embeddings/oleObject662.bin"/><Relationship Id="rId15" Type="http://schemas.openxmlformats.org/officeDocument/2006/relationships/oleObject" Target="../embeddings/oleObject667.bin"/><Relationship Id="rId23" Type="http://schemas.openxmlformats.org/officeDocument/2006/relationships/oleObject" Target="../embeddings/oleObject671.bin"/><Relationship Id="rId28" Type="http://schemas.openxmlformats.org/officeDocument/2006/relationships/image" Target="../media/image507.wmf"/><Relationship Id="rId36" Type="http://schemas.openxmlformats.org/officeDocument/2006/relationships/image" Target="../media/image510.wmf"/><Relationship Id="rId10" Type="http://schemas.openxmlformats.org/officeDocument/2006/relationships/image" Target="../media/image464.wmf"/><Relationship Id="rId19" Type="http://schemas.openxmlformats.org/officeDocument/2006/relationships/oleObject" Target="../embeddings/oleObject669.bin"/><Relationship Id="rId31" Type="http://schemas.openxmlformats.org/officeDocument/2006/relationships/oleObject" Target="../embeddings/oleObject675.bin"/><Relationship Id="rId44" Type="http://schemas.openxmlformats.org/officeDocument/2006/relationships/image" Target="../media/image493.wmf"/><Relationship Id="rId4" Type="http://schemas.openxmlformats.org/officeDocument/2006/relationships/image" Target="../media/image499.wmf"/><Relationship Id="rId9" Type="http://schemas.openxmlformats.org/officeDocument/2006/relationships/oleObject" Target="../embeddings/oleObject664.bin"/><Relationship Id="rId14" Type="http://schemas.openxmlformats.org/officeDocument/2006/relationships/image" Target="../media/image501.wmf"/><Relationship Id="rId22" Type="http://schemas.openxmlformats.org/officeDocument/2006/relationships/image" Target="../media/image505.wmf"/><Relationship Id="rId27" Type="http://schemas.openxmlformats.org/officeDocument/2006/relationships/oleObject" Target="../embeddings/oleObject673.bin"/><Relationship Id="rId30" Type="http://schemas.openxmlformats.org/officeDocument/2006/relationships/image" Target="../media/image508.wmf"/><Relationship Id="rId35" Type="http://schemas.openxmlformats.org/officeDocument/2006/relationships/oleObject" Target="../embeddings/oleObject677.bin"/><Relationship Id="rId43" Type="http://schemas.openxmlformats.org/officeDocument/2006/relationships/oleObject" Target="../embeddings/oleObject681.bin"/><Relationship Id="rId48" Type="http://schemas.openxmlformats.org/officeDocument/2006/relationships/image" Target="../media/image496.wmf"/><Relationship Id="rId8" Type="http://schemas.openxmlformats.org/officeDocument/2006/relationships/image" Target="../media/image463.wmf"/><Relationship Id="rId3" Type="http://schemas.openxmlformats.org/officeDocument/2006/relationships/oleObject" Target="../embeddings/oleObject661.bin"/><Relationship Id="rId12" Type="http://schemas.openxmlformats.org/officeDocument/2006/relationships/image" Target="../media/image465.wmf"/><Relationship Id="rId17" Type="http://schemas.openxmlformats.org/officeDocument/2006/relationships/oleObject" Target="../embeddings/oleObject668.bin"/><Relationship Id="rId25" Type="http://schemas.openxmlformats.org/officeDocument/2006/relationships/oleObject" Target="../embeddings/oleObject672.bin"/><Relationship Id="rId33" Type="http://schemas.openxmlformats.org/officeDocument/2006/relationships/oleObject" Target="../embeddings/oleObject676.bin"/><Relationship Id="rId38" Type="http://schemas.openxmlformats.org/officeDocument/2006/relationships/image" Target="../media/image511.wmf"/><Relationship Id="rId46" Type="http://schemas.openxmlformats.org/officeDocument/2006/relationships/image" Target="../media/image490.wmf"/><Relationship Id="rId20" Type="http://schemas.openxmlformats.org/officeDocument/2006/relationships/image" Target="../media/image504.wmf"/><Relationship Id="rId41" Type="http://schemas.openxmlformats.org/officeDocument/2006/relationships/oleObject" Target="../embeddings/oleObject680.bin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66.bin"/><Relationship Id="rId18" Type="http://schemas.openxmlformats.org/officeDocument/2006/relationships/image" Target="../media/image491.wmf"/><Relationship Id="rId26" Type="http://schemas.openxmlformats.org/officeDocument/2006/relationships/oleObject" Target="../embeddings/oleObject687.bin"/><Relationship Id="rId39" Type="http://schemas.openxmlformats.org/officeDocument/2006/relationships/image" Target="../media/image520.wmf"/><Relationship Id="rId21" Type="http://schemas.openxmlformats.org/officeDocument/2006/relationships/oleObject" Target="../embeddings/oleObject684.bin"/><Relationship Id="rId34" Type="http://schemas.openxmlformats.org/officeDocument/2006/relationships/oleObject" Target="../embeddings/oleObject691.bin"/><Relationship Id="rId42" Type="http://schemas.openxmlformats.org/officeDocument/2006/relationships/oleObject" Target="../embeddings/oleObject695.bin"/><Relationship Id="rId7" Type="http://schemas.openxmlformats.org/officeDocument/2006/relationships/oleObject" Target="../embeddings/oleObject6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2.wmf"/><Relationship Id="rId20" Type="http://schemas.openxmlformats.org/officeDocument/2006/relationships/image" Target="../media/image490.wmf"/><Relationship Id="rId29" Type="http://schemas.openxmlformats.org/officeDocument/2006/relationships/image" Target="../media/image515.wmf"/><Relationship Id="rId41" Type="http://schemas.openxmlformats.org/officeDocument/2006/relationships/image" Target="../media/image521.w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00.wmf"/><Relationship Id="rId11" Type="http://schemas.openxmlformats.org/officeDocument/2006/relationships/oleObject" Target="../embeddings/oleObject665.bin"/><Relationship Id="rId24" Type="http://schemas.openxmlformats.org/officeDocument/2006/relationships/oleObject" Target="../embeddings/oleObject686.bin"/><Relationship Id="rId32" Type="http://schemas.openxmlformats.org/officeDocument/2006/relationships/oleObject" Target="../embeddings/oleObject690.bin"/><Relationship Id="rId37" Type="http://schemas.openxmlformats.org/officeDocument/2006/relationships/image" Target="../media/image519.wmf"/><Relationship Id="rId40" Type="http://schemas.openxmlformats.org/officeDocument/2006/relationships/oleObject" Target="../embeddings/oleObject694.bin"/><Relationship Id="rId5" Type="http://schemas.openxmlformats.org/officeDocument/2006/relationships/oleObject" Target="../embeddings/oleObject662.bin"/><Relationship Id="rId15" Type="http://schemas.openxmlformats.org/officeDocument/2006/relationships/oleObject" Target="../embeddings/oleObject667.bin"/><Relationship Id="rId23" Type="http://schemas.openxmlformats.org/officeDocument/2006/relationships/oleObject" Target="../embeddings/oleObject685.bin"/><Relationship Id="rId28" Type="http://schemas.openxmlformats.org/officeDocument/2006/relationships/oleObject" Target="../embeddings/oleObject688.bin"/><Relationship Id="rId36" Type="http://schemas.openxmlformats.org/officeDocument/2006/relationships/oleObject" Target="../embeddings/oleObject692.bin"/><Relationship Id="rId10" Type="http://schemas.openxmlformats.org/officeDocument/2006/relationships/image" Target="../media/image464.wmf"/><Relationship Id="rId19" Type="http://schemas.openxmlformats.org/officeDocument/2006/relationships/oleObject" Target="../embeddings/oleObject682.bin"/><Relationship Id="rId31" Type="http://schemas.openxmlformats.org/officeDocument/2006/relationships/image" Target="../media/image516.wmf"/><Relationship Id="rId4" Type="http://schemas.openxmlformats.org/officeDocument/2006/relationships/image" Target="../media/image499.wmf"/><Relationship Id="rId9" Type="http://schemas.openxmlformats.org/officeDocument/2006/relationships/oleObject" Target="../embeddings/oleObject664.bin"/><Relationship Id="rId14" Type="http://schemas.openxmlformats.org/officeDocument/2006/relationships/image" Target="../media/image501.wmf"/><Relationship Id="rId22" Type="http://schemas.openxmlformats.org/officeDocument/2006/relationships/image" Target="../media/image512.wmf"/><Relationship Id="rId27" Type="http://schemas.openxmlformats.org/officeDocument/2006/relationships/image" Target="../media/image514.wmf"/><Relationship Id="rId30" Type="http://schemas.openxmlformats.org/officeDocument/2006/relationships/oleObject" Target="../embeddings/oleObject689.bin"/><Relationship Id="rId35" Type="http://schemas.openxmlformats.org/officeDocument/2006/relationships/image" Target="../media/image518.wmf"/><Relationship Id="rId43" Type="http://schemas.openxmlformats.org/officeDocument/2006/relationships/image" Target="../media/image522.wmf"/><Relationship Id="rId8" Type="http://schemas.openxmlformats.org/officeDocument/2006/relationships/image" Target="../media/image463.wmf"/><Relationship Id="rId3" Type="http://schemas.openxmlformats.org/officeDocument/2006/relationships/oleObject" Target="../embeddings/oleObject661.bin"/><Relationship Id="rId12" Type="http://schemas.openxmlformats.org/officeDocument/2006/relationships/image" Target="../media/image465.wmf"/><Relationship Id="rId17" Type="http://schemas.openxmlformats.org/officeDocument/2006/relationships/oleObject" Target="../embeddings/oleObject680.bin"/><Relationship Id="rId25" Type="http://schemas.openxmlformats.org/officeDocument/2006/relationships/image" Target="../media/image513.wmf"/><Relationship Id="rId33" Type="http://schemas.openxmlformats.org/officeDocument/2006/relationships/image" Target="../media/image517.wmf"/><Relationship Id="rId38" Type="http://schemas.openxmlformats.org/officeDocument/2006/relationships/oleObject" Target="../embeddings/oleObject693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wmf"/><Relationship Id="rId13" Type="http://schemas.openxmlformats.org/officeDocument/2006/relationships/oleObject" Target="../embeddings/oleObject701.bin"/><Relationship Id="rId18" Type="http://schemas.openxmlformats.org/officeDocument/2006/relationships/oleObject" Target="../embeddings/oleObject687.bin"/><Relationship Id="rId26" Type="http://schemas.openxmlformats.org/officeDocument/2006/relationships/oleObject" Target="../embeddings/oleObject704.bin"/><Relationship Id="rId3" Type="http://schemas.openxmlformats.org/officeDocument/2006/relationships/oleObject" Target="../embeddings/oleObject696.bin"/><Relationship Id="rId21" Type="http://schemas.openxmlformats.org/officeDocument/2006/relationships/image" Target="../media/image515.wmf"/><Relationship Id="rId7" Type="http://schemas.openxmlformats.org/officeDocument/2006/relationships/oleObject" Target="../embeddings/oleObject698.bin"/><Relationship Id="rId12" Type="http://schemas.openxmlformats.org/officeDocument/2006/relationships/image" Target="../media/image501.wmf"/><Relationship Id="rId17" Type="http://schemas.openxmlformats.org/officeDocument/2006/relationships/image" Target="../media/image513.wmf"/><Relationship Id="rId25" Type="http://schemas.openxmlformats.org/officeDocument/2006/relationships/image" Target="../media/image50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86.bin"/><Relationship Id="rId20" Type="http://schemas.openxmlformats.org/officeDocument/2006/relationships/oleObject" Target="../embeddings/oleObject688.bin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63.wmf"/><Relationship Id="rId11" Type="http://schemas.openxmlformats.org/officeDocument/2006/relationships/oleObject" Target="../embeddings/oleObject700.bin"/><Relationship Id="rId24" Type="http://schemas.openxmlformats.org/officeDocument/2006/relationships/oleObject" Target="../embeddings/oleObject703.bin"/><Relationship Id="rId5" Type="http://schemas.openxmlformats.org/officeDocument/2006/relationships/oleObject" Target="../embeddings/oleObject697.bin"/><Relationship Id="rId15" Type="http://schemas.openxmlformats.org/officeDocument/2006/relationships/oleObject" Target="../embeddings/oleObject685.bin"/><Relationship Id="rId23" Type="http://schemas.openxmlformats.org/officeDocument/2006/relationships/image" Target="../media/image499.wmf"/><Relationship Id="rId10" Type="http://schemas.openxmlformats.org/officeDocument/2006/relationships/image" Target="../media/image465.wmf"/><Relationship Id="rId19" Type="http://schemas.openxmlformats.org/officeDocument/2006/relationships/image" Target="../media/image514.wmf"/><Relationship Id="rId4" Type="http://schemas.openxmlformats.org/officeDocument/2006/relationships/image" Target="../media/image523.wmf"/><Relationship Id="rId9" Type="http://schemas.openxmlformats.org/officeDocument/2006/relationships/oleObject" Target="../embeddings/oleObject699.bin"/><Relationship Id="rId14" Type="http://schemas.openxmlformats.org/officeDocument/2006/relationships/image" Target="../media/image502.wmf"/><Relationship Id="rId22" Type="http://schemas.openxmlformats.org/officeDocument/2006/relationships/oleObject" Target="../embeddings/oleObject702.bin"/><Relationship Id="rId27" Type="http://schemas.openxmlformats.org/officeDocument/2006/relationships/image" Target="../media/image512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wmf"/><Relationship Id="rId13" Type="http://schemas.openxmlformats.org/officeDocument/2006/relationships/oleObject" Target="../embeddings/oleObject701.bin"/><Relationship Id="rId18" Type="http://schemas.openxmlformats.org/officeDocument/2006/relationships/oleObject" Target="../embeddings/oleObject687.bin"/><Relationship Id="rId3" Type="http://schemas.openxmlformats.org/officeDocument/2006/relationships/oleObject" Target="../embeddings/oleObject696.bin"/><Relationship Id="rId21" Type="http://schemas.openxmlformats.org/officeDocument/2006/relationships/image" Target="../media/image515.wmf"/><Relationship Id="rId7" Type="http://schemas.openxmlformats.org/officeDocument/2006/relationships/oleObject" Target="../embeddings/oleObject698.bin"/><Relationship Id="rId12" Type="http://schemas.openxmlformats.org/officeDocument/2006/relationships/image" Target="../media/image501.wmf"/><Relationship Id="rId17" Type="http://schemas.openxmlformats.org/officeDocument/2006/relationships/image" Target="../media/image513.wmf"/><Relationship Id="rId25" Type="http://schemas.openxmlformats.org/officeDocument/2006/relationships/image" Target="../media/image50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86.bin"/><Relationship Id="rId20" Type="http://schemas.openxmlformats.org/officeDocument/2006/relationships/oleObject" Target="../embeddings/oleObject688.bin"/><Relationship Id="rId1" Type="http://schemas.openxmlformats.org/officeDocument/2006/relationships/vmlDrawing" Target="../drawings/vmlDrawing75.vml"/><Relationship Id="rId6" Type="http://schemas.openxmlformats.org/officeDocument/2006/relationships/image" Target="../media/image463.wmf"/><Relationship Id="rId11" Type="http://schemas.openxmlformats.org/officeDocument/2006/relationships/oleObject" Target="../embeddings/oleObject700.bin"/><Relationship Id="rId24" Type="http://schemas.openxmlformats.org/officeDocument/2006/relationships/oleObject" Target="../embeddings/oleObject703.bin"/><Relationship Id="rId5" Type="http://schemas.openxmlformats.org/officeDocument/2006/relationships/oleObject" Target="../embeddings/oleObject697.bin"/><Relationship Id="rId15" Type="http://schemas.openxmlformats.org/officeDocument/2006/relationships/oleObject" Target="../embeddings/oleObject685.bin"/><Relationship Id="rId23" Type="http://schemas.openxmlformats.org/officeDocument/2006/relationships/image" Target="../media/image499.wmf"/><Relationship Id="rId10" Type="http://schemas.openxmlformats.org/officeDocument/2006/relationships/image" Target="../media/image465.wmf"/><Relationship Id="rId19" Type="http://schemas.openxmlformats.org/officeDocument/2006/relationships/image" Target="../media/image514.wmf"/><Relationship Id="rId4" Type="http://schemas.openxmlformats.org/officeDocument/2006/relationships/image" Target="../media/image523.wmf"/><Relationship Id="rId9" Type="http://schemas.openxmlformats.org/officeDocument/2006/relationships/oleObject" Target="../embeddings/oleObject699.bin"/><Relationship Id="rId14" Type="http://schemas.openxmlformats.org/officeDocument/2006/relationships/image" Target="../media/image502.wmf"/><Relationship Id="rId22" Type="http://schemas.openxmlformats.org/officeDocument/2006/relationships/oleObject" Target="../embeddings/oleObject702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wmf"/><Relationship Id="rId13" Type="http://schemas.openxmlformats.org/officeDocument/2006/relationships/oleObject" Target="../embeddings/oleObject710.bin"/><Relationship Id="rId18" Type="http://schemas.openxmlformats.org/officeDocument/2006/relationships/image" Target="../media/image528.wmf"/><Relationship Id="rId3" Type="http://schemas.openxmlformats.org/officeDocument/2006/relationships/oleObject" Target="../embeddings/oleObject705.bin"/><Relationship Id="rId7" Type="http://schemas.openxmlformats.org/officeDocument/2006/relationships/oleObject" Target="../embeddings/oleObject707.bin"/><Relationship Id="rId12" Type="http://schemas.openxmlformats.org/officeDocument/2006/relationships/image" Target="../media/image525.wmf"/><Relationship Id="rId17" Type="http://schemas.openxmlformats.org/officeDocument/2006/relationships/oleObject" Target="../embeddings/oleObject7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7.wmf"/><Relationship Id="rId20" Type="http://schemas.openxmlformats.org/officeDocument/2006/relationships/image" Target="../media/image529.w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513.wmf"/><Relationship Id="rId11" Type="http://schemas.openxmlformats.org/officeDocument/2006/relationships/oleObject" Target="../embeddings/oleObject709.bin"/><Relationship Id="rId5" Type="http://schemas.openxmlformats.org/officeDocument/2006/relationships/oleObject" Target="../embeddings/oleObject706.bin"/><Relationship Id="rId15" Type="http://schemas.openxmlformats.org/officeDocument/2006/relationships/oleObject" Target="../embeddings/oleObject711.bin"/><Relationship Id="rId10" Type="http://schemas.openxmlformats.org/officeDocument/2006/relationships/image" Target="../media/image524.wmf"/><Relationship Id="rId19" Type="http://schemas.openxmlformats.org/officeDocument/2006/relationships/oleObject" Target="../embeddings/oleObject713.bin"/><Relationship Id="rId4" Type="http://schemas.openxmlformats.org/officeDocument/2006/relationships/image" Target="../media/image465.wmf"/><Relationship Id="rId9" Type="http://schemas.openxmlformats.org/officeDocument/2006/relationships/oleObject" Target="../embeddings/oleObject708.bin"/><Relationship Id="rId14" Type="http://schemas.openxmlformats.org/officeDocument/2006/relationships/image" Target="../media/image526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wmf"/><Relationship Id="rId13" Type="http://schemas.openxmlformats.org/officeDocument/2006/relationships/oleObject" Target="../embeddings/oleObject719.bin"/><Relationship Id="rId18" Type="http://schemas.openxmlformats.org/officeDocument/2006/relationships/image" Target="../media/image464.wmf"/><Relationship Id="rId26" Type="http://schemas.openxmlformats.org/officeDocument/2006/relationships/image" Target="../media/image535.wmf"/><Relationship Id="rId3" Type="http://schemas.openxmlformats.org/officeDocument/2006/relationships/oleObject" Target="../embeddings/oleObject714.bin"/><Relationship Id="rId21" Type="http://schemas.openxmlformats.org/officeDocument/2006/relationships/oleObject" Target="../embeddings/oleObject723.bin"/><Relationship Id="rId7" Type="http://schemas.openxmlformats.org/officeDocument/2006/relationships/oleObject" Target="../embeddings/oleObject716.bin"/><Relationship Id="rId12" Type="http://schemas.openxmlformats.org/officeDocument/2006/relationships/image" Target="../media/image529.wmf"/><Relationship Id="rId17" Type="http://schemas.openxmlformats.org/officeDocument/2006/relationships/oleObject" Target="../embeddings/oleObject721.bin"/><Relationship Id="rId25" Type="http://schemas.openxmlformats.org/officeDocument/2006/relationships/oleObject" Target="../embeddings/oleObject7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3.wmf"/><Relationship Id="rId20" Type="http://schemas.openxmlformats.org/officeDocument/2006/relationships/image" Target="../media/image465.wmf"/><Relationship Id="rId1" Type="http://schemas.openxmlformats.org/officeDocument/2006/relationships/vmlDrawing" Target="../drawings/vmlDrawing77.vml"/><Relationship Id="rId6" Type="http://schemas.openxmlformats.org/officeDocument/2006/relationships/image" Target="../media/image531.wmf"/><Relationship Id="rId11" Type="http://schemas.openxmlformats.org/officeDocument/2006/relationships/oleObject" Target="../embeddings/oleObject718.bin"/><Relationship Id="rId24" Type="http://schemas.openxmlformats.org/officeDocument/2006/relationships/image" Target="../media/image534.wmf"/><Relationship Id="rId5" Type="http://schemas.openxmlformats.org/officeDocument/2006/relationships/oleObject" Target="../embeddings/oleObject715.bin"/><Relationship Id="rId15" Type="http://schemas.openxmlformats.org/officeDocument/2006/relationships/oleObject" Target="../embeddings/oleObject720.bin"/><Relationship Id="rId23" Type="http://schemas.openxmlformats.org/officeDocument/2006/relationships/oleObject" Target="../embeddings/oleObject724.bin"/><Relationship Id="rId28" Type="http://schemas.openxmlformats.org/officeDocument/2006/relationships/image" Target="../media/image536.wmf"/><Relationship Id="rId10" Type="http://schemas.openxmlformats.org/officeDocument/2006/relationships/image" Target="../media/image533.wmf"/><Relationship Id="rId19" Type="http://schemas.openxmlformats.org/officeDocument/2006/relationships/oleObject" Target="../embeddings/oleObject722.bin"/><Relationship Id="rId4" Type="http://schemas.openxmlformats.org/officeDocument/2006/relationships/image" Target="../media/image530.wmf"/><Relationship Id="rId9" Type="http://schemas.openxmlformats.org/officeDocument/2006/relationships/oleObject" Target="../embeddings/oleObject717.bin"/><Relationship Id="rId14" Type="http://schemas.openxmlformats.org/officeDocument/2006/relationships/image" Target="../media/image523.wmf"/><Relationship Id="rId22" Type="http://schemas.openxmlformats.org/officeDocument/2006/relationships/image" Target="../media/image501.wmf"/><Relationship Id="rId27" Type="http://schemas.openxmlformats.org/officeDocument/2006/relationships/oleObject" Target="../embeddings/oleObject726.bin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2.bin"/><Relationship Id="rId18" Type="http://schemas.openxmlformats.org/officeDocument/2006/relationships/image" Target="../media/image541.wmf"/><Relationship Id="rId26" Type="http://schemas.openxmlformats.org/officeDocument/2006/relationships/image" Target="../media/image544.wmf"/><Relationship Id="rId39" Type="http://schemas.openxmlformats.org/officeDocument/2006/relationships/oleObject" Target="../embeddings/oleObject746.bin"/><Relationship Id="rId21" Type="http://schemas.openxmlformats.org/officeDocument/2006/relationships/oleObject" Target="../embeddings/oleObject736.bin"/><Relationship Id="rId34" Type="http://schemas.openxmlformats.org/officeDocument/2006/relationships/oleObject" Target="../embeddings/oleObject743.bin"/><Relationship Id="rId42" Type="http://schemas.openxmlformats.org/officeDocument/2006/relationships/image" Target="../media/image551.wmf"/><Relationship Id="rId7" Type="http://schemas.openxmlformats.org/officeDocument/2006/relationships/oleObject" Target="../embeddings/oleObject7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0.wmf"/><Relationship Id="rId20" Type="http://schemas.openxmlformats.org/officeDocument/2006/relationships/image" Target="../media/image470.wmf"/><Relationship Id="rId29" Type="http://schemas.openxmlformats.org/officeDocument/2006/relationships/oleObject" Target="../embeddings/oleObject740.bin"/><Relationship Id="rId41" Type="http://schemas.openxmlformats.org/officeDocument/2006/relationships/oleObject" Target="../embeddings/oleObject747.bin"/><Relationship Id="rId1" Type="http://schemas.openxmlformats.org/officeDocument/2006/relationships/vmlDrawing" Target="../drawings/vmlDrawing78.vml"/><Relationship Id="rId6" Type="http://schemas.openxmlformats.org/officeDocument/2006/relationships/image" Target="../media/image537.wmf"/><Relationship Id="rId11" Type="http://schemas.openxmlformats.org/officeDocument/2006/relationships/oleObject" Target="../embeddings/oleObject731.bin"/><Relationship Id="rId24" Type="http://schemas.openxmlformats.org/officeDocument/2006/relationships/image" Target="../media/image543.wmf"/><Relationship Id="rId32" Type="http://schemas.openxmlformats.org/officeDocument/2006/relationships/oleObject" Target="../embeddings/oleObject742.bin"/><Relationship Id="rId37" Type="http://schemas.openxmlformats.org/officeDocument/2006/relationships/oleObject" Target="../embeddings/oleObject745.bin"/><Relationship Id="rId40" Type="http://schemas.openxmlformats.org/officeDocument/2006/relationships/image" Target="../media/image550.wmf"/><Relationship Id="rId5" Type="http://schemas.openxmlformats.org/officeDocument/2006/relationships/oleObject" Target="../embeddings/oleObject728.bin"/><Relationship Id="rId15" Type="http://schemas.openxmlformats.org/officeDocument/2006/relationships/oleObject" Target="../embeddings/oleObject733.bin"/><Relationship Id="rId23" Type="http://schemas.openxmlformats.org/officeDocument/2006/relationships/oleObject" Target="../embeddings/oleObject737.bin"/><Relationship Id="rId28" Type="http://schemas.openxmlformats.org/officeDocument/2006/relationships/image" Target="../media/image545.wmf"/><Relationship Id="rId36" Type="http://schemas.openxmlformats.org/officeDocument/2006/relationships/oleObject" Target="../embeddings/oleObject744.bin"/><Relationship Id="rId10" Type="http://schemas.openxmlformats.org/officeDocument/2006/relationships/image" Target="../media/image465.wmf"/><Relationship Id="rId19" Type="http://schemas.openxmlformats.org/officeDocument/2006/relationships/oleObject" Target="../embeddings/oleObject735.bin"/><Relationship Id="rId31" Type="http://schemas.openxmlformats.org/officeDocument/2006/relationships/image" Target="../media/image546.wmf"/><Relationship Id="rId44" Type="http://schemas.openxmlformats.org/officeDocument/2006/relationships/image" Target="../media/image552.wmf"/><Relationship Id="rId4" Type="http://schemas.openxmlformats.org/officeDocument/2006/relationships/image" Target="../media/image523.wmf"/><Relationship Id="rId9" Type="http://schemas.openxmlformats.org/officeDocument/2006/relationships/oleObject" Target="../embeddings/oleObject730.bin"/><Relationship Id="rId14" Type="http://schemas.openxmlformats.org/officeDocument/2006/relationships/image" Target="../media/image539.wmf"/><Relationship Id="rId22" Type="http://schemas.openxmlformats.org/officeDocument/2006/relationships/image" Target="../media/image542.wmf"/><Relationship Id="rId27" Type="http://schemas.openxmlformats.org/officeDocument/2006/relationships/oleObject" Target="../embeddings/oleObject739.bin"/><Relationship Id="rId30" Type="http://schemas.openxmlformats.org/officeDocument/2006/relationships/oleObject" Target="../embeddings/oleObject741.bin"/><Relationship Id="rId35" Type="http://schemas.openxmlformats.org/officeDocument/2006/relationships/image" Target="../media/image548.wmf"/><Relationship Id="rId43" Type="http://schemas.openxmlformats.org/officeDocument/2006/relationships/oleObject" Target="../embeddings/oleObject748.bin"/><Relationship Id="rId8" Type="http://schemas.openxmlformats.org/officeDocument/2006/relationships/image" Target="../media/image464.wmf"/><Relationship Id="rId3" Type="http://schemas.openxmlformats.org/officeDocument/2006/relationships/oleObject" Target="../embeddings/oleObject727.bin"/><Relationship Id="rId12" Type="http://schemas.openxmlformats.org/officeDocument/2006/relationships/image" Target="../media/image538.wmf"/><Relationship Id="rId17" Type="http://schemas.openxmlformats.org/officeDocument/2006/relationships/oleObject" Target="../embeddings/oleObject734.bin"/><Relationship Id="rId25" Type="http://schemas.openxmlformats.org/officeDocument/2006/relationships/oleObject" Target="../embeddings/oleObject738.bin"/><Relationship Id="rId33" Type="http://schemas.openxmlformats.org/officeDocument/2006/relationships/image" Target="../media/image547.wmf"/><Relationship Id="rId38" Type="http://schemas.openxmlformats.org/officeDocument/2006/relationships/image" Target="../media/image54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4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wmf"/><Relationship Id="rId13" Type="http://schemas.openxmlformats.org/officeDocument/2006/relationships/oleObject" Target="../embeddings/oleObject754.bin"/><Relationship Id="rId3" Type="http://schemas.openxmlformats.org/officeDocument/2006/relationships/oleObject" Target="../embeddings/oleObject749.bin"/><Relationship Id="rId7" Type="http://schemas.openxmlformats.org/officeDocument/2006/relationships/oleObject" Target="../embeddings/oleObject751.bin"/><Relationship Id="rId12" Type="http://schemas.openxmlformats.org/officeDocument/2006/relationships/image" Target="../media/image5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554.wmf"/><Relationship Id="rId11" Type="http://schemas.openxmlformats.org/officeDocument/2006/relationships/oleObject" Target="../embeddings/oleObject753.bin"/><Relationship Id="rId5" Type="http://schemas.openxmlformats.org/officeDocument/2006/relationships/oleObject" Target="../embeddings/oleObject750.bin"/><Relationship Id="rId10" Type="http://schemas.openxmlformats.org/officeDocument/2006/relationships/image" Target="../media/image556.wmf"/><Relationship Id="rId4" Type="http://schemas.openxmlformats.org/officeDocument/2006/relationships/image" Target="../media/image553.wmf"/><Relationship Id="rId9" Type="http://schemas.openxmlformats.org/officeDocument/2006/relationships/oleObject" Target="../embeddings/oleObject752.bin"/><Relationship Id="rId14" Type="http://schemas.openxmlformats.org/officeDocument/2006/relationships/image" Target="../media/image558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wmf"/><Relationship Id="rId13" Type="http://schemas.openxmlformats.org/officeDocument/2006/relationships/oleObject" Target="../embeddings/oleObject760.bin"/><Relationship Id="rId18" Type="http://schemas.openxmlformats.org/officeDocument/2006/relationships/image" Target="../media/image537.wmf"/><Relationship Id="rId26" Type="http://schemas.openxmlformats.org/officeDocument/2006/relationships/image" Target="../media/image567.wmf"/><Relationship Id="rId3" Type="http://schemas.openxmlformats.org/officeDocument/2006/relationships/oleObject" Target="../embeddings/oleObject755.bin"/><Relationship Id="rId21" Type="http://schemas.openxmlformats.org/officeDocument/2006/relationships/oleObject" Target="../embeddings/oleObject764.bin"/><Relationship Id="rId7" Type="http://schemas.openxmlformats.org/officeDocument/2006/relationships/oleObject" Target="../embeddings/oleObject757.bin"/><Relationship Id="rId12" Type="http://schemas.openxmlformats.org/officeDocument/2006/relationships/image" Target="../media/image563.wmf"/><Relationship Id="rId17" Type="http://schemas.openxmlformats.org/officeDocument/2006/relationships/oleObject" Target="../embeddings/oleObject762.bin"/><Relationship Id="rId25" Type="http://schemas.openxmlformats.org/officeDocument/2006/relationships/oleObject" Target="../embeddings/oleObject7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5.wmf"/><Relationship Id="rId20" Type="http://schemas.openxmlformats.org/officeDocument/2006/relationships/image" Target="../media/image464.wmf"/><Relationship Id="rId1" Type="http://schemas.openxmlformats.org/officeDocument/2006/relationships/vmlDrawing" Target="../drawings/vmlDrawing80.vml"/><Relationship Id="rId6" Type="http://schemas.openxmlformats.org/officeDocument/2006/relationships/image" Target="../media/image560.wmf"/><Relationship Id="rId11" Type="http://schemas.openxmlformats.org/officeDocument/2006/relationships/oleObject" Target="../embeddings/oleObject759.bin"/><Relationship Id="rId24" Type="http://schemas.openxmlformats.org/officeDocument/2006/relationships/image" Target="../media/image566.wmf"/><Relationship Id="rId5" Type="http://schemas.openxmlformats.org/officeDocument/2006/relationships/oleObject" Target="../embeddings/oleObject756.bin"/><Relationship Id="rId15" Type="http://schemas.openxmlformats.org/officeDocument/2006/relationships/oleObject" Target="../embeddings/oleObject761.bin"/><Relationship Id="rId23" Type="http://schemas.openxmlformats.org/officeDocument/2006/relationships/oleObject" Target="../embeddings/oleObject766.bin"/><Relationship Id="rId10" Type="http://schemas.openxmlformats.org/officeDocument/2006/relationships/image" Target="../media/image562.wmf"/><Relationship Id="rId19" Type="http://schemas.openxmlformats.org/officeDocument/2006/relationships/oleObject" Target="../embeddings/oleObject763.bin"/><Relationship Id="rId4" Type="http://schemas.openxmlformats.org/officeDocument/2006/relationships/image" Target="../media/image559.wmf"/><Relationship Id="rId9" Type="http://schemas.openxmlformats.org/officeDocument/2006/relationships/oleObject" Target="../embeddings/oleObject758.bin"/><Relationship Id="rId14" Type="http://schemas.openxmlformats.org/officeDocument/2006/relationships/image" Target="../media/image564.wmf"/><Relationship Id="rId22" Type="http://schemas.openxmlformats.org/officeDocument/2006/relationships/oleObject" Target="../embeddings/oleObject765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wmf"/><Relationship Id="rId13" Type="http://schemas.openxmlformats.org/officeDocument/2006/relationships/oleObject" Target="../embeddings/oleObject773.bin"/><Relationship Id="rId18" Type="http://schemas.openxmlformats.org/officeDocument/2006/relationships/image" Target="../media/image572.wmf"/><Relationship Id="rId26" Type="http://schemas.openxmlformats.org/officeDocument/2006/relationships/image" Target="../media/image575.wmf"/><Relationship Id="rId3" Type="http://schemas.openxmlformats.org/officeDocument/2006/relationships/oleObject" Target="../embeddings/oleObject768.bin"/><Relationship Id="rId21" Type="http://schemas.openxmlformats.org/officeDocument/2006/relationships/oleObject" Target="../embeddings/oleObject778.bin"/><Relationship Id="rId7" Type="http://schemas.openxmlformats.org/officeDocument/2006/relationships/oleObject" Target="../embeddings/oleObject770.bin"/><Relationship Id="rId12" Type="http://schemas.openxmlformats.org/officeDocument/2006/relationships/image" Target="../media/image570.wmf"/><Relationship Id="rId17" Type="http://schemas.openxmlformats.org/officeDocument/2006/relationships/oleObject" Target="../embeddings/oleObject776.bin"/><Relationship Id="rId25" Type="http://schemas.openxmlformats.org/officeDocument/2006/relationships/oleObject" Target="../embeddings/oleObject78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75.bin"/><Relationship Id="rId20" Type="http://schemas.openxmlformats.org/officeDocument/2006/relationships/image" Target="../media/image573.wmf"/><Relationship Id="rId29" Type="http://schemas.openxmlformats.org/officeDocument/2006/relationships/oleObject" Target="../embeddings/oleObject782.bin"/><Relationship Id="rId1" Type="http://schemas.openxmlformats.org/officeDocument/2006/relationships/vmlDrawing" Target="../drawings/vmlDrawing81.vml"/><Relationship Id="rId6" Type="http://schemas.openxmlformats.org/officeDocument/2006/relationships/image" Target="../media/image561.wmf"/><Relationship Id="rId11" Type="http://schemas.openxmlformats.org/officeDocument/2006/relationships/oleObject" Target="../embeddings/oleObject772.bin"/><Relationship Id="rId24" Type="http://schemas.openxmlformats.org/officeDocument/2006/relationships/image" Target="../media/image574.wmf"/><Relationship Id="rId5" Type="http://schemas.openxmlformats.org/officeDocument/2006/relationships/oleObject" Target="../embeddings/oleObject769.bin"/><Relationship Id="rId15" Type="http://schemas.openxmlformats.org/officeDocument/2006/relationships/oleObject" Target="../embeddings/oleObject774.bin"/><Relationship Id="rId23" Type="http://schemas.openxmlformats.org/officeDocument/2006/relationships/oleObject" Target="../embeddings/oleObject779.bin"/><Relationship Id="rId28" Type="http://schemas.openxmlformats.org/officeDocument/2006/relationships/image" Target="../media/image576.wmf"/><Relationship Id="rId10" Type="http://schemas.openxmlformats.org/officeDocument/2006/relationships/image" Target="../media/image569.wmf"/><Relationship Id="rId19" Type="http://schemas.openxmlformats.org/officeDocument/2006/relationships/oleObject" Target="../embeddings/oleObject777.bin"/><Relationship Id="rId4" Type="http://schemas.openxmlformats.org/officeDocument/2006/relationships/image" Target="../media/image560.wmf"/><Relationship Id="rId9" Type="http://schemas.openxmlformats.org/officeDocument/2006/relationships/oleObject" Target="../embeddings/oleObject771.bin"/><Relationship Id="rId14" Type="http://schemas.openxmlformats.org/officeDocument/2006/relationships/image" Target="../media/image571.wmf"/><Relationship Id="rId22" Type="http://schemas.openxmlformats.org/officeDocument/2006/relationships/image" Target="../media/image491.wmf"/><Relationship Id="rId27" Type="http://schemas.openxmlformats.org/officeDocument/2006/relationships/oleObject" Target="../embeddings/oleObject781.bin"/><Relationship Id="rId30" Type="http://schemas.openxmlformats.org/officeDocument/2006/relationships/image" Target="../media/image577.wmf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wmf"/><Relationship Id="rId18" Type="http://schemas.openxmlformats.org/officeDocument/2006/relationships/oleObject" Target="../embeddings/oleObject791.bin"/><Relationship Id="rId26" Type="http://schemas.openxmlformats.org/officeDocument/2006/relationships/oleObject" Target="../embeddings/oleObject795.bin"/><Relationship Id="rId21" Type="http://schemas.openxmlformats.org/officeDocument/2006/relationships/image" Target="../media/image582.wmf"/><Relationship Id="rId34" Type="http://schemas.openxmlformats.org/officeDocument/2006/relationships/oleObject" Target="../embeddings/oleObject799.bin"/><Relationship Id="rId7" Type="http://schemas.openxmlformats.org/officeDocument/2006/relationships/oleObject" Target="../embeddings/oleObject785.bin"/><Relationship Id="rId12" Type="http://schemas.openxmlformats.org/officeDocument/2006/relationships/oleObject" Target="../embeddings/oleObject788.bin"/><Relationship Id="rId17" Type="http://schemas.openxmlformats.org/officeDocument/2006/relationships/image" Target="../media/image324.wmf"/><Relationship Id="rId25" Type="http://schemas.openxmlformats.org/officeDocument/2006/relationships/image" Target="../media/image584.wmf"/><Relationship Id="rId33" Type="http://schemas.openxmlformats.org/officeDocument/2006/relationships/image" Target="../media/image588.wmf"/><Relationship Id="rId38" Type="http://schemas.openxmlformats.org/officeDocument/2006/relationships/image" Target="../media/image58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90.bin"/><Relationship Id="rId20" Type="http://schemas.openxmlformats.org/officeDocument/2006/relationships/oleObject" Target="../embeddings/oleObject792.bin"/><Relationship Id="rId29" Type="http://schemas.openxmlformats.org/officeDocument/2006/relationships/image" Target="../media/image586.wmf"/><Relationship Id="rId1" Type="http://schemas.openxmlformats.org/officeDocument/2006/relationships/vmlDrawing" Target="../drawings/vmlDrawing82.vml"/><Relationship Id="rId6" Type="http://schemas.openxmlformats.org/officeDocument/2006/relationships/image" Target="../media/image579.wmf"/><Relationship Id="rId11" Type="http://schemas.openxmlformats.org/officeDocument/2006/relationships/image" Target="../media/image581.wmf"/><Relationship Id="rId24" Type="http://schemas.openxmlformats.org/officeDocument/2006/relationships/oleObject" Target="../embeddings/oleObject794.bin"/><Relationship Id="rId32" Type="http://schemas.openxmlformats.org/officeDocument/2006/relationships/oleObject" Target="../embeddings/oleObject798.bin"/><Relationship Id="rId37" Type="http://schemas.openxmlformats.org/officeDocument/2006/relationships/oleObject" Target="../embeddings/oleObject802.bin"/><Relationship Id="rId5" Type="http://schemas.openxmlformats.org/officeDocument/2006/relationships/oleObject" Target="../embeddings/oleObject784.bin"/><Relationship Id="rId15" Type="http://schemas.openxmlformats.org/officeDocument/2006/relationships/image" Target="../media/image323.wmf"/><Relationship Id="rId23" Type="http://schemas.openxmlformats.org/officeDocument/2006/relationships/image" Target="../media/image583.wmf"/><Relationship Id="rId28" Type="http://schemas.openxmlformats.org/officeDocument/2006/relationships/oleObject" Target="../embeddings/oleObject796.bin"/><Relationship Id="rId36" Type="http://schemas.openxmlformats.org/officeDocument/2006/relationships/oleObject" Target="../embeddings/oleObject801.bin"/><Relationship Id="rId10" Type="http://schemas.openxmlformats.org/officeDocument/2006/relationships/oleObject" Target="../embeddings/oleObject787.bin"/><Relationship Id="rId19" Type="http://schemas.openxmlformats.org/officeDocument/2006/relationships/image" Target="../media/image325.wmf"/><Relationship Id="rId31" Type="http://schemas.openxmlformats.org/officeDocument/2006/relationships/image" Target="../media/image587.wmf"/><Relationship Id="rId4" Type="http://schemas.openxmlformats.org/officeDocument/2006/relationships/image" Target="../media/image578.wmf"/><Relationship Id="rId9" Type="http://schemas.openxmlformats.org/officeDocument/2006/relationships/oleObject" Target="../embeddings/oleObject786.bin"/><Relationship Id="rId14" Type="http://schemas.openxmlformats.org/officeDocument/2006/relationships/oleObject" Target="../embeddings/oleObject789.bin"/><Relationship Id="rId22" Type="http://schemas.openxmlformats.org/officeDocument/2006/relationships/oleObject" Target="../embeddings/oleObject793.bin"/><Relationship Id="rId27" Type="http://schemas.openxmlformats.org/officeDocument/2006/relationships/image" Target="../media/image585.wmf"/><Relationship Id="rId30" Type="http://schemas.openxmlformats.org/officeDocument/2006/relationships/oleObject" Target="../embeddings/oleObject797.bin"/><Relationship Id="rId35" Type="http://schemas.openxmlformats.org/officeDocument/2006/relationships/oleObject" Target="../embeddings/oleObject800.bin"/><Relationship Id="rId8" Type="http://schemas.openxmlformats.org/officeDocument/2006/relationships/image" Target="../media/image580.wmf"/><Relationship Id="rId3" Type="http://schemas.openxmlformats.org/officeDocument/2006/relationships/oleObject" Target="../embeddings/oleObject783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13" Type="http://schemas.openxmlformats.org/officeDocument/2006/relationships/image" Target="../media/image435.wmf"/><Relationship Id="rId3" Type="http://schemas.openxmlformats.org/officeDocument/2006/relationships/image" Target="../media/image230.jpeg"/><Relationship Id="rId7" Type="http://schemas.openxmlformats.org/officeDocument/2006/relationships/oleObject" Target="../embeddings/oleObject805.bin"/><Relationship Id="rId12" Type="http://schemas.openxmlformats.org/officeDocument/2006/relationships/oleObject" Target="../embeddings/oleObject8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804.bin"/><Relationship Id="rId11" Type="http://schemas.openxmlformats.org/officeDocument/2006/relationships/image" Target="../media/image591.wmf"/><Relationship Id="rId5" Type="http://schemas.openxmlformats.org/officeDocument/2006/relationships/image" Target="../media/image590.emf"/><Relationship Id="rId15" Type="http://schemas.openxmlformats.org/officeDocument/2006/relationships/image" Target="../media/image592.wmf"/><Relationship Id="rId10" Type="http://schemas.openxmlformats.org/officeDocument/2006/relationships/oleObject" Target="../embeddings/oleObject807.bin"/><Relationship Id="rId4" Type="http://schemas.openxmlformats.org/officeDocument/2006/relationships/oleObject" Target="../embeddings/oleObject803.bin"/><Relationship Id="rId9" Type="http://schemas.openxmlformats.org/officeDocument/2006/relationships/oleObject" Target="../embeddings/oleObject806.bin"/><Relationship Id="rId14" Type="http://schemas.openxmlformats.org/officeDocument/2006/relationships/oleObject" Target="../embeddings/oleObject809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wmf"/><Relationship Id="rId13" Type="http://schemas.openxmlformats.org/officeDocument/2006/relationships/image" Target="../media/image595.wmf"/><Relationship Id="rId3" Type="http://schemas.openxmlformats.org/officeDocument/2006/relationships/oleObject" Target="../embeddings/oleObject810.bin"/><Relationship Id="rId7" Type="http://schemas.openxmlformats.org/officeDocument/2006/relationships/oleObject" Target="../embeddings/oleObject812.bin"/><Relationship Id="rId12" Type="http://schemas.openxmlformats.org/officeDocument/2006/relationships/oleObject" Target="../embeddings/oleObject8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593.wmf"/><Relationship Id="rId11" Type="http://schemas.openxmlformats.org/officeDocument/2006/relationships/oleObject" Target="../embeddings/oleObject814.bin"/><Relationship Id="rId5" Type="http://schemas.openxmlformats.org/officeDocument/2006/relationships/oleObject" Target="../embeddings/oleObject811.bin"/><Relationship Id="rId10" Type="http://schemas.openxmlformats.org/officeDocument/2006/relationships/image" Target="../media/image580.wmf"/><Relationship Id="rId4" Type="http://schemas.openxmlformats.org/officeDocument/2006/relationships/image" Target="../media/image450.emf"/><Relationship Id="rId9" Type="http://schemas.openxmlformats.org/officeDocument/2006/relationships/oleObject" Target="../embeddings/oleObject813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wmf"/><Relationship Id="rId13" Type="http://schemas.openxmlformats.org/officeDocument/2006/relationships/oleObject" Target="../embeddings/oleObject821.bin"/><Relationship Id="rId3" Type="http://schemas.openxmlformats.org/officeDocument/2006/relationships/oleObject" Target="../embeddings/oleObject816.bin"/><Relationship Id="rId7" Type="http://schemas.openxmlformats.org/officeDocument/2006/relationships/oleObject" Target="../embeddings/oleObject818.bin"/><Relationship Id="rId12" Type="http://schemas.openxmlformats.org/officeDocument/2006/relationships/image" Target="../media/image5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96.wmf"/><Relationship Id="rId11" Type="http://schemas.openxmlformats.org/officeDocument/2006/relationships/oleObject" Target="../embeddings/oleObject820.bin"/><Relationship Id="rId5" Type="http://schemas.openxmlformats.org/officeDocument/2006/relationships/oleObject" Target="../embeddings/oleObject817.bin"/><Relationship Id="rId10" Type="http://schemas.openxmlformats.org/officeDocument/2006/relationships/image" Target="../media/image471.wmf"/><Relationship Id="rId4" Type="http://schemas.openxmlformats.org/officeDocument/2006/relationships/image" Target="../media/image594.wmf"/><Relationship Id="rId9" Type="http://schemas.openxmlformats.org/officeDocument/2006/relationships/oleObject" Target="../embeddings/oleObject819.bin"/><Relationship Id="rId14" Type="http://schemas.openxmlformats.org/officeDocument/2006/relationships/image" Target="../media/image598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wmf"/><Relationship Id="rId3" Type="http://schemas.openxmlformats.org/officeDocument/2006/relationships/oleObject" Target="../embeddings/oleObject822.bin"/><Relationship Id="rId7" Type="http://schemas.openxmlformats.org/officeDocument/2006/relationships/oleObject" Target="../embeddings/oleObject8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600.wmf"/><Relationship Id="rId5" Type="http://schemas.openxmlformats.org/officeDocument/2006/relationships/oleObject" Target="../embeddings/oleObject823.bin"/><Relationship Id="rId4" Type="http://schemas.openxmlformats.org/officeDocument/2006/relationships/image" Target="../media/image599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emf"/><Relationship Id="rId3" Type="http://schemas.openxmlformats.org/officeDocument/2006/relationships/oleObject" Target="../embeddings/oleObject825.bin"/><Relationship Id="rId7" Type="http://schemas.openxmlformats.org/officeDocument/2006/relationships/oleObject" Target="../embeddings/oleObject8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603.emf"/><Relationship Id="rId5" Type="http://schemas.openxmlformats.org/officeDocument/2006/relationships/oleObject" Target="../embeddings/oleObject826.bin"/><Relationship Id="rId4" Type="http://schemas.openxmlformats.org/officeDocument/2006/relationships/image" Target="../media/image602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60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881564" y="5786438"/>
            <a:ext cx="2947987" cy="83185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zh-CN" sz="2400" kern="0" dirty="0">
                <a:solidFill>
                  <a:srgbClr val="FF0000"/>
                </a:solidFill>
              </a:rPr>
              <a:t>1905</a:t>
            </a:r>
            <a:r>
              <a:rPr kumimoji="0" lang="zh-CN" altLang="en-US" sz="2400" kern="0" dirty="0">
                <a:solidFill>
                  <a:srgbClr val="FF0000"/>
                </a:solidFill>
              </a:rPr>
              <a:t>年爱因斯坦建立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400" kern="0" dirty="0">
                <a:solidFill>
                  <a:srgbClr val="FF0000"/>
                </a:solidFill>
              </a:rPr>
              <a:t>狭义相对论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738689" y="4429125"/>
            <a:ext cx="2947987" cy="83185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zh-CN" sz="2400" kern="0" dirty="0">
                <a:solidFill>
                  <a:srgbClr val="00CC00"/>
                </a:solidFill>
              </a:rPr>
              <a:t>1865</a:t>
            </a:r>
            <a:r>
              <a:rPr kumimoji="0" lang="zh-CN" altLang="en-US" sz="2400" kern="0" dirty="0">
                <a:solidFill>
                  <a:srgbClr val="00CC00"/>
                </a:solidFill>
              </a:rPr>
              <a:t>年麦克斯韦提出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400" kern="0" dirty="0">
                <a:solidFill>
                  <a:srgbClr val="00CC00"/>
                </a:solidFill>
              </a:rPr>
              <a:t>电磁场理论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881564" y="1285876"/>
            <a:ext cx="2655887" cy="830263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400" kern="0" dirty="0">
                <a:solidFill>
                  <a:srgbClr val="25973B"/>
                </a:solidFill>
              </a:rPr>
              <a:t>1820</a:t>
            </a:r>
            <a:r>
              <a:rPr kumimoji="0" lang="zh-CN" altLang="en-US" sz="2400" kern="0" dirty="0">
                <a:solidFill>
                  <a:srgbClr val="25973B"/>
                </a:solidFill>
              </a:rPr>
              <a:t>年奥斯特发现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400" kern="0" dirty="0">
                <a:solidFill>
                  <a:srgbClr val="25973B"/>
                </a:solidFill>
              </a:rPr>
              <a:t>电流的磁效应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993847" y="1262855"/>
            <a:ext cx="2408237" cy="830263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400" kern="0" dirty="0">
                <a:solidFill>
                  <a:srgbClr val="00B0F0"/>
                </a:solidFill>
              </a:rPr>
              <a:t>1831</a:t>
            </a:r>
            <a:r>
              <a:rPr kumimoji="0" lang="zh-CN" altLang="en-US" sz="2400" kern="0" dirty="0">
                <a:solidFill>
                  <a:srgbClr val="00B0F0"/>
                </a:solidFill>
              </a:rPr>
              <a:t>年法拉第发现电磁感应效应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6305551" y="3643314"/>
            <a:ext cx="4763" cy="75723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3167063" y="3643313"/>
            <a:ext cx="1600200" cy="1319212"/>
            <a:chOff x="52" y="511"/>
            <a:chExt cx="1008" cy="672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52" y="511"/>
              <a:ext cx="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52" y="1166"/>
              <a:ext cx="10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595688" y="357189"/>
            <a:ext cx="2709862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srgbClr val="FF3300"/>
                </a:solidFill>
              </a:rPr>
              <a:t>电磁学重大事件</a:t>
            </a:r>
            <a:endParaRPr lang="zh-CN" alt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095501" y="1285876"/>
            <a:ext cx="2041525" cy="830263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zh-CN" sz="2400" kern="0" dirty="0">
                <a:solidFill>
                  <a:srgbClr val="9900CC"/>
                </a:solidFill>
              </a:rPr>
              <a:t>1785</a:t>
            </a:r>
            <a:r>
              <a:rPr kumimoji="0" lang="zh-CN" altLang="en-US" sz="2400" kern="0" dirty="0">
                <a:solidFill>
                  <a:srgbClr val="9900CC"/>
                </a:solidFill>
              </a:rPr>
              <a:t>年</a:t>
            </a:r>
            <a:r>
              <a:rPr lang="zh-CN" altLang="en-US" sz="2400" kern="0" dirty="0">
                <a:solidFill>
                  <a:srgbClr val="9900CC"/>
                </a:solidFill>
                <a:latin typeface="宋体"/>
                <a:ea typeface="宋体"/>
              </a:rPr>
              <a:t>库仑</a:t>
            </a:r>
            <a:endParaRPr lang="en-US" altLang="zh-CN" sz="2400" kern="0" dirty="0">
              <a:solidFill>
                <a:srgbClr val="9900CC"/>
              </a:solidFill>
              <a:latin typeface="宋体"/>
              <a:ea typeface="宋体"/>
            </a:endParaRPr>
          </a:p>
          <a:p>
            <a:pPr algn="ctr">
              <a:defRPr/>
            </a:pPr>
            <a:r>
              <a:rPr lang="zh-CN" altLang="en-US" sz="2400" kern="0" dirty="0">
                <a:solidFill>
                  <a:srgbClr val="9900CC"/>
                </a:solidFill>
                <a:latin typeface="宋体"/>
                <a:ea typeface="宋体"/>
              </a:rPr>
              <a:t>发现库仑定律</a:t>
            </a:r>
            <a:endParaRPr lang="en-US" altLang="zh-CN" sz="2400" kern="0" dirty="0">
              <a:solidFill>
                <a:srgbClr val="9900CC"/>
              </a:solidFill>
              <a:latin typeface="宋体"/>
              <a:ea typeface="宋体"/>
            </a:endParaRP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7667625" y="4857750"/>
            <a:ext cx="1600200" cy="0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97966" y="2093118"/>
            <a:ext cx="41285" cy="2764632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3095625" y="2143125"/>
            <a:ext cx="0" cy="609600"/>
          </a:xfrm>
          <a:prstGeom prst="line">
            <a:avLst/>
          </a:prstGeom>
          <a:noFill/>
          <a:ln w="38100">
            <a:solidFill>
              <a:srgbClr val="25973B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6238875" y="5286375"/>
            <a:ext cx="0" cy="5334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310313" y="2143125"/>
            <a:ext cx="0" cy="6096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166938" y="2786063"/>
            <a:ext cx="2214562" cy="8302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en-US" altLang="zh-CN" sz="2400" kern="0" dirty="0">
                <a:solidFill>
                  <a:srgbClr val="0000CC"/>
                </a:solidFill>
              </a:rPr>
              <a:t>1835</a:t>
            </a:r>
            <a:r>
              <a:rPr kumimoji="0" lang="zh-CN" altLang="en-US" sz="2400" kern="0" dirty="0">
                <a:solidFill>
                  <a:srgbClr val="0000CC"/>
                </a:solidFill>
              </a:rPr>
              <a:t>年</a:t>
            </a:r>
            <a:r>
              <a:rPr lang="zh-CN" altLang="en-US" sz="2400" dirty="0">
                <a:solidFill>
                  <a:srgbClr val="0000CC"/>
                </a:solidFill>
              </a:rPr>
              <a:t>高斯</a:t>
            </a:r>
            <a:endParaRPr lang="en-US" altLang="zh-CN" sz="2400" kern="0" dirty="0">
              <a:solidFill>
                <a:srgbClr val="0000CC"/>
              </a:solidFill>
              <a:latin typeface="宋体"/>
              <a:ea typeface="宋体"/>
            </a:endParaRPr>
          </a:p>
          <a:p>
            <a:pPr algn="ctr">
              <a:defRPr/>
            </a:pPr>
            <a:r>
              <a:rPr lang="zh-CN" altLang="en-US" sz="2400" kern="0" dirty="0">
                <a:solidFill>
                  <a:srgbClr val="0000CC"/>
                </a:solidFill>
                <a:latin typeface="宋体"/>
                <a:ea typeface="宋体"/>
              </a:rPr>
              <a:t>发现</a:t>
            </a:r>
            <a:r>
              <a:rPr lang="zh-CN" altLang="en-US" sz="2400" dirty="0">
                <a:solidFill>
                  <a:srgbClr val="0000CC"/>
                </a:solidFill>
              </a:rPr>
              <a:t>高斯定理</a:t>
            </a:r>
            <a:endParaRPr lang="en-US" altLang="zh-CN" sz="2400" kern="0" dirty="0">
              <a:solidFill>
                <a:srgbClr val="0000CC"/>
              </a:solidFill>
              <a:latin typeface="宋体"/>
              <a:ea typeface="宋体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881564" y="2786063"/>
            <a:ext cx="3000375" cy="8302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en-US" altLang="zh-CN" sz="2400" kern="0" dirty="0">
                <a:solidFill>
                  <a:srgbClr val="CC00CC"/>
                </a:solidFill>
              </a:rPr>
              <a:t>1822</a:t>
            </a:r>
            <a:r>
              <a:rPr kumimoji="0" lang="zh-CN" altLang="en-US" sz="2400" kern="0" dirty="0">
                <a:solidFill>
                  <a:srgbClr val="CC00CC"/>
                </a:solidFill>
              </a:rPr>
              <a:t>年</a:t>
            </a:r>
            <a:r>
              <a:rPr lang="zh-CN" altLang="en-US" sz="2400" kern="0" dirty="0">
                <a:solidFill>
                  <a:srgbClr val="CC00CC"/>
                </a:solidFill>
                <a:latin typeface="+mj-ea"/>
              </a:rPr>
              <a:t>安培</a:t>
            </a:r>
            <a:endParaRPr lang="en-US" altLang="zh-CN" sz="2400" kern="0" dirty="0">
              <a:solidFill>
                <a:srgbClr val="CC00CC"/>
              </a:solidFill>
              <a:latin typeface="宋体"/>
              <a:ea typeface="宋体"/>
            </a:endParaRPr>
          </a:p>
          <a:p>
            <a:pPr algn="ctr">
              <a:defRPr/>
            </a:pPr>
            <a:r>
              <a:rPr lang="zh-CN" altLang="en-US" sz="2400" kern="0" dirty="0">
                <a:solidFill>
                  <a:srgbClr val="CC00CC"/>
                </a:solidFill>
                <a:latin typeface="宋体"/>
                <a:ea typeface="宋体"/>
              </a:rPr>
              <a:t>发现</a:t>
            </a:r>
            <a:r>
              <a:rPr lang="zh-CN" altLang="en-US" sz="2400" kern="0" dirty="0">
                <a:solidFill>
                  <a:srgbClr val="CC00CC"/>
                </a:solidFill>
                <a:latin typeface="+mj-ea"/>
              </a:rPr>
              <a:t>安培环路</a:t>
            </a:r>
            <a:r>
              <a:rPr lang="zh-CN" altLang="en-US" sz="2400" dirty="0">
                <a:solidFill>
                  <a:srgbClr val="CC00CC"/>
                </a:solidFill>
              </a:rPr>
              <a:t>定理</a:t>
            </a:r>
            <a:endParaRPr lang="en-US" altLang="zh-CN" sz="2400" kern="0" dirty="0">
              <a:solidFill>
                <a:srgbClr val="CC00CC"/>
              </a:solidFill>
              <a:latin typeface="宋体"/>
              <a:ea typeface="宋体"/>
            </a:endParaRPr>
          </a:p>
        </p:txBody>
      </p:sp>
      <p:pic>
        <p:nvPicPr>
          <p:cNvPr id="20" name="Picture 3" descr="E:\Pictures\Coulo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05" y="703459"/>
            <a:ext cx="1180202" cy="138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E:\Pictures\gaus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67" y="2711306"/>
            <a:ext cx="1091090" cy="139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奥斯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97" y="116632"/>
            <a:ext cx="1411704" cy="204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5"/>
          <p:cNvGrpSpPr>
            <a:grpSpLocks/>
          </p:cNvGrpSpPr>
          <p:nvPr/>
        </p:nvGrpSpPr>
        <p:grpSpPr bwMode="auto">
          <a:xfrm>
            <a:off x="5662513" y="2169979"/>
            <a:ext cx="1606638" cy="2148992"/>
            <a:chOff x="3966" y="2160"/>
            <a:chExt cx="1083" cy="2062"/>
          </a:xfrm>
        </p:grpSpPr>
        <p:pic>
          <p:nvPicPr>
            <p:cNvPr id="24" name="Picture 6" descr="u=4176521799,2744701745&amp;gp=1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" y="2160"/>
              <a:ext cx="1083" cy="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4138" y="3749"/>
              <a:ext cx="847" cy="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</a:rPr>
                <a:t>  </a:t>
              </a:r>
              <a:r>
                <a:rPr lang="zh-CN" altLang="en-US" sz="2600">
                  <a:solidFill>
                    <a:schemeClr val="tx2"/>
                  </a:solidFill>
                </a:rPr>
                <a:t>安培</a:t>
              </a:r>
            </a:p>
          </p:txBody>
        </p:sp>
      </p:grpSp>
      <p:pic>
        <p:nvPicPr>
          <p:cNvPr id="26" name="Picture 6" descr="法拉第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084" y="433715"/>
            <a:ext cx="1228675" cy="165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 descr="maikesiwe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45" y="3808364"/>
            <a:ext cx="1432728" cy="196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E:\Pictures\Einstei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531" y="5636882"/>
            <a:ext cx="978157" cy="122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6"/>
          <p:cNvSpPr txBox="1">
            <a:spLocks noChangeArrowheads="1"/>
          </p:cNvSpPr>
          <p:nvPr/>
        </p:nvSpPr>
        <p:spPr bwMode="auto">
          <a:xfrm>
            <a:off x="9396972" y="3324912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89150" y="1146785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9900FF"/>
                </a:solidFill>
              </a:rPr>
              <a:t>（</a:t>
            </a:r>
            <a:r>
              <a:rPr lang="en-US" altLang="zh-CN">
                <a:solidFill>
                  <a:srgbClr val="9900FF"/>
                </a:solidFill>
              </a:rPr>
              <a:t>1</a:t>
            </a:r>
            <a:r>
              <a:rPr lang="zh-CN" altLang="en-US">
                <a:solidFill>
                  <a:srgbClr val="9900FF"/>
                </a:solidFill>
              </a:rPr>
              <a:t>）顺磁质</a:t>
            </a:r>
            <a:endParaRPr lang="zh-CN" altLang="zh-CN">
              <a:solidFill>
                <a:srgbClr val="9900FF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328277" y="278421"/>
            <a:ext cx="7696200" cy="708026"/>
            <a:chOff x="271" y="2474"/>
            <a:chExt cx="4848" cy="446"/>
          </a:xfrm>
        </p:grpSpPr>
        <p:graphicFrame>
          <p:nvGraphicFramePr>
            <p:cNvPr id="514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3035335"/>
                </p:ext>
              </p:extLst>
            </p:nvPr>
          </p:nvGraphicFramePr>
          <p:xfrm>
            <a:off x="722" y="2474"/>
            <a:ext cx="38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335" name="公式" r:id="rId4" imgW="177480" imgH="203040" progId="Equation.3">
                    <p:embed/>
                  </p:oleObj>
                </mc:Choice>
                <mc:Fallback>
                  <p:oleObj name="公式" r:id="rId4" imgW="177480" imgH="2030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" y="2474"/>
                          <a:ext cx="383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2" name="Text Box 13"/>
            <p:cNvSpPr txBox="1">
              <a:spLocks noChangeArrowheads="1"/>
            </p:cNvSpPr>
            <p:nvPr/>
          </p:nvSpPr>
          <p:spPr bwMode="auto">
            <a:xfrm>
              <a:off x="271" y="2541"/>
              <a:ext cx="48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</a:rPr>
                <a:t>根据      的大小和方向可将磁介质分为四大类 </a:t>
              </a:r>
            </a:p>
          </p:txBody>
        </p:sp>
      </p:grpSp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618279"/>
              </p:ext>
            </p:extLst>
          </p:nvPr>
        </p:nvGraphicFramePr>
        <p:xfrm>
          <a:off x="8614271" y="1034865"/>
          <a:ext cx="114217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36" name="公式" r:id="rId6" imgW="444240" imgH="228600" progId="Equation.3">
                  <p:embed/>
                </p:oleObj>
              </mc:Choice>
              <mc:Fallback>
                <p:oleObj name="公式" r:id="rId6" imgW="44424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4271" y="1034865"/>
                        <a:ext cx="114217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29754"/>
              </p:ext>
            </p:extLst>
          </p:nvPr>
        </p:nvGraphicFramePr>
        <p:xfrm>
          <a:off x="4757738" y="1146784"/>
          <a:ext cx="336102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37" name="公式" r:id="rId8" imgW="1117440" imgH="215640" progId="Equation.3">
                  <p:embed/>
                </p:oleObj>
              </mc:Choice>
              <mc:Fallback>
                <p:oleObj name="公式" r:id="rId8" imgW="1117440" imgH="215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1146784"/>
                        <a:ext cx="3361020" cy="6492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149188" y="1922841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如锰、铬、铂、氧、氮</a:t>
            </a:r>
          </a:p>
        </p:txBody>
      </p:sp>
      <p:sp>
        <p:nvSpPr>
          <p:cNvPr id="7" name="矩形 6"/>
          <p:cNvSpPr/>
          <p:nvPr/>
        </p:nvSpPr>
        <p:spPr>
          <a:xfrm>
            <a:off x="3886707" y="3457215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9900FF"/>
                </a:solidFill>
              </a:rPr>
              <a:t>如锌、铜、水银、铅、铋</a:t>
            </a:r>
          </a:p>
        </p:txBody>
      </p:sp>
      <p:sp>
        <p:nvSpPr>
          <p:cNvPr id="18" name="矩形 17"/>
          <p:cNvSpPr/>
          <p:nvPr/>
        </p:nvSpPr>
        <p:spPr>
          <a:xfrm>
            <a:off x="2711625" y="4974134"/>
            <a:ext cx="806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如铁、钴、镍、钆、镝及其合金或氧化物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076556" y="2767914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（</a:t>
            </a:r>
            <a:r>
              <a:rPr lang="en-US" altLang="zh-CN" dirty="0">
                <a:solidFill>
                  <a:srgbClr val="CC0000"/>
                </a:solidFill>
              </a:rPr>
              <a:t>2</a:t>
            </a:r>
            <a:r>
              <a:rPr lang="zh-CN" altLang="en-US" dirty="0">
                <a:solidFill>
                  <a:srgbClr val="CC0000"/>
                </a:solidFill>
              </a:rPr>
              <a:t>）抗磁质</a:t>
            </a:r>
            <a:endParaRPr lang="zh-CN" altLang="zh-CN" dirty="0">
              <a:solidFill>
                <a:srgbClr val="CC0000"/>
              </a:solidFill>
            </a:endParaRPr>
          </a:p>
        </p:txBody>
      </p:sp>
      <p:graphicFrame>
        <p:nvGraphicFramePr>
          <p:cNvPr id="2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159686"/>
              </p:ext>
            </p:extLst>
          </p:nvPr>
        </p:nvGraphicFramePr>
        <p:xfrm>
          <a:off x="8504821" y="2526740"/>
          <a:ext cx="1389062" cy="73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38" name="公式" r:id="rId10" imgW="444240" imgH="228600" progId="Equation.3">
                  <p:embed/>
                </p:oleObj>
              </mc:Choice>
              <mc:Fallback>
                <p:oleObj name="公式" r:id="rId10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4821" y="2526740"/>
                        <a:ext cx="1389062" cy="73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340397"/>
              </p:ext>
            </p:extLst>
          </p:nvPr>
        </p:nvGraphicFramePr>
        <p:xfrm>
          <a:off x="4404309" y="2712689"/>
          <a:ext cx="3421695" cy="663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39" name="公式" r:id="rId12" imgW="1117440" imgH="215640" progId="Equation.3">
                  <p:embed/>
                </p:oleObj>
              </mc:Choice>
              <mc:Fallback>
                <p:oleObj name="公式" r:id="rId12" imgW="1117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309" y="2712689"/>
                        <a:ext cx="3421695" cy="663236"/>
                      </a:xfrm>
                      <a:prstGeom prst="rect">
                        <a:avLst/>
                      </a:prstGeom>
                      <a:solidFill>
                        <a:srgbClr val="F8C2F2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2213176" y="4206466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（</a:t>
            </a:r>
            <a:r>
              <a:rPr lang="en-US" altLang="zh-CN" dirty="0">
                <a:solidFill>
                  <a:srgbClr val="009900"/>
                </a:solidFill>
              </a:rPr>
              <a:t>3</a:t>
            </a:r>
            <a:r>
              <a:rPr lang="zh-CN" altLang="en-US" dirty="0">
                <a:solidFill>
                  <a:srgbClr val="009900"/>
                </a:solidFill>
              </a:rPr>
              <a:t>）铁磁质</a:t>
            </a:r>
            <a:endParaRPr lang="zh-CN" altLang="zh-CN" dirty="0">
              <a:solidFill>
                <a:srgbClr val="009900"/>
              </a:solidFill>
            </a:endParaRPr>
          </a:p>
        </p:txBody>
      </p:sp>
      <p:graphicFrame>
        <p:nvGraphicFramePr>
          <p:cNvPr id="3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46036"/>
              </p:ext>
            </p:extLst>
          </p:nvPr>
        </p:nvGraphicFramePr>
        <p:xfrm>
          <a:off x="4575376" y="4206465"/>
          <a:ext cx="3392017" cy="58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40" name="公式" r:id="rId14" imgW="1244520" imgH="215640" progId="Equation.3">
                  <p:embed/>
                </p:oleObj>
              </mc:Choice>
              <mc:Fallback>
                <p:oleObj name="公式" r:id="rId14" imgW="1244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376" y="4206465"/>
                        <a:ext cx="3392017" cy="5870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726397"/>
              </p:ext>
            </p:extLst>
          </p:nvPr>
        </p:nvGraphicFramePr>
        <p:xfrm>
          <a:off x="8095286" y="4110611"/>
          <a:ext cx="1966491" cy="80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41" name="公式" r:id="rId16" imgW="520560" imgH="228600" progId="Equation.3">
                  <p:embed/>
                </p:oleObj>
              </mc:Choice>
              <mc:Fallback>
                <p:oleObj name="公式" r:id="rId16" imgW="520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5286" y="4110611"/>
                        <a:ext cx="1966491" cy="800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079830" y="5763872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（</a:t>
            </a:r>
            <a:r>
              <a:rPr lang="en-US" altLang="zh-CN">
                <a:solidFill>
                  <a:srgbClr val="FF3300"/>
                </a:solidFill>
              </a:rPr>
              <a:t>4</a:t>
            </a:r>
            <a:r>
              <a:rPr lang="zh-CN" altLang="en-US">
                <a:solidFill>
                  <a:srgbClr val="FF3300"/>
                </a:solidFill>
              </a:rPr>
              <a:t>）超导体</a:t>
            </a:r>
          </a:p>
        </p:txBody>
      </p:sp>
      <p:graphicFrame>
        <p:nvGraphicFramePr>
          <p:cNvPr id="3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365580"/>
              </p:ext>
            </p:extLst>
          </p:nvPr>
        </p:nvGraphicFramePr>
        <p:xfrm>
          <a:off x="8638065" y="5644968"/>
          <a:ext cx="1236966" cy="61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42" name="公式" r:id="rId18" imgW="380880" imgH="177480" progId="Equation.3">
                  <p:embed/>
                </p:oleObj>
              </mc:Choice>
              <mc:Fallback>
                <p:oleObj name="公式" r:id="rId18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8065" y="5644968"/>
                        <a:ext cx="1236966" cy="618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48439"/>
              </p:ext>
            </p:extLst>
          </p:nvPr>
        </p:nvGraphicFramePr>
        <p:xfrm>
          <a:off x="6634032" y="5679953"/>
          <a:ext cx="1263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43" name="公式" r:id="rId20" imgW="419040" imgH="215640" progId="Equation.3">
                  <p:embed/>
                </p:oleObj>
              </mc:Choice>
              <mc:Fallback>
                <p:oleObj name="公式" r:id="rId20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032" y="5679953"/>
                        <a:ext cx="1263461" cy="6508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4420216" y="5763704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完全抗磁性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8" grpId="0"/>
      <p:bldP spid="27" grpId="0"/>
      <p:bldP spid="30" grpId="0"/>
      <p:bldP spid="33" grpId="0"/>
      <p:bldP spid="3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15065" y="588964"/>
            <a:ext cx="3962401" cy="3021013"/>
            <a:chOff x="3264" y="2267"/>
            <a:chExt cx="2496" cy="1903"/>
          </a:xfrm>
        </p:grpSpPr>
        <p:sp>
          <p:nvSpPr>
            <p:cNvPr id="71689" name="Text Box 5"/>
            <p:cNvSpPr txBox="1">
              <a:spLocks noChangeArrowheads="1"/>
            </p:cNvSpPr>
            <p:nvPr/>
          </p:nvSpPr>
          <p:spPr bwMode="auto">
            <a:xfrm>
              <a:off x="3840" y="3840"/>
              <a:ext cx="28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 dirty="0">
                  <a:solidFill>
                    <a:schemeClr val="accent2"/>
                  </a:solidFill>
                  <a:latin typeface="宋体" panose="02010600030101010101" pitchFamily="2" charset="-122"/>
                </a:rPr>
                <a:t>O</a:t>
              </a:r>
            </a:p>
          </p:txBody>
        </p:sp>
        <p:grpSp>
          <p:nvGrpSpPr>
            <p:cNvPr id="71690" name="Group 6"/>
            <p:cNvGrpSpPr>
              <a:grpSpLocks/>
            </p:cNvGrpSpPr>
            <p:nvPr/>
          </p:nvGrpSpPr>
          <p:grpSpPr bwMode="auto">
            <a:xfrm>
              <a:off x="3264" y="2267"/>
              <a:ext cx="2496" cy="1903"/>
              <a:chOff x="3264" y="2267"/>
              <a:chExt cx="2496" cy="1903"/>
            </a:xfrm>
          </p:grpSpPr>
          <p:sp>
            <p:nvSpPr>
              <p:cNvPr id="5" name="Line 7"/>
              <p:cNvSpPr>
                <a:spLocks noChangeShapeType="1"/>
              </p:cNvSpPr>
              <p:nvPr/>
            </p:nvSpPr>
            <p:spPr bwMode="auto">
              <a:xfrm>
                <a:off x="4032" y="2744"/>
                <a:ext cx="1536" cy="0"/>
              </a:xfrm>
              <a:prstGeom prst="line">
                <a:avLst/>
              </a:prstGeom>
              <a:noFill/>
              <a:ln w="31750">
                <a:solidFill>
                  <a:srgbClr val="3366FF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71692" name="Group 8"/>
              <p:cNvGrpSpPr>
                <a:grpSpLocks/>
              </p:cNvGrpSpPr>
              <p:nvPr/>
            </p:nvGrpSpPr>
            <p:grpSpPr bwMode="auto">
              <a:xfrm>
                <a:off x="3264" y="2267"/>
                <a:ext cx="2496" cy="1903"/>
                <a:chOff x="1392" y="1835"/>
                <a:chExt cx="2496" cy="1903"/>
              </a:xfrm>
            </p:grpSpPr>
            <p:sp>
              <p:nvSpPr>
                <p:cNvPr id="14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2160" y="2016"/>
                  <a:ext cx="0" cy="1440"/>
                </a:xfrm>
                <a:prstGeom prst="line">
                  <a:avLst/>
                </a:prstGeom>
                <a:noFill/>
                <a:ln w="3175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Line 10"/>
                <p:cNvSpPr>
                  <a:spLocks noChangeShapeType="1"/>
                </p:cNvSpPr>
                <p:nvPr/>
              </p:nvSpPr>
              <p:spPr bwMode="auto">
                <a:xfrm>
                  <a:off x="2160" y="3456"/>
                  <a:ext cx="1536" cy="0"/>
                </a:xfrm>
                <a:prstGeom prst="line">
                  <a:avLst/>
                </a:prstGeom>
                <a:noFill/>
                <a:ln w="3175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170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00" y="3408"/>
                  <a:ext cx="288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i="1" dirty="0">
                      <a:solidFill>
                        <a:srgbClr val="FF0000"/>
                      </a:solidFill>
                      <a:latin typeface="宋体" panose="02010600030101010101" pitchFamily="2" charset="-122"/>
                    </a:rPr>
                    <a:t>H</a:t>
                  </a:r>
                </a:p>
              </p:txBody>
            </p:sp>
            <p:graphicFrame>
              <p:nvGraphicFramePr>
                <p:cNvPr id="71703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377757"/>
                    </p:ext>
                  </p:extLst>
                </p:nvPr>
              </p:nvGraphicFramePr>
              <p:xfrm>
                <a:off x="1392" y="1835"/>
                <a:ext cx="622" cy="4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71" name="公式" r:id="rId4" imgW="330120" imgH="215640" progId="Equation.3">
                        <p:embed/>
                      </p:oleObj>
                    </mc:Choice>
                    <mc:Fallback>
                      <p:oleObj name="公式" r:id="rId4" imgW="330120" imgH="21564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92" y="1835"/>
                              <a:ext cx="622" cy="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4032" y="2784"/>
                <a:ext cx="1536" cy="1104"/>
              </a:xfrm>
              <a:custGeom>
                <a:avLst/>
                <a:gdLst>
                  <a:gd name="T0" fmla="*/ 0 w 1872"/>
                  <a:gd name="T1" fmla="*/ 960 h 960"/>
                  <a:gd name="T2" fmla="*/ 144 w 1872"/>
                  <a:gd name="T3" fmla="*/ 816 h 960"/>
                  <a:gd name="T4" fmla="*/ 336 w 1872"/>
                  <a:gd name="T5" fmla="*/ 288 h 960"/>
                  <a:gd name="T6" fmla="*/ 864 w 1872"/>
                  <a:gd name="T7" fmla="*/ 48 h 960"/>
                  <a:gd name="T8" fmla="*/ 1872 w 1872"/>
                  <a:gd name="T9" fmla="*/ 0 h 9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72"/>
                  <a:gd name="T16" fmla="*/ 0 h 960"/>
                  <a:gd name="T17" fmla="*/ 1872 w 1872"/>
                  <a:gd name="T18" fmla="*/ 960 h 9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72" h="960">
                    <a:moveTo>
                      <a:pt x="0" y="960"/>
                    </a:moveTo>
                    <a:cubicBezTo>
                      <a:pt x="44" y="944"/>
                      <a:pt x="88" y="928"/>
                      <a:pt x="144" y="816"/>
                    </a:cubicBezTo>
                    <a:cubicBezTo>
                      <a:pt x="200" y="704"/>
                      <a:pt x="216" y="416"/>
                      <a:pt x="336" y="288"/>
                    </a:cubicBezTo>
                    <a:cubicBezTo>
                      <a:pt x="456" y="160"/>
                      <a:pt x="608" y="96"/>
                      <a:pt x="864" y="48"/>
                    </a:cubicBezTo>
                    <a:cubicBezTo>
                      <a:pt x="1120" y="0"/>
                      <a:pt x="1704" y="8"/>
                      <a:pt x="1872" y="0"/>
                    </a:cubicBezTo>
                  </a:path>
                </a:pathLst>
              </a:custGeom>
              <a:noFill/>
              <a:ln w="317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828800" y="304801"/>
            <a:ext cx="2209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实验结果：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1907609" y="1472777"/>
            <a:ext cx="454818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如图所示：使励磁电流从零开始，此时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B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=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H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=0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，然后逐渐增大电流，以增大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H</a:t>
            </a:r>
            <a:r>
              <a:rPr lang="en-US" altLang="zh-CN" dirty="0">
                <a:solidFill>
                  <a:srgbClr val="009900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。测得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B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与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H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的对应关系</a:t>
            </a: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5376864" y="4247346"/>
            <a:ext cx="3527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+mj-ea"/>
              </a:rPr>
              <a:t>BC</a:t>
            </a:r>
            <a:r>
              <a:rPr lang="zh-CN" altLang="en-US" dirty="0">
                <a:solidFill>
                  <a:schemeClr val="tx2"/>
                </a:solidFill>
                <a:latin typeface="+mj-ea"/>
              </a:rPr>
              <a:t>段：</a:t>
            </a:r>
            <a:r>
              <a:rPr lang="en-US" altLang="zh-CN" dirty="0">
                <a:solidFill>
                  <a:srgbClr val="FF3300"/>
                </a:solidFill>
                <a:latin typeface="+mj-ea"/>
                <a:ea typeface="+mj-ea"/>
              </a:rPr>
              <a:t>B</a:t>
            </a:r>
            <a:r>
              <a:rPr lang="zh-CN" altLang="en-US" dirty="0">
                <a:solidFill>
                  <a:srgbClr val="3333CC"/>
                </a:solidFill>
                <a:latin typeface="+mj-ea"/>
                <a:ea typeface="+mj-ea"/>
              </a:rPr>
              <a:t>又缓慢增大</a:t>
            </a: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1969318" y="5004018"/>
            <a:ext cx="800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+mj-ea"/>
                <a:ea typeface="+mj-ea"/>
              </a:rPr>
              <a:t>从</a:t>
            </a:r>
            <a:r>
              <a:rPr lang="en-US" altLang="zh-CN" dirty="0">
                <a:latin typeface="+mj-ea"/>
                <a:ea typeface="+mj-ea"/>
              </a:rPr>
              <a:t>S</a:t>
            </a:r>
            <a:r>
              <a:rPr lang="zh-CN" altLang="en-US" dirty="0">
                <a:latin typeface="+mj-ea"/>
                <a:ea typeface="+mj-ea"/>
              </a:rPr>
              <a:t>开始，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几乎不随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H</a:t>
            </a:r>
            <a:r>
              <a:rPr lang="zh-CN" altLang="en-US" dirty="0">
                <a:latin typeface="+mj-ea"/>
                <a:ea typeface="+mj-ea"/>
              </a:rPr>
              <a:t>的增大而增大，介质的磁化达到饱和。</a:t>
            </a: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1905000" y="839075"/>
            <a:ext cx="335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latin typeface="+mj-ea"/>
                <a:ea typeface="+mj-ea"/>
              </a:rPr>
              <a:t>1</a:t>
            </a:r>
            <a:r>
              <a:rPr lang="zh-CN" altLang="en-US" dirty="0">
                <a:latin typeface="+mj-ea"/>
                <a:ea typeface="+mj-ea"/>
              </a:rPr>
              <a:t>、起始磁化曲线</a:t>
            </a:r>
          </a:p>
        </p:txBody>
      </p:sp>
      <p:sp>
        <p:nvSpPr>
          <p:cNvPr id="23" name="Line 46"/>
          <p:cNvSpPr>
            <a:spLocks noChangeShapeType="1"/>
          </p:cNvSpPr>
          <p:nvPr/>
        </p:nvSpPr>
        <p:spPr bwMode="auto">
          <a:xfrm flipH="1">
            <a:off x="7751763" y="1844675"/>
            <a:ext cx="144462" cy="4318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7586663" y="2628901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accent2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53" name="Text Box 18"/>
          <p:cNvSpPr txBox="1">
            <a:spLocks noChangeArrowheads="1"/>
          </p:cNvSpPr>
          <p:nvPr/>
        </p:nvSpPr>
        <p:spPr bwMode="auto">
          <a:xfrm>
            <a:off x="7739063" y="1943101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accent2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54" name="Text Box 17"/>
          <p:cNvSpPr txBox="1">
            <a:spLocks noChangeArrowheads="1"/>
          </p:cNvSpPr>
          <p:nvPr/>
        </p:nvSpPr>
        <p:spPr bwMode="auto">
          <a:xfrm>
            <a:off x="8196263" y="1485901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accent2"/>
                </a:solidFill>
                <a:latin typeface="宋体" panose="02010600030101010101" pitchFamily="2" charset="-122"/>
              </a:rPr>
              <a:t>C</a:t>
            </a: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9644064" y="1409701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chemeClr val="accent2"/>
                </a:solidFill>
                <a:latin typeface="宋体" panose="02010600030101010101" pitchFamily="2" charset="-122"/>
              </a:rPr>
              <a:t>S</a:t>
            </a:r>
          </a:p>
        </p:txBody>
      </p:sp>
      <p:sp>
        <p:nvSpPr>
          <p:cNvPr id="4" name="矩形 3"/>
          <p:cNvSpPr/>
          <p:nvPr/>
        </p:nvSpPr>
        <p:spPr>
          <a:xfrm>
            <a:off x="2062333" y="3373398"/>
            <a:ext cx="3433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3300"/>
                </a:solidFill>
                <a:latin typeface="+mj-ea"/>
              </a:rPr>
              <a:t>OA</a:t>
            </a:r>
            <a:r>
              <a:rPr lang="zh-CN" altLang="en-US" dirty="0">
                <a:solidFill>
                  <a:schemeClr val="tx2"/>
                </a:solidFill>
                <a:latin typeface="+mj-ea"/>
              </a:rPr>
              <a:t>段：</a:t>
            </a:r>
            <a:r>
              <a:rPr lang="en-US" altLang="zh-CN" dirty="0">
                <a:solidFill>
                  <a:schemeClr val="tx2"/>
                </a:solidFill>
                <a:latin typeface="+mj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j-ea"/>
              </a:rPr>
              <a:t>B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先缓慢增大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1807" y="4321669"/>
            <a:ext cx="3073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3300"/>
                </a:solidFill>
                <a:latin typeface="+mj-ea"/>
              </a:rPr>
              <a:t>AB</a:t>
            </a:r>
            <a:r>
              <a:rPr lang="zh-CN" altLang="en-US" dirty="0">
                <a:solidFill>
                  <a:schemeClr val="tx2"/>
                </a:solidFill>
                <a:latin typeface="+mj-ea"/>
              </a:rPr>
              <a:t>段：</a:t>
            </a:r>
            <a:r>
              <a:rPr lang="en-US" altLang="zh-CN" dirty="0">
                <a:solidFill>
                  <a:schemeClr val="tx2"/>
                </a:solidFill>
                <a:latin typeface="+mj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j-ea"/>
              </a:rPr>
              <a:t>B</a:t>
            </a:r>
            <a:r>
              <a:rPr lang="zh-CN" altLang="en-US" dirty="0">
                <a:solidFill>
                  <a:srgbClr val="009900"/>
                </a:solidFill>
                <a:latin typeface="+mj-ea"/>
              </a:rPr>
              <a:t>迅速增大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28" name="Text Box 50"/>
          <p:cNvSpPr txBox="1">
            <a:spLocks noChangeArrowheads="1"/>
          </p:cNvSpPr>
          <p:nvPr/>
        </p:nvSpPr>
        <p:spPr bwMode="auto">
          <a:xfrm>
            <a:off x="7507289" y="805549"/>
            <a:ext cx="2883638" cy="4333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CC0000"/>
                </a:solidFill>
                <a:latin typeface="宋体" pitchFamily="2" charset="-122"/>
              </a:rPr>
              <a:t>饱和磁感应强度</a:t>
            </a:r>
          </a:p>
        </p:txBody>
      </p:sp>
      <p:sp>
        <p:nvSpPr>
          <p:cNvPr id="30" name="矩形 29"/>
          <p:cNvSpPr/>
          <p:nvPr/>
        </p:nvSpPr>
        <p:spPr>
          <a:xfrm>
            <a:off x="1876426" y="5881448"/>
            <a:ext cx="75301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+mj-ea"/>
              </a:rPr>
              <a:t>S</a:t>
            </a:r>
            <a:r>
              <a:rPr lang="zh-CN" altLang="en-US" dirty="0">
                <a:solidFill>
                  <a:srgbClr val="0000FF"/>
                </a:solidFill>
                <a:latin typeface="+mj-ea"/>
              </a:rPr>
              <a:t>对应的</a:t>
            </a:r>
            <a:r>
              <a:rPr lang="en-US" altLang="zh-CN" i="1" dirty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zh-CN" i="1" baseline="-25000" dirty="0">
                <a:solidFill>
                  <a:srgbClr val="FF0000"/>
                </a:solidFill>
              </a:rPr>
              <a:t>S</a:t>
            </a:r>
            <a:r>
              <a:rPr lang="en-US" altLang="zh-CN" i="1" baseline="-25000" dirty="0">
                <a:solidFill>
                  <a:srgbClr val="3333CC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j-ea"/>
              </a:rPr>
              <a:t>称</a:t>
            </a:r>
            <a:r>
              <a:rPr lang="zh-CN" altLang="en-US" dirty="0">
                <a:solidFill>
                  <a:srgbClr val="CC0000"/>
                </a:solidFill>
                <a:latin typeface="+mj-ea"/>
              </a:rPr>
              <a:t>饱和磁场强度</a:t>
            </a:r>
            <a:r>
              <a:rPr lang="zh-CN" altLang="en-US" dirty="0">
                <a:solidFill>
                  <a:srgbClr val="0000FF"/>
                </a:solidFill>
                <a:latin typeface="+mj-ea"/>
              </a:rPr>
              <a:t>，相应的</a:t>
            </a:r>
            <a:r>
              <a:rPr lang="en-US" altLang="zh-CN" i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altLang="zh-CN" i="1" baseline="-25000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0000FF"/>
                </a:solidFill>
                <a:latin typeface="+mj-ea"/>
              </a:rPr>
              <a:t>称</a:t>
            </a:r>
            <a:r>
              <a:rPr lang="zh-CN" altLang="en-US" dirty="0">
                <a:solidFill>
                  <a:srgbClr val="FF0066"/>
                </a:solidFill>
                <a:latin typeface="+mj-ea"/>
              </a:rPr>
              <a:t>饱和磁感应强度</a:t>
            </a:r>
            <a:r>
              <a:rPr lang="zh-CN" altLang="en-US" dirty="0">
                <a:solidFill>
                  <a:srgbClr val="0000FF"/>
                </a:solidFill>
                <a:latin typeface="+mj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53" grpId="0"/>
      <p:bldP spid="54" grpId="0"/>
      <p:bldP spid="55" grpId="0"/>
      <p:bldP spid="4" grpId="0"/>
      <p:bldP spid="6" grpId="0"/>
      <p:bldP spid="28" grpId="0"/>
      <p:bldP spid="3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84032" y="2600430"/>
            <a:ext cx="3593600" cy="774700"/>
            <a:chOff x="3170" y="1193"/>
            <a:chExt cx="2398" cy="488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774" y="1193"/>
              <a:ext cx="794" cy="4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初始磁</a:t>
              </a:r>
            </a:p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化曲线</a:t>
              </a:r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H="1">
              <a:off x="3170" y="1463"/>
              <a:ext cx="1632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856415" y="1297561"/>
            <a:ext cx="3228975" cy="2463800"/>
            <a:chOff x="2798" y="672"/>
            <a:chExt cx="2034" cy="155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798" y="876"/>
              <a:ext cx="1649" cy="1348"/>
            </a:xfrm>
            <a:custGeom>
              <a:avLst/>
              <a:gdLst>
                <a:gd name="T0" fmla="*/ 0 w 1776"/>
                <a:gd name="T1" fmla="*/ 1392 h 1392"/>
                <a:gd name="T2" fmla="*/ 144 w 1776"/>
                <a:gd name="T3" fmla="*/ 1200 h 1392"/>
                <a:gd name="T4" fmla="*/ 336 w 1776"/>
                <a:gd name="T5" fmla="*/ 672 h 1392"/>
                <a:gd name="T6" fmla="*/ 720 w 1776"/>
                <a:gd name="T7" fmla="*/ 240 h 1392"/>
                <a:gd name="T8" fmla="*/ 1296 w 1776"/>
                <a:gd name="T9" fmla="*/ 48 h 1392"/>
                <a:gd name="T10" fmla="*/ 1776 w 1776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6"/>
                <a:gd name="T19" fmla="*/ 0 h 1392"/>
                <a:gd name="T20" fmla="*/ 1776 w 1776"/>
                <a:gd name="T21" fmla="*/ 1392 h 13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6" h="1392">
                  <a:moveTo>
                    <a:pt x="0" y="1392"/>
                  </a:moveTo>
                  <a:cubicBezTo>
                    <a:pt x="44" y="1356"/>
                    <a:pt x="88" y="1320"/>
                    <a:pt x="144" y="1200"/>
                  </a:cubicBezTo>
                  <a:cubicBezTo>
                    <a:pt x="200" y="1080"/>
                    <a:pt x="240" y="832"/>
                    <a:pt x="336" y="672"/>
                  </a:cubicBezTo>
                  <a:cubicBezTo>
                    <a:pt x="432" y="512"/>
                    <a:pt x="560" y="344"/>
                    <a:pt x="720" y="240"/>
                  </a:cubicBezTo>
                  <a:cubicBezTo>
                    <a:pt x="880" y="136"/>
                    <a:pt x="1120" y="88"/>
                    <a:pt x="1296" y="48"/>
                  </a:cubicBezTo>
                  <a:cubicBezTo>
                    <a:pt x="1472" y="8"/>
                    <a:pt x="1624" y="4"/>
                    <a:pt x="1776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4608" y="672"/>
            <a:ext cx="22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26" name="公式" r:id="rId3" imgW="0" imgH="19165" progId="Equation.3">
                    <p:embed/>
                  </p:oleObj>
                </mc:Choice>
                <mc:Fallback>
                  <p:oleObj name="公式" r:id="rId3" imgW="0" imgH="19165" progId="Equation.3">
                    <p:embed/>
                    <p:pic>
                      <p:nvPicPr>
                        <p:cNvPr id="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672"/>
                          <a:ext cx="22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810796" y="1549008"/>
            <a:ext cx="5580063" cy="4489450"/>
            <a:chOff x="1040" y="794"/>
            <a:chExt cx="3515" cy="282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40" y="810"/>
              <a:ext cx="3515" cy="2812"/>
            </a:xfrm>
            <a:custGeom>
              <a:avLst/>
              <a:gdLst>
                <a:gd name="T0" fmla="*/ 3648 w 3648"/>
                <a:gd name="T1" fmla="*/ 16 h 2800"/>
                <a:gd name="T2" fmla="*/ 2640 w 3648"/>
                <a:gd name="T3" fmla="*/ 64 h 2800"/>
                <a:gd name="T4" fmla="*/ 1824 w 3648"/>
                <a:gd name="T5" fmla="*/ 400 h 2800"/>
                <a:gd name="T6" fmla="*/ 1488 w 3648"/>
                <a:gd name="T7" fmla="*/ 928 h 2800"/>
                <a:gd name="T8" fmla="*/ 1392 w 3648"/>
                <a:gd name="T9" fmla="*/ 1408 h 2800"/>
                <a:gd name="T10" fmla="*/ 1248 w 3648"/>
                <a:gd name="T11" fmla="*/ 1936 h 2800"/>
                <a:gd name="T12" fmla="*/ 960 w 3648"/>
                <a:gd name="T13" fmla="*/ 2368 h 2800"/>
                <a:gd name="T14" fmla="*/ 624 w 3648"/>
                <a:gd name="T15" fmla="*/ 2656 h 2800"/>
                <a:gd name="T16" fmla="*/ 0 w 3648"/>
                <a:gd name="T17" fmla="*/ 2800 h 28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48"/>
                <a:gd name="T28" fmla="*/ 0 h 2800"/>
                <a:gd name="T29" fmla="*/ 3648 w 3648"/>
                <a:gd name="T30" fmla="*/ 2800 h 28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48" h="2800">
                  <a:moveTo>
                    <a:pt x="3648" y="16"/>
                  </a:moveTo>
                  <a:cubicBezTo>
                    <a:pt x="3296" y="8"/>
                    <a:pt x="2944" y="0"/>
                    <a:pt x="2640" y="64"/>
                  </a:cubicBezTo>
                  <a:cubicBezTo>
                    <a:pt x="2336" y="128"/>
                    <a:pt x="2016" y="256"/>
                    <a:pt x="1824" y="400"/>
                  </a:cubicBezTo>
                  <a:cubicBezTo>
                    <a:pt x="1632" y="544"/>
                    <a:pt x="1560" y="760"/>
                    <a:pt x="1488" y="928"/>
                  </a:cubicBezTo>
                  <a:cubicBezTo>
                    <a:pt x="1416" y="1096"/>
                    <a:pt x="1432" y="1240"/>
                    <a:pt x="1392" y="1408"/>
                  </a:cubicBezTo>
                  <a:cubicBezTo>
                    <a:pt x="1352" y="1576"/>
                    <a:pt x="1320" y="1776"/>
                    <a:pt x="1248" y="1936"/>
                  </a:cubicBezTo>
                  <a:cubicBezTo>
                    <a:pt x="1176" y="2096"/>
                    <a:pt x="1064" y="2248"/>
                    <a:pt x="960" y="2368"/>
                  </a:cubicBezTo>
                  <a:cubicBezTo>
                    <a:pt x="856" y="2488"/>
                    <a:pt x="784" y="2584"/>
                    <a:pt x="624" y="2656"/>
                  </a:cubicBezTo>
                  <a:cubicBezTo>
                    <a:pt x="464" y="2728"/>
                    <a:pt x="232" y="2764"/>
                    <a:pt x="0" y="28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330" y="1905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899" y="794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2" name="Object 12"/>
            <p:cNvGraphicFramePr>
              <a:graphicFrameLocks noChangeAspect="1"/>
            </p:cNvGraphicFramePr>
            <p:nvPr/>
          </p:nvGraphicFramePr>
          <p:xfrm>
            <a:off x="2832" y="1248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27" name="公式" r:id="rId5" imgW="0" imgH="57226" progId="Equation.3">
                    <p:embed/>
                  </p:oleObj>
                </mc:Choice>
                <mc:Fallback>
                  <p:oleObj name="公式" r:id="rId5" imgW="0" imgH="57226" progId="Equation.3">
                    <p:embed/>
                    <p:pic>
                      <p:nvPicPr>
                        <p:cNvPr id="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48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3"/>
            <p:cNvGraphicFramePr>
              <a:graphicFrameLocks noChangeAspect="1"/>
            </p:cNvGraphicFramePr>
            <p:nvPr/>
          </p:nvGraphicFramePr>
          <p:xfrm>
            <a:off x="2112" y="2247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28" name="公式" r:id="rId7" imgW="0" imgH="28613" progId="Equation.3">
                    <p:embed/>
                  </p:oleObj>
                </mc:Choice>
                <mc:Fallback>
                  <p:oleObj name="公式" r:id="rId7" imgW="0" imgH="28613" progId="Equation.3">
                    <p:embed/>
                    <p:pic>
                      <p:nvPicPr>
                        <p:cNvPr id="1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247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2401908" y="367572"/>
            <a:ext cx="8021577" cy="6165850"/>
            <a:chOff x="576" y="79"/>
            <a:chExt cx="4743" cy="3884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576" y="2224"/>
              <a:ext cx="45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V="1">
              <a:off x="2610" y="203"/>
              <a:ext cx="0" cy="37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7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2354592"/>
                </p:ext>
              </p:extLst>
            </p:nvPr>
          </p:nvGraphicFramePr>
          <p:xfrm>
            <a:off x="2644" y="79"/>
            <a:ext cx="43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29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8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4" y="79"/>
                          <a:ext cx="43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9"/>
            <p:cNvGraphicFramePr>
              <a:graphicFrameLocks noChangeAspect="1"/>
            </p:cNvGraphicFramePr>
            <p:nvPr/>
          </p:nvGraphicFramePr>
          <p:xfrm>
            <a:off x="2544" y="2208"/>
            <a:ext cx="29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30" name="公式" r:id="rId11" imgW="38062" imgH="57226" progId="Equation.3">
                    <p:embed/>
                  </p:oleObj>
                </mc:Choice>
                <mc:Fallback>
                  <p:oleObj name="公式" r:id="rId11" imgW="38062" imgH="57226" progId="Equation.3">
                    <p:embed/>
                    <p:pic>
                      <p:nvPicPr>
                        <p:cNvPr id="1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2208"/>
                          <a:ext cx="29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4546441"/>
                </p:ext>
              </p:extLst>
            </p:nvPr>
          </p:nvGraphicFramePr>
          <p:xfrm>
            <a:off x="5106" y="2145"/>
            <a:ext cx="21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31" name="公式" r:id="rId13" imgW="177480" imgH="164880" progId="Equation.3">
                    <p:embed/>
                  </p:oleObj>
                </mc:Choice>
                <mc:Fallback>
                  <p:oleObj name="公式" r:id="rId13" imgW="177480" imgH="164880" progId="Equation.3">
                    <p:embed/>
                    <p:pic>
                      <p:nvPicPr>
                        <p:cNvPr id="2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2145"/>
                          <a:ext cx="21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21"/>
          <p:cNvGrpSpPr>
            <a:grpSpLocks/>
          </p:cNvGrpSpPr>
          <p:nvPr/>
        </p:nvGrpSpPr>
        <p:grpSpPr bwMode="auto">
          <a:xfrm>
            <a:off x="5164265" y="1081945"/>
            <a:ext cx="3733801" cy="3575051"/>
            <a:chOff x="2523" y="520"/>
            <a:chExt cx="2352" cy="2252"/>
          </a:xfrm>
        </p:grpSpPr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452" y="1911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FF0066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FF0066"/>
                </a:solidFill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890" y="568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0099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009900"/>
                </a:solidFill>
              </a:endParaRP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2523" y="520"/>
              <a:ext cx="2352" cy="2252"/>
              <a:chOff x="2524" y="496"/>
              <a:chExt cx="2352" cy="2252"/>
            </a:xfrm>
          </p:grpSpPr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5400000">
                <a:off x="3759" y="-29"/>
                <a:ext cx="8" cy="1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4506" y="822"/>
                <a:ext cx="0" cy="14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26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243492"/>
                  </p:ext>
                </p:extLst>
              </p:nvPr>
            </p:nvGraphicFramePr>
            <p:xfrm>
              <a:off x="2524" y="496"/>
              <a:ext cx="40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9832" name="公式" r:id="rId15" imgW="203040" imgH="228600" progId="Equation.3">
                      <p:embed/>
                    </p:oleObj>
                  </mc:Choice>
                  <mc:Fallback>
                    <p:oleObj name="公式" r:id="rId15" imgW="203040" imgH="228600" progId="Equation.3">
                      <p:embed/>
                      <p:pic>
                        <p:nvPicPr>
                          <p:cNvPr id="27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496"/>
                            <a:ext cx="40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8924928"/>
                  </p:ext>
                </p:extLst>
              </p:nvPr>
            </p:nvGraphicFramePr>
            <p:xfrm>
              <a:off x="4469" y="2279"/>
              <a:ext cx="407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9833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28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9" y="2279"/>
                            <a:ext cx="407" cy="4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8" name="Group 38"/>
          <p:cNvGrpSpPr>
            <a:grpSpLocks/>
          </p:cNvGrpSpPr>
          <p:nvPr/>
        </p:nvGrpSpPr>
        <p:grpSpPr bwMode="auto">
          <a:xfrm>
            <a:off x="1743995" y="3345411"/>
            <a:ext cx="5165726" cy="3182938"/>
            <a:chOff x="341" y="1929"/>
            <a:chExt cx="3254" cy="2005"/>
          </a:xfrm>
        </p:grpSpPr>
        <p:sp>
          <p:nvSpPr>
            <p:cNvPr id="29" name="Line 39"/>
            <p:cNvSpPr>
              <a:spLocks noChangeShapeType="1"/>
            </p:cNvSpPr>
            <p:nvPr/>
          </p:nvSpPr>
          <p:spPr bwMode="auto">
            <a:xfrm rot="5400000" flipH="1">
              <a:off x="1964" y="2688"/>
              <a:ext cx="1" cy="19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30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3196455"/>
                </p:ext>
              </p:extLst>
            </p:nvPr>
          </p:nvGraphicFramePr>
          <p:xfrm>
            <a:off x="3026" y="3461"/>
            <a:ext cx="56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34" name="公式" r:id="rId19" imgW="304560" imgH="228600" progId="Equation.3">
                    <p:embed/>
                  </p:oleObj>
                </mc:Choice>
                <mc:Fallback>
                  <p:oleObj name="公式" r:id="rId19" imgW="304560" imgH="228600" progId="Equation.3">
                    <p:embed/>
                    <p:pic>
                      <p:nvPicPr>
                        <p:cNvPr id="4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" y="3461"/>
                          <a:ext cx="56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41"/>
            <p:cNvGrpSpPr>
              <a:grpSpLocks/>
            </p:cNvGrpSpPr>
            <p:nvPr/>
          </p:nvGrpSpPr>
          <p:grpSpPr bwMode="auto">
            <a:xfrm>
              <a:off x="341" y="1929"/>
              <a:ext cx="736" cy="1736"/>
              <a:chOff x="341" y="1929"/>
              <a:chExt cx="736" cy="1736"/>
            </a:xfrm>
          </p:grpSpPr>
          <p:sp>
            <p:nvSpPr>
              <p:cNvPr id="32" name="Line 42"/>
              <p:cNvSpPr>
                <a:spLocks noChangeShapeType="1"/>
              </p:cNvSpPr>
              <p:nvPr/>
            </p:nvSpPr>
            <p:spPr bwMode="auto">
              <a:xfrm>
                <a:off x="1007" y="2255"/>
                <a:ext cx="0" cy="141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Rectangle 43"/>
              <p:cNvSpPr>
                <a:spLocks noChangeArrowheads="1"/>
              </p:cNvSpPr>
              <p:nvPr/>
            </p:nvSpPr>
            <p:spPr bwMode="auto">
              <a:xfrm>
                <a:off x="956" y="1929"/>
                <a:ext cx="121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rgbClr val="FF33CC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rgbClr val="FF33CC"/>
                  </a:solidFill>
                </a:endParaRPr>
              </a:p>
            </p:txBody>
          </p:sp>
          <p:graphicFrame>
            <p:nvGraphicFramePr>
              <p:cNvPr id="34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618003"/>
                  </p:ext>
                </p:extLst>
              </p:nvPr>
            </p:nvGraphicFramePr>
            <p:xfrm>
              <a:off x="341" y="2391"/>
              <a:ext cx="555" cy="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9835" name="公式" r:id="rId21" imgW="342720" imgH="228600" progId="Equation.3">
                      <p:embed/>
                    </p:oleObj>
                  </mc:Choice>
                  <mc:Fallback>
                    <p:oleObj name="公式" r:id="rId21" imgW="342720" imgH="228600" progId="Equation.3">
                      <p:embed/>
                      <p:pic>
                        <p:nvPicPr>
                          <p:cNvPr id="44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" y="2391"/>
                            <a:ext cx="555" cy="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5" name="Group 45"/>
          <p:cNvGrpSpPr>
            <a:grpSpLocks/>
          </p:cNvGrpSpPr>
          <p:nvPr/>
        </p:nvGrpSpPr>
        <p:grpSpPr bwMode="auto">
          <a:xfrm>
            <a:off x="2184527" y="3032984"/>
            <a:ext cx="2554288" cy="688975"/>
            <a:chOff x="646" y="1749"/>
            <a:chExt cx="1609" cy="434"/>
          </a:xfrm>
        </p:grpSpPr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1392" y="20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 Box 47"/>
            <p:cNvSpPr txBox="1">
              <a:spLocks noChangeArrowheads="1"/>
            </p:cNvSpPr>
            <p:nvPr/>
          </p:nvSpPr>
          <p:spPr bwMode="auto">
            <a:xfrm>
              <a:off x="646" y="1805"/>
              <a:ext cx="794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矫顽力</a:t>
              </a:r>
            </a:p>
          </p:txBody>
        </p:sp>
        <p:graphicFrame>
          <p:nvGraphicFramePr>
            <p:cNvPr id="38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0501696"/>
                </p:ext>
              </p:extLst>
            </p:nvPr>
          </p:nvGraphicFramePr>
          <p:xfrm>
            <a:off x="1795" y="1749"/>
            <a:ext cx="460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36" name="公式" r:id="rId23" imgW="355320" imgH="228600" progId="Equation.3">
                    <p:embed/>
                  </p:oleObj>
                </mc:Choice>
                <mc:Fallback>
                  <p:oleObj name="公式" r:id="rId23" imgW="355320" imgH="228600" progId="Equation.3">
                    <p:embed/>
                    <p:pic>
                      <p:nvPicPr>
                        <p:cNvPr id="48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1749"/>
                          <a:ext cx="460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oup 49"/>
          <p:cNvGrpSpPr>
            <a:grpSpLocks/>
          </p:cNvGrpSpPr>
          <p:nvPr/>
        </p:nvGrpSpPr>
        <p:grpSpPr bwMode="auto">
          <a:xfrm>
            <a:off x="1796919" y="1282966"/>
            <a:ext cx="3192721" cy="433388"/>
            <a:chOff x="376" y="647"/>
            <a:chExt cx="1880" cy="273"/>
          </a:xfrm>
        </p:grpSpPr>
        <p:sp>
          <p:nvSpPr>
            <p:cNvPr id="40" name="Text Box 50"/>
            <p:cNvSpPr txBox="1">
              <a:spLocks noChangeArrowheads="1"/>
            </p:cNvSpPr>
            <p:nvPr/>
          </p:nvSpPr>
          <p:spPr bwMode="auto">
            <a:xfrm>
              <a:off x="376" y="647"/>
              <a:ext cx="1698" cy="2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A1CBE"/>
                  </a:solidFill>
                  <a:latin typeface="宋体" pitchFamily="2" charset="-122"/>
                </a:rPr>
                <a:t>饱和磁感应强度</a:t>
              </a: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>
              <a:off x="1920" y="816"/>
              <a:ext cx="336" cy="0"/>
            </a:xfrm>
            <a:prstGeom prst="line">
              <a:avLst/>
            </a:prstGeom>
            <a:noFill/>
            <a:ln w="76200">
              <a:solidFill>
                <a:srgbClr val="C0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2" name="Group 52"/>
          <p:cNvGrpSpPr>
            <a:grpSpLocks/>
          </p:cNvGrpSpPr>
          <p:nvPr/>
        </p:nvGrpSpPr>
        <p:grpSpPr bwMode="auto">
          <a:xfrm>
            <a:off x="5967540" y="4599844"/>
            <a:ext cx="3421062" cy="519113"/>
            <a:chOff x="3029" y="2736"/>
            <a:chExt cx="1927" cy="327"/>
          </a:xfrm>
        </p:grpSpPr>
        <p:sp>
          <p:nvSpPr>
            <p:cNvPr id="43" name="Text Box 53"/>
            <p:cNvSpPr txBox="1">
              <a:spLocks noChangeArrowheads="1"/>
            </p:cNvSpPr>
            <p:nvPr/>
          </p:nvSpPr>
          <p:spPr bwMode="auto">
            <a:xfrm>
              <a:off x="3936" y="2736"/>
              <a:ext cx="102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磁滞回线</a:t>
              </a: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 flipH="1">
              <a:off x="3029" y="2928"/>
              <a:ext cx="907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5" name="Group 55"/>
          <p:cNvGrpSpPr>
            <a:grpSpLocks/>
          </p:cNvGrpSpPr>
          <p:nvPr/>
        </p:nvGrpSpPr>
        <p:grpSpPr bwMode="auto">
          <a:xfrm>
            <a:off x="2683002" y="1842358"/>
            <a:ext cx="2719388" cy="541338"/>
            <a:chOff x="980" y="999"/>
            <a:chExt cx="1713" cy="341"/>
          </a:xfrm>
        </p:grpSpPr>
        <p:sp>
          <p:nvSpPr>
            <p:cNvPr id="46" name="Text Box 56"/>
            <p:cNvSpPr txBox="1">
              <a:spLocks noChangeArrowheads="1"/>
            </p:cNvSpPr>
            <p:nvPr/>
          </p:nvSpPr>
          <p:spPr bwMode="auto">
            <a:xfrm>
              <a:off x="980" y="1008"/>
              <a:ext cx="7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9900"/>
                  </a:solidFill>
                  <a:latin typeface="宋体" pitchFamily="2" charset="-122"/>
                </a:rPr>
                <a:t>剩  磁</a:t>
              </a:r>
            </a:p>
          </p:txBody>
        </p:sp>
        <p:graphicFrame>
          <p:nvGraphicFramePr>
            <p:cNvPr id="47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8306132"/>
                </p:ext>
              </p:extLst>
            </p:nvPr>
          </p:nvGraphicFramePr>
          <p:xfrm>
            <a:off x="2339" y="999"/>
            <a:ext cx="35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37" name="公式" r:id="rId25" imgW="190440" imgH="215640" progId="Equation.3">
                    <p:embed/>
                  </p:oleObj>
                </mc:Choice>
                <mc:Fallback>
                  <p:oleObj name="公式" r:id="rId25" imgW="190440" imgH="215640" progId="Equation.3">
                    <p:embed/>
                    <p:pic>
                      <p:nvPicPr>
                        <p:cNvPr id="57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999"/>
                          <a:ext cx="35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Line 58"/>
            <p:cNvSpPr>
              <a:spLocks noChangeShapeType="1"/>
            </p:cNvSpPr>
            <p:nvPr/>
          </p:nvSpPr>
          <p:spPr bwMode="auto">
            <a:xfrm>
              <a:off x="1920" y="1200"/>
              <a:ext cx="336" cy="0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6352635" y="2200424"/>
            <a:ext cx="287337" cy="50482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 flipV="1">
            <a:off x="6158080" y="1697144"/>
            <a:ext cx="649287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1" name="Line 46"/>
          <p:cNvSpPr>
            <a:spLocks noChangeShapeType="1"/>
          </p:cNvSpPr>
          <p:nvPr/>
        </p:nvSpPr>
        <p:spPr bwMode="auto">
          <a:xfrm flipV="1">
            <a:off x="4146677" y="5053869"/>
            <a:ext cx="360363" cy="503238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1865072" y="49966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rgbClr val="FF3300"/>
                </a:solidFill>
                <a:sym typeface="Symbol" panose="05050102010706020507" pitchFamily="18" charset="2"/>
              </a:rPr>
              <a:t>、</a:t>
            </a:r>
            <a:r>
              <a:rPr lang="zh-CN" altLang="en-US" dirty="0">
                <a:solidFill>
                  <a:srgbClr val="FF3300"/>
                </a:solidFill>
              </a:rPr>
              <a:t>磁滞回线</a:t>
            </a:r>
          </a:p>
        </p:txBody>
      </p:sp>
      <p:sp>
        <p:nvSpPr>
          <p:cNvPr id="53" name="Text Box 93"/>
          <p:cNvSpPr txBox="1">
            <a:spLocks noChangeArrowheads="1"/>
          </p:cNvSpPr>
          <p:nvPr/>
        </p:nvSpPr>
        <p:spPr bwMode="auto">
          <a:xfrm>
            <a:off x="2315727" y="4631352"/>
            <a:ext cx="7271875" cy="18987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54" name="Rectangle 368"/>
          <p:cNvSpPr>
            <a:spLocks noChangeArrowheads="1"/>
          </p:cNvSpPr>
          <p:nvPr/>
        </p:nvSpPr>
        <p:spPr bwMode="auto">
          <a:xfrm>
            <a:off x="1811465" y="2661951"/>
            <a:ext cx="3583123" cy="20762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2135703" y="3849435"/>
            <a:ext cx="21774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）剩磁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6" name="Rectangle 368"/>
          <p:cNvSpPr>
            <a:spLocks noChangeArrowheads="1"/>
          </p:cNvSpPr>
          <p:nvPr/>
        </p:nvSpPr>
        <p:spPr bwMode="auto">
          <a:xfrm rot="18755535">
            <a:off x="5047725" y="2301116"/>
            <a:ext cx="916893" cy="202040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220070" y="4674451"/>
            <a:ext cx="4512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当铁磁质达到饱和状态后，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783768" y="4676485"/>
            <a:ext cx="2452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缓慢地减小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</a:rPr>
              <a:t>H</a:t>
            </a:r>
            <a:r>
              <a:rPr lang="zh-CN" altLang="en-US" dirty="0"/>
              <a:t>，</a:t>
            </a:r>
          </a:p>
        </p:txBody>
      </p:sp>
      <p:sp>
        <p:nvSpPr>
          <p:cNvPr id="59" name="Line 54"/>
          <p:cNvSpPr>
            <a:spLocks noChangeShapeType="1"/>
          </p:cNvSpPr>
          <p:nvPr/>
        </p:nvSpPr>
        <p:spPr bwMode="auto">
          <a:xfrm flipV="1">
            <a:off x="6435059" y="953074"/>
            <a:ext cx="1078975" cy="763279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609045" y="21332"/>
            <a:ext cx="3241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当磁场</a:t>
            </a:r>
            <a:r>
              <a:rPr lang="zh-CN" altLang="en-US" dirty="0" smtClean="0">
                <a:solidFill>
                  <a:srgbClr val="FF0000"/>
                </a:solidFill>
              </a:rPr>
              <a:t>减小</a:t>
            </a:r>
            <a:r>
              <a:rPr lang="zh-CN" altLang="en-US" dirty="0" smtClean="0">
                <a:solidFill>
                  <a:srgbClr val="009900"/>
                </a:solidFill>
              </a:rPr>
              <a:t>时，</a:t>
            </a:r>
            <a:r>
              <a:rPr lang="zh-CN" altLang="en-US" dirty="0">
                <a:solidFill>
                  <a:srgbClr val="009900"/>
                </a:solidFill>
              </a:rPr>
              <a:t>铁磁质中的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9900"/>
                </a:solidFill>
              </a:rPr>
              <a:t>并不按原来的曲线</a:t>
            </a:r>
            <a:r>
              <a:rPr lang="zh-CN" altLang="en-US" dirty="0" smtClean="0">
                <a:solidFill>
                  <a:srgbClr val="009900"/>
                </a:solidFill>
              </a:rPr>
              <a:t>减小</a:t>
            </a:r>
            <a:r>
              <a:rPr lang="zh-CN" altLang="en-US" dirty="0">
                <a:solidFill>
                  <a:srgbClr val="009900"/>
                </a:solidFill>
              </a:rPr>
              <a:t>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341989" y="5310578"/>
            <a:ext cx="58880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铁磁质中的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9900"/>
                </a:solidFill>
              </a:rPr>
              <a:t>并不按原来的曲线减小，</a:t>
            </a:r>
          </a:p>
        </p:txBody>
      </p:sp>
      <p:sp>
        <p:nvSpPr>
          <p:cNvPr id="62" name="矩形 61"/>
          <p:cNvSpPr/>
          <p:nvPr/>
        </p:nvSpPr>
        <p:spPr>
          <a:xfrm>
            <a:off x="2635281" y="5903121"/>
            <a:ext cx="62343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</a:rPr>
              <a:t>并且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H=0</a:t>
            </a:r>
            <a:r>
              <a:rPr lang="zh-CN" altLang="en-US" dirty="0">
                <a:solidFill>
                  <a:srgbClr val="0070C0"/>
                </a:solidFill>
              </a:rPr>
              <a:t>时，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70C0"/>
                </a:solidFill>
              </a:rPr>
              <a:t>不等于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zh-CN" altLang="en-US" dirty="0">
                <a:solidFill>
                  <a:schemeClr val="tx2"/>
                </a:solidFill>
              </a:rPr>
              <a:t>具有一定值，这种现象称为</a:t>
            </a:r>
            <a:r>
              <a:rPr lang="zh-CN" altLang="en-US" dirty="0">
                <a:solidFill>
                  <a:srgbClr val="CC0000"/>
                </a:solidFill>
              </a:rPr>
              <a:t>剩磁现象</a:t>
            </a:r>
            <a:r>
              <a:rPr lang="zh-CN" altLang="en-US" dirty="0">
                <a:solidFill>
                  <a:schemeClr val="tx2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8662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/>
      <p:bldP spid="55" grpId="0"/>
      <p:bldP spid="57" grpId="0"/>
      <p:bldP spid="58" grpId="0"/>
      <p:bldP spid="59" grpId="0" animBg="1"/>
      <p:bldP spid="60" grpId="0"/>
      <p:bldP spid="61" grpId="0"/>
      <p:bldP spid="6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496663" y="2442567"/>
            <a:ext cx="3593600" cy="774700"/>
            <a:chOff x="3170" y="1193"/>
            <a:chExt cx="2398" cy="488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774" y="1193"/>
              <a:ext cx="794" cy="4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初始磁</a:t>
              </a:r>
            </a:p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化曲线</a:t>
              </a:r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H="1">
              <a:off x="3170" y="1463"/>
              <a:ext cx="1632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892836" y="1206960"/>
            <a:ext cx="3228975" cy="2463800"/>
            <a:chOff x="2798" y="672"/>
            <a:chExt cx="2034" cy="155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798" y="876"/>
              <a:ext cx="1649" cy="1348"/>
            </a:xfrm>
            <a:custGeom>
              <a:avLst/>
              <a:gdLst>
                <a:gd name="T0" fmla="*/ 0 w 1776"/>
                <a:gd name="T1" fmla="*/ 1392 h 1392"/>
                <a:gd name="T2" fmla="*/ 144 w 1776"/>
                <a:gd name="T3" fmla="*/ 1200 h 1392"/>
                <a:gd name="T4" fmla="*/ 336 w 1776"/>
                <a:gd name="T5" fmla="*/ 672 h 1392"/>
                <a:gd name="T6" fmla="*/ 720 w 1776"/>
                <a:gd name="T7" fmla="*/ 240 h 1392"/>
                <a:gd name="T8" fmla="*/ 1296 w 1776"/>
                <a:gd name="T9" fmla="*/ 48 h 1392"/>
                <a:gd name="T10" fmla="*/ 1776 w 1776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6"/>
                <a:gd name="T19" fmla="*/ 0 h 1392"/>
                <a:gd name="T20" fmla="*/ 1776 w 1776"/>
                <a:gd name="T21" fmla="*/ 1392 h 13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6" h="1392">
                  <a:moveTo>
                    <a:pt x="0" y="1392"/>
                  </a:moveTo>
                  <a:cubicBezTo>
                    <a:pt x="44" y="1356"/>
                    <a:pt x="88" y="1320"/>
                    <a:pt x="144" y="1200"/>
                  </a:cubicBezTo>
                  <a:cubicBezTo>
                    <a:pt x="200" y="1080"/>
                    <a:pt x="240" y="832"/>
                    <a:pt x="336" y="672"/>
                  </a:cubicBezTo>
                  <a:cubicBezTo>
                    <a:pt x="432" y="512"/>
                    <a:pt x="560" y="344"/>
                    <a:pt x="720" y="240"/>
                  </a:cubicBezTo>
                  <a:cubicBezTo>
                    <a:pt x="880" y="136"/>
                    <a:pt x="1120" y="88"/>
                    <a:pt x="1296" y="48"/>
                  </a:cubicBezTo>
                  <a:cubicBezTo>
                    <a:pt x="1472" y="8"/>
                    <a:pt x="1624" y="4"/>
                    <a:pt x="1776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4608" y="672"/>
            <a:ext cx="22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2" name="公式" r:id="rId3" imgW="0" imgH="19165" progId="Equation.3">
                    <p:embed/>
                  </p:oleObj>
                </mc:Choice>
                <mc:Fallback>
                  <p:oleObj name="公式" r:id="rId3" imgW="0" imgH="19165" progId="Equation.3">
                    <p:embed/>
                    <p:pic>
                      <p:nvPicPr>
                        <p:cNvPr id="9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672"/>
                          <a:ext cx="22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847217" y="1458407"/>
            <a:ext cx="5580063" cy="4489450"/>
            <a:chOff x="1040" y="794"/>
            <a:chExt cx="3515" cy="282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40" y="810"/>
              <a:ext cx="3515" cy="2812"/>
            </a:xfrm>
            <a:custGeom>
              <a:avLst/>
              <a:gdLst>
                <a:gd name="T0" fmla="*/ 3648 w 3648"/>
                <a:gd name="T1" fmla="*/ 16 h 2800"/>
                <a:gd name="T2" fmla="*/ 2640 w 3648"/>
                <a:gd name="T3" fmla="*/ 64 h 2800"/>
                <a:gd name="T4" fmla="*/ 1824 w 3648"/>
                <a:gd name="T5" fmla="*/ 400 h 2800"/>
                <a:gd name="T6" fmla="*/ 1488 w 3648"/>
                <a:gd name="T7" fmla="*/ 928 h 2800"/>
                <a:gd name="T8" fmla="*/ 1392 w 3648"/>
                <a:gd name="T9" fmla="*/ 1408 h 2800"/>
                <a:gd name="T10" fmla="*/ 1248 w 3648"/>
                <a:gd name="T11" fmla="*/ 1936 h 2800"/>
                <a:gd name="T12" fmla="*/ 960 w 3648"/>
                <a:gd name="T13" fmla="*/ 2368 h 2800"/>
                <a:gd name="T14" fmla="*/ 624 w 3648"/>
                <a:gd name="T15" fmla="*/ 2656 h 2800"/>
                <a:gd name="T16" fmla="*/ 0 w 3648"/>
                <a:gd name="T17" fmla="*/ 2800 h 28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48"/>
                <a:gd name="T28" fmla="*/ 0 h 2800"/>
                <a:gd name="T29" fmla="*/ 3648 w 3648"/>
                <a:gd name="T30" fmla="*/ 2800 h 28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48" h="2800">
                  <a:moveTo>
                    <a:pt x="3648" y="16"/>
                  </a:moveTo>
                  <a:cubicBezTo>
                    <a:pt x="3296" y="8"/>
                    <a:pt x="2944" y="0"/>
                    <a:pt x="2640" y="64"/>
                  </a:cubicBezTo>
                  <a:cubicBezTo>
                    <a:pt x="2336" y="128"/>
                    <a:pt x="2016" y="256"/>
                    <a:pt x="1824" y="400"/>
                  </a:cubicBezTo>
                  <a:cubicBezTo>
                    <a:pt x="1632" y="544"/>
                    <a:pt x="1560" y="760"/>
                    <a:pt x="1488" y="928"/>
                  </a:cubicBezTo>
                  <a:cubicBezTo>
                    <a:pt x="1416" y="1096"/>
                    <a:pt x="1432" y="1240"/>
                    <a:pt x="1392" y="1408"/>
                  </a:cubicBezTo>
                  <a:cubicBezTo>
                    <a:pt x="1352" y="1576"/>
                    <a:pt x="1320" y="1776"/>
                    <a:pt x="1248" y="1936"/>
                  </a:cubicBezTo>
                  <a:cubicBezTo>
                    <a:pt x="1176" y="2096"/>
                    <a:pt x="1064" y="2248"/>
                    <a:pt x="960" y="2368"/>
                  </a:cubicBezTo>
                  <a:cubicBezTo>
                    <a:pt x="856" y="2488"/>
                    <a:pt x="784" y="2584"/>
                    <a:pt x="624" y="2656"/>
                  </a:cubicBezTo>
                  <a:cubicBezTo>
                    <a:pt x="464" y="2728"/>
                    <a:pt x="232" y="2764"/>
                    <a:pt x="0" y="28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99" y="794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2832" y="1248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3" name="公式" r:id="rId5" imgW="0" imgH="57226" progId="Equation.3">
                    <p:embed/>
                  </p:oleObj>
                </mc:Choice>
                <mc:Fallback>
                  <p:oleObj name="公式" r:id="rId5" imgW="0" imgH="57226" progId="Equation.3">
                    <p:embed/>
                    <p:pic>
                      <p:nvPicPr>
                        <p:cNvPr id="10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48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/>
          </p:nvGraphicFramePr>
          <p:xfrm>
            <a:off x="2112" y="2247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4" name="公式" r:id="rId7" imgW="0" imgH="28613" progId="Equation.3">
                    <p:embed/>
                  </p:oleObj>
                </mc:Choice>
                <mc:Fallback>
                  <p:oleObj name="公式" r:id="rId7" imgW="0" imgH="28613" progId="Equation.3">
                    <p:embed/>
                    <p:pic>
                      <p:nvPicPr>
                        <p:cNvPr id="10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247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2423592" y="116632"/>
            <a:ext cx="8014812" cy="6165850"/>
            <a:chOff x="580" y="79"/>
            <a:chExt cx="4739" cy="3884"/>
          </a:xfrm>
        </p:grpSpPr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580" y="2328"/>
              <a:ext cx="45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2610" y="203"/>
              <a:ext cx="0" cy="37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6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9238143"/>
                </p:ext>
              </p:extLst>
            </p:nvPr>
          </p:nvGraphicFramePr>
          <p:xfrm>
            <a:off x="2644" y="79"/>
            <a:ext cx="43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5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0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4" y="79"/>
                          <a:ext cx="43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9687776"/>
                </p:ext>
              </p:extLst>
            </p:nvPr>
          </p:nvGraphicFramePr>
          <p:xfrm>
            <a:off x="2616" y="2294"/>
            <a:ext cx="29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6" name="公式" r:id="rId11" imgW="38062" imgH="57226" progId="Equation.3">
                    <p:embed/>
                  </p:oleObj>
                </mc:Choice>
                <mc:Fallback>
                  <p:oleObj name="公式" r:id="rId11" imgW="38062" imgH="57226" progId="Equation.3">
                    <p:embed/>
                    <p:pic>
                      <p:nvPicPr>
                        <p:cNvPr id="10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294"/>
                          <a:ext cx="29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6981917"/>
                </p:ext>
              </p:extLst>
            </p:nvPr>
          </p:nvGraphicFramePr>
          <p:xfrm>
            <a:off x="5106" y="2145"/>
            <a:ext cx="21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7" name="公式" r:id="rId13" imgW="177480" imgH="164880" progId="Equation.3">
                    <p:embed/>
                  </p:oleObj>
                </mc:Choice>
                <mc:Fallback>
                  <p:oleObj name="公式" r:id="rId13" imgW="177480" imgH="164880" progId="Equation.3">
                    <p:embed/>
                    <p:pic>
                      <p:nvPicPr>
                        <p:cNvPr id="10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2145"/>
                          <a:ext cx="21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5200686" y="991344"/>
            <a:ext cx="3733801" cy="3575051"/>
            <a:chOff x="2523" y="520"/>
            <a:chExt cx="2352" cy="2252"/>
          </a:xfrm>
        </p:grpSpPr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452" y="1911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FF0066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FF0066"/>
                </a:solidFill>
              </a:endParaRP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890" y="568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0099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009900"/>
                </a:solidFill>
              </a:endParaRPr>
            </a:p>
          </p:txBody>
        </p:sp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2523" y="520"/>
              <a:ext cx="2352" cy="2252"/>
              <a:chOff x="2524" y="496"/>
              <a:chExt cx="2352" cy="2252"/>
            </a:xfrm>
          </p:grpSpPr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rot="5400000">
                <a:off x="3759" y="-29"/>
                <a:ext cx="8" cy="1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4506" y="822"/>
                <a:ext cx="0" cy="14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25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1120130"/>
                  </p:ext>
                </p:extLst>
              </p:nvPr>
            </p:nvGraphicFramePr>
            <p:xfrm>
              <a:off x="2524" y="496"/>
              <a:ext cx="40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0848" name="公式" r:id="rId15" imgW="203040" imgH="228600" progId="Equation.3">
                      <p:embed/>
                    </p:oleObj>
                  </mc:Choice>
                  <mc:Fallback>
                    <p:oleObj name="公式" r:id="rId15" imgW="203040" imgH="228600" progId="Equation.3">
                      <p:embed/>
                      <p:pic>
                        <p:nvPicPr>
                          <p:cNvPr id="115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496"/>
                            <a:ext cx="40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3855011"/>
                  </p:ext>
                </p:extLst>
              </p:nvPr>
            </p:nvGraphicFramePr>
            <p:xfrm>
              <a:off x="4469" y="2279"/>
              <a:ext cx="407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0849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116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9" y="2279"/>
                            <a:ext cx="407" cy="4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49"/>
          <p:cNvGrpSpPr>
            <a:grpSpLocks/>
          </p:cNvGrpSpPr>
          <p:nvPr/>
        </p:nvGrpSpPr>
        <p:grpSpPr bwMode="auto">
          <a:xfrm>
            <a:off x="1833340" y="1192365"/>
            <a:ext cx="3192721" cy="433388"/>
            <a:chOff x="376" y="647"/>
            <a:chExt cx="1880" cy="273"/>
          </a:xfrm>
        </p:grpSpPr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376" y="647"/>
              <a:ext cx="1698" cy="2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A1CBE"/>
                  </a:solidFill>
                  <a:latin typeface="宋体" pitchFamily="2" charset="-122"/>
                </a:rPr>
                <a:t>饱和磁感应强度</a:t>
              </a:r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>
              <a:off x="1920" y="816"/>
              <a:ext cx="336" cy="0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0" name="Group 55"/>
          <p:cNvGrpSpPr>
            <a:grpSpLocks/>
          </p:cNvGrpSpPr>
          <p:nvPr/>
        </p:nvGrpSpPr>
        <p:grpSpPr bwMode="auto">
          <a:xfrm>
            <a:off x="2719423" y="1751757"/>
            <a:ext cx="2719388" cy="541338"/>
            <a:chOff x="980" y="999"/>
            <a:chExt cx="1713" cy="341"/>
          </a:xfrm>
        </p:grpSpPr>
        <p:sp>
          <p:nvSpPr>
            <p:cNvPr id="31" name="Text Box 56"/>
            <p:cNvSpPr txBox="1">
              <a:spLocks noChangeArrowheads="1"/>
            </p:cNvSpPr>
            <p:nvPr/>
          </p:nvSpPr>
          <p:spPr bwMode="auto">
            <a:xfrm>
              <a:off x="980" y="1008"/>
              <a:ext cx="7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9900"/>
                  </a:solidFill>
                  <a:latin typeface="宋体" pitchFamily="2" charset="-122"/>
                </a:rPr>
                <a:t>剩  磁</a:t>
              </a:r>
            </a:p>
          </p:txBody>
        </p:sp>
        <p:graphicFrame>
          <p:nvGraphicFramePr>
            <p:cNvPr id="32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3619951"/>
                </p:ext>
              </p:extLst>
            </p:nvPr>
          </p:nvGraphicFramePr>
          <p:xfrm>
            <a:off x="2339" y="999"/>
            <a:ext cx="35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50" name="公式" r:id="rId19" imgW="190440" imgH="215640" progId="Equation.3">
                    <p:embed/>
                  </p:oleObj>
                </mc:Choice>
                <mc:Fallback>
                  <p:oleObj name="公式" r:id="rId19" imgW="190440" imgH="215640" progId="Equation.3">
                    <p:embed/>
                    <p:pic>
                      <p:nvPicPr>
                        <p:cNvPr id="136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999"/>
                          <a:ext cx="35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58"/>
            <p:cNvSpPr>
              <a:spLocks noChangeShapeType="1"/>
            </p:cNvSpPr>
            <p:nvPr/>
          </p:nvSpPr>
          <p:spPr bwMode="auto">
            <a:xfrm>
              <a:off x="1920" y="1200"/>
              <a:ext cx="336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Line 46"/>
          <p:cNvSpPr>
            <a:spLocks noChangeShapeType="1"/>
          </p:cNvSpPr>
          <p:nvPr/>
        </p:nvSpPr>
        <p:spPr bwMode="auto">
          <a:xfrm flipH="1">
            <a:off x="6389056" y="2109823"/>
            <a:ext cx="287337" cy="50482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5" name="Line 46"/>
          <p:cNvSpPr>
            <a:spLocks noChangeShapeType="1"/>
          </p:cNvSpPr>
          <p:nvPr/>
        </p:nvSpPr>
        <p:spPr bwMode="auto">
          <a:xfrm flipV="1">
            <a:off x="6106355" y="1606543"/>
            <a:ext cx="649287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4898019" y="3213618"/>
            <a:ext cx="1905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 Box 93"/>
          <p:cNvSpPr txBox="1">
            <a:spLocks noChangeArrowheads="1"/>
          </p:cNvSpPr>
          <p:nvPr/>
        </p:nvSpPr>
        <p:spPr bwMode="auto">
          <a:xfrm rot="18934368">
            <a:off x="2129862" y="4462977"/>
            <a:ext cx="3539657" cy="1205586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38" name="Line 46"/>
          <p:cNvSpPr>
            <a:spLocks noChangeShapeType="1"/>
          </p:cNvSpPr>
          <p:nvPr/>
        </p:nvSpPr>
        <p:spPr bwMode="auto">
          <a:xfrm flipV="1">
            <a:off x="5200685" y="2285158"/>
            <a:ext cx="271985" cy="47759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7167599" y="4391819"/>
            <a:ext cx="359502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66"/>
                </a:solidFill>
                <a:latin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FF0066"/>
                </a:solidFill>
              </a:rPr>
              <a:t>矫顽力：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要完全消除剩磁</a:t>
            </a:r>
            <a:r>
              <a:rPr lang="en-US" altLang="zh-CN" i="1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en-US" altLang="zh-CN" i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r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，必须加反向磁场，当</a:t>
            </a:r>
            <a:r>
              <a:rPr lang="en-US" altLang="zh-CN" i="1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时磁场的值</a:t>
            </a:r>
            <a:r>
              <a:rPr lang="en-US" altLang="zh-CN" i="1" dirty="0" err="1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baseline="-25000" dirty="0" err="1">
                <a:solidFill>
                  <a:srgbClr val="FF0000"/>
                </a:solidFill>
                <a:latin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为铁磁质的</a:t>
            </a:r>
            <a:r>
              <a:rPr lang="zh-CN" altLang="en-US" dirty="0">
                <a:solidFill>
                  <a:srgbClr val="0000FF"/>
                </a:solidFill>
              </a:rPr>
              <a:t>矫顽力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。</a:t>
            </a:r>
          </a:p>
        </p:txBody>
      </p: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2220948" y="2942383"/>
            <a:ext cx="2554288" cy="688975"/>
            <a:chOff x="646" y="1749"/>
            <a:chExt cx="1609" cy="434"/>
          </a:xfrm>
        </p:grpSpPr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1392" y="20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 Box 47"/>
            <p:cNvSpPr txBox="1">
              <a:spLocks noChangeArrowheads="1"/>
            </p:cNvSpPr>
            <p:nvPr/>
          </p:nvSpPr>
          <p:spPr bwMode="auto">
            <a:xfrm>
              <a:off x="646" y="1805"/>
              <a:ext cx="794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矫顽力</a:t>
              </a:r>
            </a:p>
          </p:txBody>
        </p:sp>
        <p:graphicFrame>
          <p:nvGraphicFramePr>
            <p:cNvPr id="43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143728"/>
                </p:ext>
              </p:extLst>
            </p:nvPr>
          </p:nvGraphicFramePr>
          <p:xfrm>
            <a:off x="1795" y="1749"/>
            <a:ext cx="460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51" name="公式" r:id="rId21" imgW="355320" imgH="228600" progId="Equation.3">
                    <p:embed/>
                  </p:oleObj>
                </mc:Choice>
                <mc:Fallback>
                  <p:oleObj name="公式" r:id="rId21" imgW="355320" imgH="228600" progId="Equation.3">
                    <p:embed/>
                    <p:pic>
                      <p:nvPicPr>
                        <p:cNvPr id="48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1749"/>
                          <a:ext cx="460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029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8" grpId="0" animBg="1"/>
      <p:bldP spid="3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924054" y="517736"/>
            <a:ext cx="3228975" cy="2463800"/>
            <a:chOff x="2798" y="672"/>
            <a:chExt cx="2034" cy="1552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2798" y="876"/>
              <a:ext cx="1649" cy="1348"/>
            </a:xfrm>
            <a:custGeom>
              <a:avLst/>
              <a:gdLst>
                <a:gd name="T0" fmla="*/ 0 w 1776"/>
                <a:gd name="T1" fmla="*/ 1392 h 1392"/>
                <a:gd name="T2" fmla="*/ 144 w 1776"/>
                <a:gd name="T3" fmla="*/ 1200 h 1392"/>
                <a:gd name="T4" fmla="*/ 336 w 1776"/>
                <a:gd name="T5" fmla="*/ 672 h 1392"/>
                <a:gd name="T6" fmla="*/ 720 w 1776"/>
                <a:gd name="T7" fmla="*/ 240 h 1392"/>
                <a:gd name="T8" fmla="*/ 1296 w 1776"/>
                <a:gd name="T9" fmla="*/ 48 h 1392"/>
                <a:gd name="T10" fmla="*/ 1776 w 1776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6"/>
                <a:gd name="T19" fmla="*/ 0 h 1392"/>
                <a:gd name="T20" fmla="*/ 1776 w 1776"/>
                <a:gd name="T21" fmla="*/ 1392 h 13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6" h="1392">
                  <a:moveTo>
                    <a:pt x="0" y="1392"/>
                  </a:moveTo>
                  <a:cubicBezTo>
                    <a:pt x="44" y="1356"/>
                    <a:pt x="88" y="1320"/>
                    <a:pt x="144" y="1200"/>
                  </a:cubicBezTo>
                  <a:cubicBezTo>
                    <a:pt x="200" y="1080"/>
                    <a:pt x="240" y="832"/>
                    <a:pt x="336" y="672"/>
                  </a:cubicBezTo>
                  <a:cubicBezTo>
                    <a:pt x="432" y="512"/>
                    <a:pt x="560" y="344"/>
                    <a:pt x="720" y="240"/>
                  </a:cubicBezTo>
                  <a:cubicBezTo>
                    <a:pt x="880" y="136"/>
                    <a:pt x="1120" y="88"/>
                    <a:pt x="1296" y="48"/>
                  </a:cubicBezTo>
                  <a:cubicBezTo>
                    <a:pt x="1472" y="8"/>
                    <a:pt x="1624" y="4"/>
                    <a:pt x="1776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4" name="Object 7"/>
            <p:cNvGraphicFramePr>
              <a:graphicFrameLocks noChangeAspect="1"/>
            </p:cNvGraphicFramePr>
            <p:nvPr/>
          </p:nvGraphicFramePr>
          <p:xfrm>
            <a:off x="4608" y="672"/>
            <a:ext cx="22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4" name="公式" r:id="rId3" imgW="0" imgH="19165" progId="Equation.3">
                    <p:embed/>
                  </p:oleObj>
                </mc:Choice>
                <mc:Fallback>
                  <p:oleObj name="公式" r:id="rId3" imgW="0" imgH="19165" progId="Equation.3">
                    <p:embed/>
                    <p:pic>
                      <p:nvPicPr>
                        <p:cNvPr id="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672"/>
                          <a:ext cx="22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2878435" y="769183"/>
            <a:ext cx="5580063" cy="4489450"/>
            <a:chOff x="1040" y="794"/>
            <a:chExt cx="3515" cy="2828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1040" y="810"/>
              <a:ext cx="3515" cy="2812"/>
            </a:xfrm>
            <a:custGeom>
              <a:avLst/>
              <a:gdLst>
                <a:gd name="T0" fmla="*/ 3648 w 3648"/>
                <a:gd name="T1" fmla="*/ 16 h 2800"/>
                <a:gd name="T2" fmla="*/ 2640 w 3648"/>
                <a:gd name="T3" fmla="*/ 64 h 2800"/>
                <a:gd name="T4" fmla="*/ 1824 w 3648"/>
                <a:gd name="T5" fmla="*/ 400 h 2800"/>
                <a:gd name="T6" fmla="*/ 1488 w 3648"/>
                <a:gd name="T7" fmla="*/ 928 h 2800"/>
                <a:gd name="T8" fmla="*/ 1392 w 3648"/>
                <a:gd name="T9" fmla="*/ 1408 h 2800"/>
                <a:gd name="T10" fmla="*/ 1248 w 3648"/>
                <a:gd name="T11" fmla="*/ 1936 h 2800"/>
                <a:gd name="T12" fmla="*/ 960 w 3648"/>
                <a:gd name="T13" fmla="*/ 2368 h 2800"/>
                <a:gd name="T14" fmla="*/ 624 w 3648"/>
                <a:gd name="T15" fmla="*/ 2656 h 2800"/>
                <a:gd name="T16" fmla="*/ 0 w 3648"/>
                <a:gd name="T17" fmla="*/ 2800 h 28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48"/>
                <a:gd name="T28" fmla="*/ 0 h 2800"/>
                <a:gd name="T29" fmla="*/ 3648 w 3648"/>
                <a:gd name="T30" fmla="*/ 2800 h 28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48" h="2800">
                  <a:moveTo>
                    <a:pt x="3648" y="16"/>
                  </a:moveTo>
                  <a:cubicBezTo>
                    <a:pt x="3296" y="8"/>
                    <a:pt x="2944" y="0"/>
                    <a:pt x="2640" y="64"/>
                  </a:cubicBezTo>
                  <a:cubicBezTo>
                    <a:pt x="2336" y="128"/>
                    <a:pt x="2016" y="256"/>
                    <a:pt x="1824" y="400"/>
                  </a:cubicBezTo>
                  <a:cubicBezTo>
                    <a:pt x="1632" y="544"/>
                    <a:pt x="1560" y="760"/>
                    <a:pt x="1488" y="928"/>
                  </a:cubicBezTo>
                  <a:cubicBezTo>
                    <a:pt x="1416" y="1096"/>
                    <a:pt x="1432" y="1240"/>
                    <a:pt x="1392" y="1408"/>
                  </a:cubicBezTo>
                  <a:cubicBezTo>
                    <a:pt x="1352" y="1576"/>
                    <a:pt x="1320" y="1776"/>
                    <a:pt x="1248" y="1936"/>
                  </a:cubicBezTo>
                  <a:cubicBezTo>
                    <a:pt x="1176" y="2096"/>
                    <a:pt x="1064" y="2248"/>
                    <a:pt x="960" y="2368"/>
                  </a:cubicBezTo>
                  <a:cubicBezTo>
                    <a:pt x="856" y="2488"/>
                    <a:pt x="784" y="2584"/>
                    <a:pt x="624" y="2656"/>
                  </a:cubicBezTo>
                  <a:cubicBezTo>
                    <a:pt x="464" y="2728"/>
                    <a:pt x="232" y="2764"/>
                    <a:pt x="0" y="28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2899" y="794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2832" y="1248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5" name="公式" r:id="rId5" imgW="0" imgH="57226" progId="Equation.3">
                    <p:embed/>
                  </p:oleObj>
                </mc:Choice>
                <mc:Fallback>
                  <p:oleObj name="公式" r:id="rId5" imgW="0" imgH="57226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48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3"/>
            <p:cNvGraphicFramePr>
              <a:graphicFrameLocks noChangeAspect="1"/>
            </p:cNvGraphicFramePr>
            <p:nvPr/>
          </p:nvGraphicFramePr>
          <p:xfrm>
            <a:off x="2112" y="2247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6" name="公式" r:id="rId7" imgW="0" imgH="28613" progId="Equation.3">
                    <p:embed/>
                  </p:oleObj>
                </mc:Choice>
                <mc:Fallback>
                  <p:oleObj name="公式" r:id="rId7" imgW="0" imgH="28613" progId="Equation.3">
                    <p:embed/>
                    <p:pic>
                      <p:nvPicPr>
                        <p:cNvPr id="1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247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2454810" y="496"/>
            <a:ext cx="8014812" cy="5592763"/>
            <a:chOff x="580" y="440"/>
            <a:chExt cx="4739" cy="3523"/>
          </a:xfrm>
        </p:grpSpPr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580" y="2328"/>
              <a:ext cx="45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V="1">
              <a:off x="2610" y="590"/>
              <a:ext cx="20" cy="33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3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3425235"/>
                </p:ext>
              </p:extLst>
            </p:nvPr>
          </p:nvGraphicFramePr>
          <p:xfrm>
            <a:off x="2780" y="440"/>
            <a:ext cx="43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7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" y="440"/>
                          <a:ext cx="43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90316"/>
                </p:ext>
              </p:extLst>
            </p:nvPr>
          </p:nvGraphicFramePr>
          <p:xfrm>
            <a:off x="2616" y="2294"/>
            <a:ext cx="29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8" name="公式" r:id="rId11" imgW="38062" imgH="57226" progId="Equation.3">
                    <p:embed/>
                  </p:oleObj>
                </mc:Choice>
                <mc:Fallback>
                  <p:oleObj name="公式" r:id="rId11" imgW="38062" imgH="57226" progId="Equation.3">
                    <p:embed/>
                    <p:pic>
                      <p:nvPicPr>
                        <p:cNvPr id="1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294"/>
                          <a:ext cx="29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9915490"/>
                </p:ext>
              </p:extLst>
            </p:nvPr>
          </p:nvGraphicFramePr>
          <p:xfrm>
            <a:off x="5106" y="2145"/>
            <a:ext cx="21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79" name="公式" r:id="rId13" imgW="177480" imgH="164880" progId="Equation.3">
                    <p:embed/>
                  </p:oleObj>
                </mc:Choice>
                <mc:Fallback>
                  <p:oleObj name="公式" r:id="rId13" imgW="177480" imgH="164880" progId="Equation.3">
                    <p:embed/>
                    <p:pic>
                      <p:nvPicPr>
                        <p:cNvPr id="1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2145"/>
                          <a:ext cx="21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5231904" y="302120"/>
            <a:ext cx="3733801" cy="3575051"/>
            <a:chOff x="2523" y="520"/>
            <a:chExt cx="2352" cy="2252"/>
          </a:xfrm>
        </p:grpSpPr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4452" y="1911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FF0066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FF0066"/>
                </a:solidFill>
              </a:endParaRP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2896" y="535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0099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009900"/>
                </a:solidFill>
              </a:endParaRPr>
            </a:p>
          </p:txBody>
        </p:sp>
        <p:grpSp>
          <p:nvGrpSpPr>
            <p:cNvPr id="19" name="Group 24"/>
            <p:cNvGrpSpPr>
              <a:grpSpLocks/>
            </p:cNvGrpSpPr>
            <p:nvPr/>
          </p:nvGrpSpPr>
          <p:grpSpPr bwMode="auto">
            <a:xfrm>
              <a:off x="2523" y="520"/>
              <a:ext cx="2352" cy="2252"/>
              <a:chOff x="2524" y="496"/>
              <a:chExt cx="2352" cy="2252"/>
            </a:xfrm>
          </p:grpSpPr>
          <p:sp>
            <p:nvSpPr>
              <p:cNvPr id="20" name="Line 25"/>
              <p:cNvSpPr>
                <a:spLocks noChangeShapeType="1"/>
              </p:cNvSpPr>
              <p:nvPr/>
            </p:nvSpPr>
            <p:spPr bwMode="auto">
              <a:xfrm rot="5400000">
                <a:off x="3698" y="-47"/>
                <a:ext cx="8" cy="1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Line 26"/>
              <p:cNvSpPr>
                <a:spLocks noChangeShapeType="1"/>
              </p:cNvSpPr>
              <p:nvPr/>
            </p:nvSpPr>
            <p:spPr bwMode="auto">
              <a:xfrm>
                <a:off x="4506" y="822"/>
                <a:ext cx="0" cy="14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22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3310727"/>
                  </p:ext>
                </p:extLst>
              </p:nvPr>
            </p:nvGraphicFramePr>
            <p:xfrm>
              <a:off x="2524" y="496"/>
              <a:ext cx="40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880" name="公式" r:id="rId15" imgW="203040" imgH="228600" progId="Equation.3">
                      <p:embed/>
                    </p:oleObj>
                  </mc:Choice>
                  <mc:Fallback>
                    <p:oleObj name="公式" r:id="rId15" imgW="203040" imgH="228600" progId="Equation.3">
                      <p:embed/>
                      <p:pic>
                        <p:nvPicPr>
                          <p:cNvPr id="25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496"/>
                            <a:ext cx="40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92589"/>
                  </p:ext>
                </p:extLst>
              </p:nvPr>
            </p:nvGraphicFramePr>
            <p:xfrm>
              <a:off x="4469" y="2279"/>
              <a:ext cx="407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881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26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9" y="2279"/>
                            <a:ext cx="407" cy="4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4" name="Group 38"/>
          <p:cNvGrpSpPr>
            <a:grpSpLocks/>
          </p:cNvGrpSpPr>
          <p:nvPr/>
        </p:nvGrpSpPr>
        <p:grpSpPr bwMode="auto">
          <a:xfrm>
            <a:off x="1811634" y="2510024"/>
            <a:ext cx="5165726" cy="3238501"/>
            <a:chOff x="341" y="1894"/>
            <a:chExt cx="3254" cy="2040"/>
          </a:xfrm>
        </p:grpSpPr>
        <p:sp>
          <p:nvSpPr>
            <p:cNvPr id="25" name="Line 39"/>
            <p:cNvSpPr>
              <a:spLocks noChangeShapeType="1"/>
            </p:cNvSpPr>
            <p:nvPr/>
          </p:nvSpPr>
          <p:spPr bwMode="auto">
            <a:xfrm rot="5400000" flipH="1">
              <a:off x="1964" y="2688"/>
              <a:ext cx="1" cy="19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26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4387380"/>
                </p:ext>
              </p:extLst>
            </p:nvPr>
          </p:nvGraphicFramePr>
          <p:xfrm>
            <a:off x="3026" y="3461"/>
            <a:ext cx="56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82" name="公式" r:id="rId19" imgW="304560" imgH="228600" progId="Equation.3">
                    <p:embed/>
                  </p:oleObj>
                </mc:Choice>
                <mc:Fallback>
                  <p:oleObj name="公式" r:id="rId19" imgW="304560" imgH="228600" progId="Equation.3">
                    <p:embed/>
                    <p:pic>
                      <p:nvPicPr>
                        <p:cNvPr id="29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" y="3461"/>
                          <a:ext cx="56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" name="Group 41"/>
            <p:cNvGrpSpPr>
              <a:grpSpLocks/>
            </p:cNvGrpSpPr>
            <p:nvPr/>
          </p:nvGrpSpPr>
          <p:grpSpPr bwMode="auto">
            <a:xfrm>
              <a:off x="341" y="1894"/>
              <a:ext cx="726" cy="1771"/>
              <a:chOff x="341" y="1894"/>
              <a:chExt cx="726" cy="1771"/>
            </a:xfrm>
          </p:grpSpPr>
          <p:sp>
            <p:nvSpPr>
              <p:cNvPr id="28" name="Line 42"/>
              <p:cNvSpPr>
                <a:spLocks noChangeShapeType="1"/>
              </p:cNvSpPr>
              <p:nvPr/>
            </p:nvSpPr>
            <p:spPr bwMode="auto">
              <a:xfrm>
                <a:off x="1007" y="2255"/>
                <a:ext cx="0" cy="141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Rectangle 43"/>
              <p:cNvSpPr>
                <a:spLocks noChangeArrowheads="1"/>
              </p:cNvSpPr>
              <p:nvPr/>
            </p:nvSpPr>
            <p:spPr bwMode="auto">
              <a:xfrm>
                <a:off x="946" y="1894"/>
                <a:ext cx="121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rgbClr val="FF33CC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rgbClr val="FF33CC"/>
                  </a:solidFill>
                </a:endParaRPr>
              </a:p>
            </p:txBody>
          </p:sp>
          <p:graphicFrame>
            <p:nvGraphicFramePr>
              <p:cNvPr id="30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01181"/>
                  </p:ext>
                </p:extLst>
              </p:nvPr>
            </p:nvGraphicFramePr>
            <p:xfrm>
              <a:off x="341" y="2391"/>
              <a:ext cx="555" cy="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883" name="公式" r:id="rId21" imgW="342720" imgH="228600" progId="Equation.3">
                      <p:embed/>
                    </p:oleObj>
                  </mc:Choice>
                  <mc:Fallback>
                    <p:oleObj name="公式" r:id="rId21" imgW="342720" imgH="228600" progId="Equation.3">
                      <p:embed/>
                      <p:pic>
                        <p:nvPicPr>
                          <p:cNvPr id="33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" y="2391"/>
                            <a:ext cx="555" cy="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1" name="Group 45"/>
          <p:cNvGrpSpPr>
            <a:grpSpLocks/>
          </p:cNvGrpSpPr>
          <p:nvPr/>
        </p:nvGrpSpPr>
        <p:grpSpPr bwMode="auto">
          <a:xfrm>
            <a:off x="2295029" y="2134098"/>
            <a:ext cx="2692401" cy="795338"/>
            <a:chOff x="673" y="1674"/>
            <a:chExt cx="1696" cy="501"/>
          </a:xfrm>
        </p:grpSpPr>
        <p:sp>
          <p:nvSpPr>
            <p:cNvPr id="32" name="Line 46"/>
            <p:cNvSpPr>
              <a:spLocks noChangeShapeType="1"/>
            </p:cNvSpPr>
            <p:nvPr/>
          </p:nvSpPr>
          <p:spPr bwMode="auto">
            <a:xfrm>
              <a:off x="1507" y="1912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 Box 47"/>
            <p:cNvSpPr txBox="1">
              <a:spLocks noChangeArrowheads="1"/>
            </p:cNvSpPr>
            <p:nvPr/>
          </p:nvSpPr>
          <p:spPr bwMode="auto">
            <a:xfrm>
              <a:off x="673" y="1674"/>
              <a:ext cx="794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33CC"/>
                  </a:solidFill>
                  <a:latin typeface="宋体" pitchFamily="2" charset="-122"/>
                </a:rPr>
                <a:t>矫顽力</a:t>
              </a:r>
            </a:p>
          </p:txBody>
        </p:sp>
        <p:graphicFrame>
          <p:nvGraphicFramePr>
            <p:cNvPr id="34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0824220"/>
                </p:ext>
              </p:extLst>
            </p:nvPr>
          </p:nvGraphicFramePr>
          <p:xfrm>
            <a:off x="1909" y="1741"/>
            <a:ext cx="460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84" name="公式" r:id="rId23" imgW="355320" imgH="228600" progId="Equation.3">
                    <p:embed/>
                  </p:oleObj>
                </mc:Choice>
                <mc:Fallback>
                  <p:oleObj name="公式" r:id="rId23" imgW="355320" imgH="228600" progId="Equation.3">
                    <p:embed/>
                    <p:pic>
                      <p:nvPicPr>
                        <p:cNvPr id="37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1741"/>
                          <a:ext cx="460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49"/>
          <p:cNvGrpSpPr>
            <a:grpSpLocks/>
          </p:cNvGrpSpPr>
          <p:nvPr/>
        </p:nvGrpSpPr>
        <p:grpSpPr bwMode="auto">
          <a:xfrm>
            <a:off x="1864558" y="503141"/>
            <a:ext cx="3192721" cy="433388"/>
            <a:chOff x="376" y="647"/>
            <a:chExt cx="1880" cy="273"/>
          </a:xfrm>
        </p:grpSpPr>
        <p:sp>
          <p:nvSpPr>
            <p:cNvPr id="36" name="Text Box 50"/>
            <p:cNvSpPr txBox="1">
              <a:spLocks noChangeArrowheads="1"/>
            </p:cNvSpPr>
            <p:nvPr/>
          </p:nvSpPr>
          <p:spPr bwMode="auto">
            <a:xfrm>
              <a:off x="376" y="647"/>
              <a:ext cx="1698" cy="2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C3300"/>
                  </a:solidFill>
                  <a:latin typeface="宋体" pitchFamily="2" charset="-122"/>
                </a:rPr>
                <a:t>饱和磁感应强度</a:t>
              </a:r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>
              <a:off x="1920" y="8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Group 55"/>
          <p:cNvGrpSpPr>
            <a:grpSpLocks/>
          </p:cNvGrpSpPr>
          <p:nvPr/>
        </p:nvGrpSpPr>
        <p:grpSpPr bwMode="auto">
          <a:xfrm>
            <a:off x="2750641" y="1062533"/>
            <a:ext cx="2719388" cy="541338"/>
            <a:chOff x="980" y="999"/>
            <a:chExt cx="1713" cy="341"/>
          </a:xfrm>
        </p:grpSpPr>
        <p:sp>
          <p:nvSpPr>
            <p:cNvPr id="39" name="Text Box 56"/>
            <p:cNvSpPr txBox="1">
              <a:spLocks noChangeArrowheads="1"/>
            </p:cNvSpPr>
            <p:nvPr/>
          </p:nvSpPr>
          <p:spPr bwMode="auto">
            <a:xfrm>
              <a:off x="980" y="1008"/>
              <a:ext cx="7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9900"/>
                  </a:solidFill>
                  <a:latin typeface="宋体" pitchFamily="2" charset="-122"/>
                </a:rPr>
                <a:t>剩  磁</a:t>
              </a:r>
            </a:p>
          </p:txBody>
        </p:sp>
        <p:graphicFrame>
          <p:nvGraphicFramePr>
            <p:cNvPr id="40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9685967"/>
                </p:ext>
              </p:extLst>
            </p:nvPr>
          </p:nvGraphicFramePr>
          <p:xfrm>
            <a:off x="2339" y="999"/>
            <a:ext cx="35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85" name="公式" r:id="rId25" imgW="190440" imgH="215640" progId="Equation.3">
                    <p:embed/>
                  </p:oleObj>
                </mc:Choice>
                <mc:Fallback>
                  <p:oleObj name="公式" r:id="rId25" imgW="190440" imgH="215640" progId="Equation.3">
                    <p:embed/>
                    <p:pic>
                      <p:nvPicPr>
                        <p:cNvPr id="4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999"/>
                          <a:ext cx="35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Line 58"/>
            <p:cNvSpPr>
              <a:spLocks noChangeShapeType="1"/>
            </p:cNvSpPr>
            <p:nvPr/>
          </p:nvSpPr>
          <p:spPr bwMode="auto">
            <a:xfrm>
              <a:off x="1920" y="1200"/>
              <a:ext cx="336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Line 46"/>
          <p:cNvSpPr>
            <a:spLocks noChangeShapeType="1"/>
          </p:cNvSpPr>
          <p:nvPr/>
        </p:nvSpPr>
        <p:spPr bwMode="auto">
          <a:xfrm flipH="1">
            <a:off x="6420274" y="1420599"/>
            <a:ext cx="287337" cy="50482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 flipV="1">
            <a:off x="6121698" y="901778"/>
            <a:ext cx="649287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Line 46"/>
          <p:cNvSpPr>
            <a:spLocks noChangeShapeType="1"/>
          </p:cNvSpPr>
          <p:nvPr/>
        </p:nvSpPr>
        <p:spPr bwMode="auto">
          <a:xfrm flipV="1">
            <a:off x="4214316" y="4274044"/>
            <a:ext cx="360363" cy="503238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5797585" y="4812613"/>
            <a:ext cx="192088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rgbClr val="FF0066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rgbClr val="FF0066"/>
              </a:solidFill>
            </a:endParaRPr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929237" y="2524394"/>
            <a:ext cx="1905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811634" y="5626059"/>
            <a:ext cx="4281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当反向磁场继续增加，铁磁质的磁化达到反向饱和。</a:t>
            </a:r>
          </a:p>
        </p:txBody>
      </p:sp>
      <p:sp>
        <p:nvSpPr>
          <p:cNvPr id="48" name="Line 54"/>
          <p:cNvSpPr>
            <a:spLocks noChangeShapeType="1"/>
          </p:cNvSpPr>
          <p:nvPr/>
        </p:nvSpPr>
        <p:spPr bwMode="auto">
          <a:xfrm flipH="1" flipV="1">
            <a:off x="3445966" y="5196402"/>
            <a:ext cx="133350" cy="478934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636488" y="1052041"/>
            <a:ext cx="3593600" cy="774700"/>
            <a:chOff x="3170" y="1193"/>
            <a:chExt cx="2398" cy="488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774" y="1193"/>
              <a:ext cx="794" cy="4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初始磁</a:t>
              </a:r>
            </a:p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化曲线</a:t>
              </a:r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H="1">
              <a:off x="3170" y="1463"/>
              <a:ext cx="1632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737839" y="593306"/>
            <a:ext cx="3228975" cy="2463800"/>
            <a:chOff x="2798" y="672"/>
            <a:chExt cx="2034" cy="155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798" y="876"/>
              <a:ext cx="1649" cy="1348"/>
            </a:xfrm>
            <a:custGeom>
              <a:avLst/>
              <a:gdLst>
                <a:gd name="T0" fmla="*/ 0 w 1776"/>
                <a:gd name="T1" fmla="*/ 1392 h 1392"/>
                <a:gd name="T2" fmla="*/ 144 w 1776"/>
                <a:gd name="T3" fmla="*/ 1200 h 1392"/>
                <a:gd name="T4" fmla="*/ 336 w 1776"/>
                <a:gd name="T5" fmla="*/ 672 h 1392"/>
                <a:gd name="T6" fmla="*/ 720 w 1776"/>
                <a:gd name="T7" fmla="*/ 240 h 1392"/>
                <a:gd name="T8" fmla="*/ 1296 w 1776"/>
                <a:gd name="T9" fmla="*/ 48 h 1392"/>
                <a:gd name="T10" fmla="*/ 1776 w 1776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6"/>
                <a:gd name="T19" fmla="*/ 0 h 1392"/>
                <a:gd name="T20" fmla="*/ 1776 w 1776"/>
                <a:gd name="T21" fmla="*/ 1392 h 13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6" h="1392">
                  <a:moveTo>
                    <a:pt x="0" y="1392"/>
                  </a:moveTo>
                  <a:cubicBezTo>
                    <a:pt x="44" y="1356"/>
                    <a:pt x="88" y="1320"/>
                    <a:pt x="144" y="1200"/>
                  </a:cubicBezTo>
                  <a:cubicBezTo>
                    <a:pt x="200" y="1080"/>
                    <a:pt x="240" y="832"/>
                    <a:pt x="336" y="672"/>
                  </a:cubicBezTo>
                  <a:cubicBezTo>
                    <a:pt x="432" y="512"/>
                    <a:pt x="560" y="344"/>
                    <a:pt x="720" y="240"/>
                  </a:cubicBezTo>
                  <a:cubicBezTo>
                    <a:pt x="880" y="136"/>
                    <a:pt x="1120" y="88"/>
                    <a:pt x="1296" y="48"/>
                  </a:cubicBezTo>
                  <a:cubicBezTo>
                    <a:pt x="1472" y="8"/>
                    <a:pt x="1624" y="4"/>
                    <a:pt x="1776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4608" y="672"/>
            <a:ext cx="22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0" name="公式" r:id="rId3" imgW="0" imgH="19165" progId="Equation.3">
                    <p:embed/>
                  </p:oleObj>
                </mc:Choice>
                <mc:Fallback>
                  <p:oleObj name="公式" r:id="rId3" imgW="0" imgH="19165" progId="Equation.3">
                    <p:embed/>
                    <p:pic>
                      <p:nvPicPr>
                        <p:cNvPr id="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672"/>
                          <a:ext cx="22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692220" y="844753"/>
            <a:ext cx="5580063" cy="4489450"/>
            <a:chOff x="1040" y="794"/>
            <a:chExt cx="3515" cy="282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40" y="810"/>
              <a:ext cx="3515" cy="2812"/>
            </a:xfrm>
            <a:custGeom>
              <a:avLst/>
              <a:gdLst>
                <a:gd name="T0" fmla="*/ 3648 w 3648"/>
                <a:gd name="T1" fmla="*/ 16 h 2800"/>
                <a:gd name="T2" fmla="*/ 2640 w 3648"/>
                <a:gd name="T3" fmla="*/ 64 h 2800"/>
                <a:gd name="T4" fmla="*/ 1824 w 3648"/>
                <a:gd name="T5" fmla="*/ 400 h 2800"/>
                <a:gd name="T6" fmla="*/ 1488 w 3648"/>
                <a:gd name="T7" fmla="*/ 928 h 2800"/>
                <a:gd name="T8" fmla="*/ 1392 w 3648"/>
                <a:gd name="T9" fmla="*/ 1408 h 2800"/>
                <a:gd name="T10" fmla="*/ 1248 w 3648"/>
                <a:gd name="T11" fmla="*/ 1936 h 2800"/>
                <a:gd name="T12" fmla="*/ 960 w 3648"/>
                <a:gd name="T13" fmla="*/ 2368 h 2800"/>
                <a:gd name="T14" fmla="*/ 624 w 3648"/>
                <a:gd name="T15" fmla="*/ 2656 h 2800"/>
                <a:gd name="T16" fmla="*/ 0 w 3648"/>
                <a:gd name="T17" fmla="*/ 2800 h 28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48"/>
                <a:gd name="T28" fmla="*/ 0 h 2800"/>
                <a:gd name="T29" fmla="*/ 3648 w 3648"/>
                <a:gd name="T30" fmla="*/ 2800 h 28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48" h="2800">
                  <a:moveTo>
                    <a:pt x="3648" y="16"/>
                  </a:moveTo>
                  <a:cubicBezTo>
                    <a:pt x="3296" y="8"/>
                    <a:pt x="2944" y="0"/>
                    <a:pt x="2640" y="64"/>
                  </a:cubicBezTo>
                  <a:cubicBezTo>
                    <a:pt x="2336" y="128"/>
                    <a:pt x="2016" y="256"/>
                    <a:pt x="1824" y="400"/>
                  </a:cubicBezTo>
                  <a:cubicBezTo>
                    <a:pt x="1632" y="544"/>
                    <a:pt x="1560" y="760"/>
                    <a:pt x="1488" y="928"/>
                  </a:cubicBezTo>
                  <a:cubicBezTo>
                    <a:pt x="1416" y="1096"/>
                    <a:pt x="1432" y="1240"/>
                    <a:pt x="1392" y="1408"/>
                  </a:cubicBezTo>
                  <a:cubicBezTo>
                    <a:pt x="1352" y="1576"/>
                    <a:pt x="1320" y="1776"/>
                    <a:pt x="1248" y="1936"/>
                  </a:cubicBezTo>
                  <a:cubicBezTo>
                    <a:pt x="1176" y="2096"/>
                    <a:pt x="1064" y="2248"/>
                    <a:pt x="960" y="2368"/>
                  </a:cubicBezTo>
                  <a:cubicBezTo>
                    <a:pt x="856" y="2488"/>
                    <a:pt x="784" y="2584"/>
                    <a:pt x="624" y="2656"/>
                  </a:cubicBezTo>
                  <a:cubicBezTo>
                    <a:pt x="464" y="2728"/>
                    <a:pt x="232" y="2764"/>
                    <a:pt x="0" y="28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99" y="794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2832" y="1248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1" name="公式" r:id="rId5" imgW="0" imgH="57226" progId="Equation.3">
                    <p:embed/>
                  </p:oleObj>
                </mc:Choice>
                <mc:Fallback>
                  <p:oleObj name="公式" r:id="rId5" imgW="0" imgH="57226" progId="Equation.3">
                    <p:embed/>
                    <p:pic>
                      <p:nvPicPr>
                        <p:cNvPr id="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48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/>
          </p:nvGraphicFramePr>
          <p:xfrm>
            <a:off x="2112" y="2247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2" name="公式" r:id="rId7" imgW="0" imgH="28613" progId="Equation.3">
                    <p:embed/>
                  </p:oleObj>
                </mc:Choice>
                <mc:Fallback>
                  <p:oleObj name="公式" r:id="rId7" imgW="0" imgH="28613" progId="Equation.3">
                    <p:embed/>
                    <p:pic>
                      <p:nvPicPr>
                        <p:cNvPr id="1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247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2268595" y="76066"/>
            <a:ext cx="8014812" cy="5592763"/>
            <a:chOff x="580" y="440"/>
            <a:chExt cx="4739" cy="3523"/>
          </a:xfrm>
        </p:grpSpPr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580" y="2328"/>
              <a:ext cx="45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2610" y="590"/>
              <a:ext cx="20" cy="33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6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8483077"/>
                </p:ext>
              </p:extLst>
            </p:nvPr>
          </p:nvGraphicFramePr>
          <p:xfrm>
            <a:off x="2780" y="440"/>
            <a:ext cx="43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3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7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" y="440"/>
                          <a:ext cx="43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8987776"/>
                </p:ext>
              </p:extLst>
            </p:nvPr>
          </p:nvGraphicFramePr>
          <p:xfrm>
            <a:off x="2616" y="2294"/>
            <a:ext cx="29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4" name="公式" r:id="rId11" imgW="38062" imgH="57226" progId="Equation.3">
                    <p:embed/>
                  </p:oleObj>
                </mc:Choice>
                <mc:Fallback>
                  <p:oleObj name="公式" r:id="rId11" imgW="38062" imgH="57226" progId="Equation.3">
                    <p:embed/>
                    <p:pic>
                      <p:nvPicPr>
                        <p:cNvPr id="18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294"/>
                          <a:ext cx="29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906488"/>
                </p:ext>
              </p:extLst>
            </p:nvPr>
          </p:nvGraphicFramePr>
          <p:xfrm>
            <a:off x="5106" y="2145"/>
            <a:ext cx="21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5" name="公式" r:id="rId13" imgW="177480" imgH="164880" progId="Equation.3">
                    <p:embed/>
                  </p:oleObj>
                </mc:Choice>
                <mc:Fallback>
                  <p:oleObj name="公式" r:id="rId13" imgW="177480" imgH="164880" progId="Equation.3">
                    <p:embed/>
                    <p:pic>
                      <p:nvPicPr>
                        <p:cNvPr id="19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2145"/>
                          <a:ext cx="21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5045689" y="377690"/>
            <a:ext cx="3733801" cy="3575051"/>
            <a:chOff x="2523" y="520"/>
            <a:chExt cx="2352" cy="2252"/>
          </a:xfrm>
        </p:grpSpPr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452" y="1911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FF0066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FF0066"/>
                </a:solidFill>
              </a:endParaRP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896" y="535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0099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009900"/>
                </a:solidFill>
              </a:endParaRPr>
            </a:p>
          </p:txBody>
        </p:sp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2523" y="520"/>
              <a:ext cx="2352" cy="2252"/>
              <a:chOff x="2524" y="496"/>
              <a:chExt cx="2352" cy="2252"/>
            </a:xfrm>
          </p:grpSpPr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rot="5400000">
                <a:off x="3698" y="-47"/>
                <a:ext cx="8" cy="1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4506" y="822"/>
                <a:ext cx="0" cy="14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25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64984"/>
                  </p:ext>
                </p:extLst>
              </p:nvPr>
            </p:nvGraphicFramePr>
            <p:xfrm>
              <a:off x="2524" y="496"/>
              <a:ext cx="40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916" name="公式" r:id="rId15" imgW="203040" imgH="228600" progId="Equation.3">
                      <p:embed/>
                    </p:oleObj>
                  </mc:Choice>
                  <mc:Fallback>
                    <p:oleObj name="公式" r:id="rId15" imgW="203040" imgH="228600" progId="Equation.3">
                      <p:embed/>
                      <p:pic>
                        <p:nvPicPr>
                          <p:cNvPr id="26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496"/>
                            <a:ext cx="40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2825727"/>
                  </p:ext>
                </p:extLst>
              </p:nvPr>
            </p:nvGraphicFramePr>
            <p:xfrm>
              <a:off x="4469" y="2279"/>
              <a:ext cx="407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917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27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9" y="2279"/>
                            <a:ext cx="407" cy="4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38"/>
          <p:cNvGrpSpPr>
            <a:grpSpLocks/>
          </p:cNvGrpSpPr>
          <p:nvPr/>
        </p:nvGrpSpPr>
        <p:grpSpPr bwMode="auto">
          <a:xfrm>
            <a:off x="1625419" y="2585594"/>
            <a:ext cx="5165726" cy="3238501"/>
            <a:chOff x="341" y="1894"/>
            <a:chExt cx="3254" cy="2040"/>
          </a:xfrm>
        </p:grpSpPr>
        <p:sp>
          <p:nvSpPr>
            <p:cNvPr id="28" name="Line 39"/>
            <p:cNvSpPr>
              <a:spLocks noChangeShapeType="1"/>
            </p:cNvSpPr>
            <p:nvPr/>
          </p:nvSpPr>
          <p:spPr bwMode="auto">
            <a:xfrm rot="5400000" flipH="1">
              <a:off x="1964" y="2688"/>
              <a:ext cx="1" cy="19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29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948521"/>
                </p:ext>
              </p:extLst>
            </p:nvPr>
          </p:nvGraphicFramePr>
          <p:xfrm>
            <a:off x="3026" y="3461"/>
            <a:ext cx="56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18" name="公式" r:id="rId19" imgW="304560" imgH="228600" progId="Equation.3">
                    <p:embed/>
                  </p:oleObj>
                </mc:Choice>
                <mc:Fallback>
                  <p:oleObj name="公式" r:id="rId19" imgW="304560" imgH="228600" progId="Equation.3">
                    <p:embed/>
                    <p:pic>
                      <p:nvPicPr>
                        <p:cNvPr id="3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" y="3461"/>
                          <a:ext cx="56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41"/>
            <p:cNvGrpSpPr>
              <a:grpSpLocks/>
            </p:cNvGrpSpPr>
            <p:nvPr/>
          </p:nvGrpSpPr>
          <p:grpSpPr bwMode="auto">
            <a:xfrm>
              <a:off x="341" y="1894"/>
              <a:ext cx="726" cy="1771"/>
              <a:chOff x="341" y="1894"/>
              <a:chExt cx="726" cy="1771"/>
            </a:xfrm>
          </p:grpSpPr>
          <p:sp>
            <p:nvSpPr>
              <p:cNvPr id="31" name="Line 42"/>
              <p:cNvSpPr>
                <a:spLocks noChangeShapeType="1"/>
              </p:cNvSpPr>
              <p:nvPr/>
            </p:nvSpPr>
            <p:spPr bwMode="auto">
              <a:xfrm>
                <a:off x="1007" y="2255"/>
                <a:ext cx="0" cy="141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/>
            </p:nvSpPr>
            <p:spPr bwMode="auto">
              <a:xfrm>
                <a:off x="946" y="1894"/>
                <a:ext cx="121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rgbClr val="FF33CC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rgbClr val="FF33CC"/>
                  </a:solidFill>
                </a:endParaRPr>
              </a:p>
            </p:txBody>
          </p:sp>
          <p:graphicFrame>
            <p:nvGraphicFramePr>
              <p:cNvPr id="33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0114592"/>
                  </p:ext>
                </p:extLst>
              </p:nvPr>
            </p:nvGraphicFramePr>
            <p:xfrm>
              <a:off x="341" y="2391"/>
              <a:ext cx="555" cy="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919" name="公式" r:id="rId21" imgW="342720" imgH="228600" progId="Equation.3">
                      <p:embed/>
                    </p:oleObj>
                  </mc:Choice>
                  <mc:Fallback>
                    <p:oleObj name="公式" r:id="rId21" imgW="342720" imgH="228600" progId="Equation.3">
                      <p:embed/>
                      <p:pic>
                        <p:nvPicPr>
                          <p:cNvPr id="34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" y="2391"/>
                            <a:ext cx="555" cy="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4" name="Group 45"/>
          <p:cNvGrpSpPr>
            <a:grpSpLocks/>
          </p:cNvGrpSpPr>
          <p:nvPr/>
        </p:nvGrpSpPr>
        <p:grpSpPr bwMode="auto">
          <a:xfrm>
            <a:off x="2065951" y="2328729"/>
            <a:ext cx="2554288" cy="688975"/>
            <a:chOff x="646" y="1749"/>
            <a:chExt cx="1609" cy="434"/>
          </a:xfrm>
        </p:grpSpPr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1392" y="20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 Box 47"/>
            <p:cNvSpPr txBox="1">
              <a:spLocks noChangeArrowheads="1"/>
            </p:cNvSpPr>
            <p:nvPr/>
          </p:nvSpPr>
          <p:spPr bwMode="auto">
            <a:xfrm>
              <a:off x="646" y="1805"/>
              <a:ext cx="794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矫顽力</a:t>
              </a:r>
            </a:p>
          </p:txBody>
        </p:sp>
        <p:graphicFrame>
          <p:nvGraphicFramePr>
            <p:cNvPr id="37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6975539"/>
                </p:ext>
              </p:extLst>
            </p:nvPr>
          </p:nvGraphicFramePr>
          <p:xfrm>
            <a:off x="1795" y="1749"/>
            <a:ext cx="460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20" name="公式" r:id="rId23" imgW="355320" imgH="228600" progId="Equation.3">
                    <p:embed/>
                  </p:oleObj>
                </mc:Choice>
                <mc:Fallback>
                  <p:oleObj name="公式" r:id="rId23" imgW="355320" imgH="228600" progId="Equation.3">
                    <p:embed/>
                    <p:pic>
                      <p:nvPicPr>
                        <p:cNvPr id="38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1749"/>
                          <a:ext cx="460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49"/>
          <p:cNvGrpSpPr>
            <a:grpSpLocks/>
          </p:cNvGrpSpPr>
          <p:nvPr/>
        </p:nvGrpSpPr>
        <p:grpSpPr bwMode="auto">
          <a:xfrm>
            <a:off x="1678343" y="578711"/>
            <a:ext cx="3192721" cy="433388"/>
            <a:chOff x="376" y="647"/>
            <a:chExt cx="1880" cy="273"/>
          </a:xfrm>
        </p:grpSpPr>
        <p:sp>
          <p:nvSpPr>
            <p:cNvPr id="39" name="Text Box 50"/>
            <p:cNvSpPr txBox="1">
              <a:spLocks noChangeArrowheads="1"/>
            </p:cNvSpPr>
            <p:nvPr/>
          </p:nvSpPr>
          <p:spPr bwMode="auto">
            <a:xfrm>
              <a:off x="376" y="647"/>
              <a:ext cx="1698" cy="2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A1CBE"/>
                  </a:solidFill>
                  <a:latin typeface="宋体" pitchFamily="2" charset="-122"/>
                </a:rPr>
                <a:t>饱和磁感应强度</a:t>
              </a:r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1920" y="816"/>
              <a:ext cx="336" cy="0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Group 55"/>
          <p:cNvGrpSpPr>
            <a:grpSpLocks/>
          </p:cNvGrpSpPr>
          <p:nvPr/>
        </p:nvGrpSpPr>
        <p:grpSpPr bwMode="auto">
          <a:xfrm>
            <a:off x="2564426" y="1138103"/>
            <a:ext cx="2719388" cy="541338"/>
            <a:chOff x="980" y="999"/>
            <a:chExt cx="1713" cy="341"/>
          </a:xfrm>
        </p:grpSpPr>
        <p:sp>
          <p:nvSpPr>
            <p:cNvPr id="42" name="Text Box 56"/>
            <p:cNvSpPr txBox="1">
              <a:spLocks noChangeArrowheads="1"/>
            </p:cNvSpPr>
            <p:nvPr/>
          </p:nvSpPr>
          <p:spPr bwMode="auto">
            <a:xfrm>
              <a:off x="980" y="1008"/>
              <a:ext cx="7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9900"/>
                  </a:solidFill>
                  <a:latin typeface="宋体" pitchFamily="2" charset="-122"/>
                </a:rPr>
                <a:t>剩  磁</a:t>
              </a:r>
            </a:p>
          </p:txBody>
        </p:sp>
        <p:graphicFrame>
          <p:nvGraphicFramePr>
            <p:cNvPr id="43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471241"/>
                </p:ext>
              </p:extLst>
            </p:nvPr>
          </p:nvGraphicFramePr>
          <p:xfrm>
            <a:off x="2339" y="999"/>
            <a:ext cx="35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21" name="公式" r:id="rId25" imgW="190440" imgH="215640" progId="Equation.3">
                    <p:embed/>
                  </p:oleObj>
                </mc:Choice>
                <mc:Fallback>
                  <p:oleObj name="公式" r:id="rId25" imgW="190440" imgH="215640" progId="Equation.3">
                    <p:embed/>
                    <p:pic>
                      <p:nvPicPr>
                        <p:cNvPr id="44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999"/>
                          <a:ext cx="35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58"/>
            <p:cNvSpPr>
              <a:spLocks noChangeShapeType="1"/>
            </p:cNvSpPr>
            <p:nvPr/>
          </p:nvSpPr>
          <p:spPr bwMode="auto">
            <a:xfrm>
              <a:off x="1920" y="1200"/>
              <a:ext cx="336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Line 46"/>
          <p:cNvSpPr>
            <a:spLocks noChangeShapeType="1"/>
          </p:cNvSpPr>
          <p:nvPr/>
        </p:nvSpPr>
        <p:spPr bwMode="auto">
          <a:xfrm flipH="1">
            <a:off x="6234059" y="1496169"/>
            <a:ext cx="287337" cy="50482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 flipV="1">
            <a:off x="5935483" y="977348"/>
            <a:ext cx="649287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V="1">
            <a:off x="4028101" y="4349614"/>
            <a:ext cx="360363" cy="503238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5611370" y="4888183"/>
            <a:ext cx="192088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rgbClr val="FF0066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rgbClr val="FF0066"/>
              </a:solidFill>
            </a:endParaRP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4743022" y="2599964"/>
            <a:ext cx="1905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50" name="Group 29"/>
          <p:cNvGrpSpPr>
            <a:grpSpLocks/>
          </p:cNvGrpSpPr>
          <p:nvPr/>
        </p:nvGrpSpPr>
        <p:grpSpPr bwMode="auto">
          <a:xfrm>
            <a:off x="2692219" y="902059"/>
            <a:ext cx="5580063" cy="4464050"/>
            <a:chOff x="1040" y="826"/>
            <a:chExt cx="3515" cy="2812"/>
          </a:xfrm>
        </p:grpSpPr>
        <p:graphicFrame>
          <p:nvGraphicFramePr>
            <p:cNvPr id="51" name="Object 30"/>
            <p:cNvGraphicFramePr>
              <a:graphicFrameLocks noChangeAspect="1"/>
            </p:cNvGraphicFramePr>
            <p:nvPr/>
          </p:nvGraphicFramePr>
          <p:xfrm>
            <a:off x="2541" y="3063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22" name="公式" r:id="rId27" imgW="0" imgH="28613" progId="Equation.3">
                    <p:embed/>
                  </p:oleObj>
                </mc:Choice>
                <mc:Fallback>
                  <p:oleObj name="公式" r:id="rId27" imgW="0" imgH="28613" progId="Equation.3">
                    <p:embed/>
                    <p:pic>
                      <p:nvPicPr>
                        <p:cNvPr id="5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" y="3063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31"/>
            <p:cNvGrpSpPr>
              <a:grpSpLocks/>
            </p:cNvGrpSpPr>
            <p:nvPr/>
          </p:nvGrpSpPr>
          <p:grpSpPr bwMode="auto">
            <a:xfrm>
              <a:off x="1040" y="826"/>
              <a:ext cx="3515" cy="2812"/>
              <a:chOff x="1040" y="826"/>
              <a:chExt cx="3515" cy="2812"/>
            </a:xfrm>
          </p:grpSpPr>
          <p:sp>
            <p:nvSpPr>
              <p:cNvPr id="53" name="Freeform 32"/>
              <p:cNvSpPr>
                <a:spLocks/>
              </p:cNvSpPr>
              <p:nvPr/>
            </p:nvSpPr>
            <p:spPr bwMode="auto">
              <a:xfrm flipH="1" flipV="1">
                <a:off x="1040" y="826"/>
                <a:ext cx="3515" cy="2812"/>
              </a:xfrm>
              <a:custGeom>
                <a:avLst/>
                <a:gdLst>
                  <a:gd name="T0" fmla="*/ 3648 w 3648"/>
                  <a:gd name="T1" fmla="*/ 16 h 2800"/>
                  <a:gd name="T2" fmla="*/ 2640 w 3648"/>
                  <a:gd name="T3" fmla="*/ 64 h 2800"/>
                  <a:gd name="T4" fmla="*/ 1824 w 3648"/>
                  <a:gd name="T5" fmla="*/ 400 h 2800"/>
                  <a:gd name="T6" fmla="*/ 1488 w 3648"/>
                  <a:gd name="T7" fmla="*/ 928 h 2800"/>
                  <a:gd name="T8" fmla="*/ 1392 w 3648"/>
                  <a:gd name="T9" fmla="*/ 1408 h 2800"/>
                  <a:gd name="T10" fmla="*/ 1248 w 3648"/>
                  <a:gd name="T11" fmla="*/ 1936 h 2800"/>
                  <a:gd name="T12" fmla="*/ 960 w 3648"/>
                  <a:gd name="T13" fmla="*/ 2368 h 2800"/>
                  <a:gd name="T14" fmla="*/ 624 w 3648"/>
                  <a:gd name="T15" fmla="*/ 2656 h 2800"/>
                  <a:gd name="T16" fmla="*/ 0 w 3648"/>
                  <a:gd name="T17" fmla="*/ 2800 h 28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48"/>
                  <a:gd name="T28" fmla="*/ 0 h 2800"/>
                  <a:gd name="T29" fmla="*/ 3648 w 3648"/>
                  <a:gd name="T30" fmla="*/ 2800 h 28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48" h="2800">
                    <a:moveTo>
                      <a:pt x="3648" y="16"/>
                    </a:moveTo>
                    <a:cubicBezTo>
                      <a:pt x="3296" y="8"/>
                      <a:pt x="2944" y="0"/>
                      <a:pt x="2640" y="64"/>
                    </a:cubicBezTo>
                    <a:cubicBezTo>
                      <a:pt x="2336" y="128"/>
                      <a:pt x="2016" y="256"/>
                      <a:pt x="1824" y="400"/>
                    </a:cubicBezTo>
                    <a:cubicBezTo>
                      <a:pt x="1632" y="544"/>
                      <a:pt x="1560" y="760"/>
                      <a:pt x="1488" y="928"/>
                    </a:cubicBezTo>
                    <a:cubicBezTo>
                      <a:pt x="1416" y="1096"/>
                      <a:pt x="1432" y="1240"/>
                      <a:pt x="1392" y="1408"/>
                    </a:cubicBezTo>
                    <a:cubicBezTo>
                      <a:pt x="1352" y="1576"/>
                      <a:pt x="1320" y="1776"/>
                      <a:pt x="1248" y="1936"/>
                    </a:cubicBezTo>
                    <a:cubicBezTo>
                      <a:pt x="1176" y="2096"/>
                      <a:pt x="1064" y="2248"/>
                      <a:pt x="960" y="2368"/>
                    </a:cubicBezTo>
                    <a:cubicBezTo>
                      <a:pt x="856" y="2488"/>
                      <a:pt x="784" y="2584"/>
                      <a:pt x="624" y="2656"/>
                    </a:cubicBezTo>
                    <a:cubicBezTo>
                      <a:pt x="464" y="2728"/>
                      <a:pt x="232" y="2764"/>
                      <a:pt x="0" y="2800"/>
                    </a:cubicBezTo>
                  </a:path>
                </a:pathLst>
              </a:custGeom>
              <a:noFill/>
              <a:ln w="38100">
                <a:solidFill>
                  <a:srgbClr val="FF33CC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33"/>
              <p:cNvSpPr>
                <a:spLocks noChangeArrowheads="1"/>
              </p:cNvSpPr>
              <p:nvPr/>
            </p:nvSpPr>
            <p:spPr bwMode="auto">
              <a:xfrm>
                <a:off x="3149" y="1905"/>
                <a:ext cx="12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34"/>
              <p:cNvSpPr>
                <a:spLocks noChangeArrowheads="1"/>
              </p:cNvSpPr>
              <p:nvPr/>
            </p:nvSpPr>
            <p:spPr bwMode="auto">
              <a:xfrm>
                <a:off x="2881" y="2767"/>
                <a:ext cx="12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5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3518108"/>
                  </p:ext>
                </p:extLst>
              </p:nvPr>
            </p:nvGraphicFramePr>
            <p:xfrm>
              <a:off x="3107" y="2960"/>
              <a:ext cx="395" cy="3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923" name="公式" r:id="rId29" imgW="291960" imgH="215640" progId="Equation.3">
                      <p:embed/>
                    </p:oleObj>
                  </mc:Choice>
                  <mc:Fallback>
                    <p:oleObj name="公式" r:id="rId29" imgW="291960" imgH="215640" progId="Equation.3">
                      <p:embed/>
                      <p:pic>
                        <p:nvPicPr>
                          <p:cNvPr id="57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7" y="2960"/>
                            <a:ext cx="395" cy="3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3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6095194"/>
                  </p:ext>
                </p:extLst>
              </p:nvPr>
            </p:nvGraphicFramePr>
            <p:xfrm>
              <a:off x="3296" y="2293"/>
              <a:ext cx="422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924" name="公式" r:id="rId31" imgW="241200" imgH="228600" progId="Equation.3">
                      <p:embed/>
                    </p:oleObj>
                  </mc:Choice>
                  <mc:Fallback>
                    <p:oleObj name="公式" r:id="rId31" imgW="241200" imgH="228600" progId="Equation.3">
                      <p:embed/>
                      <p:pic>
                        <p:nvPicPr>
                          <p:cNvPr id="59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6" y="2293"/>
                            <a:ext cx="422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8" name="Line 46"/>
          <p:cNvSpPr>
            <a:spLocks noChangeShapeType="1"/>
          </p:cNvSpPr>
          <p:nvPr/>
        </p:nvSpPr>
        <p:spPr bwMode="auto">
          <a:xfrm flipH="1">
            <a:off x="4721839" y="4884031"/>
            <a:ext cx="574675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25419" y="5701629"/>
            <a:ext cx="4281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当反向磁场继续增加，铁磁质的磁化达到反向饱和。</a:t>
            </a:r>
          </a:p>
        </p:txBody>
      </p:sp>
      <p:sp>
        <p:nvSpPr>
          <p:cNvPr id="60" name="Line 54"/>
          <p:cNvSpPr>
            <a:spLocks noChangeShapeType="1"/>
          </p:cNvSpPr>
          <p:nvPr/>
        </p:nvSpPr>
        <p:spPr bwMode="auto">
          <a:xfrm flipH="1" flipV="1">
            <a:off x="3259751" y="5271972"/>
            <a:ext cx="133350" cy="478934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1" name="Text Box 93"/>
          <p:cNvSpPr txBox="1">
            <a:spLocks noChangeArrowheads="1"/>
          </p:cNvSpPr>
          <p:nvPr/>
        </p:nvSpPr>
        <p:spPr bwMode="auto">
          <a:xfrm rot="17618346">
            <a:off x="5674440" y="2095941"/>
            <a:ext cx="1724500" cy="382157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62" name="Text Box 93"/>
          <p:cNvSpPr txBox="1">
            <a:spLocks noChangeArrowheads="1"/>
          </p:cNvSpPr>
          <p:nvPr/>
        </p:nvSpPr>
        <p:spPr bwMode="auto">
          <a:xfrm rot="18955511">
            <a:off x="6841303" y="1272585"/>
            <a:ext cx="374482" cy="89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63" name="Text Box 93"/>
          <p:cNvSpPr txBox="1">
            <a:spLocks noChangeArrowheads="1"/>
          </p:cNvSpPr>
          <p:nvPr/>
        </p:nvSpPr>
        <p:spPr bwMode="auto">
          <a:xfrm rot="20948150">
            <a:off x="7493979" y="972652"/>
            <a:ext cx="687902" cy="78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64" name="Text Box 93"/>
          <p:cNvSpPr txBox="1">
            <a:spLocks noChangeArrowheads="1"/>
          </p:cNvSpPr>
          <p:nvPr/>
        </p:nvSpPr>
        <p:spPr bwMode="auto">
          <a:xfrm rot="20271674">
            <a:off x="7136085" y="1109253"/>
            <a:ext cx="404622" cy="756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988399" y="5211841"/>
            <a:ext cx="3241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当反向</a:t>
            </a:r>
            <a:r>
              <a:rPr lang="zh-CN" altLang="en-US" dirty="0" smtClean="0">
                <a:solidFill>
                  <a:srgbClr val="009900"/>
                </a:solidFill>
              </a:rPr>
              <a:t>磁场</a:t>
            </a:r>
            <a:r>
              <a:rPr lang="zh-CN" altLang="en-US" dirty="0" smtClean="0">
                <a:solidFill>
                  <a:srgbClr val="FF0000"/>
                </a:solidFill>
              </a:rPr>
              <a:t>减小</a:t>
            </a:r>
            <a:r>
              <a:rPr lang="zh-CN" altLang="en-US" dirty="0" smtClean="0">
                <a:solidFill>
                  <a:srgbClr val="009900"/>
                </a:solidFill>
              </a:rPr>
              <a:t>时，</a:t>
            </a:r>
            <a:r>
              <a:rPr lang="zh-CN" altLang="en-US" dirty="0">
                <a:solidFill>
                  <a:srgbClr val="009900"/>
                </a:solidFill>
              </a:rPr>
              <a:t>铁磁质中的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9900"/>
                </a:solidFill>
              </a:rPr>
              <a:t>并不按原来的曲线</a:t>
            </a:r>
            <a:r>
              <a:rPr lang="zh-CN" altLang="en-US" dirty="0" smtClean="0">
                <a:solidFill>
                  <a:srgbClr val="009900"/>
                </a:solidFill>
              </a:rPr>
              <a:t>减小</a:t>
            </a:r>
            <a:r>
              <a:rPr lang="zh-CN" altLang="en-US" dirty="0">
                <a:solidFill>
                  <a:srgbClr val="009900"/>
                </a:solidFill>
              </a:rPr>
              <a:t>。</a:t>
            </a:r>
          </a:p>
        </p:txBody>
      </p:sp>
      <p:sp>
        <p:nvSpPr>
          <p:cNvPr id="66" name="Line 54"/>
          <p:cNvSpPr>
            <a:spLocks noChangeShapeType="1"/>
          </p:cNvSpPr>
          <p:nvPr/>
        </p:nvSpPr>
        <p:spPr bwMode="auto">
          <a:xfrm flipH="1" flipV="1">
            <a:off x="5394145" y="4943833"/>
            <a:ext cx="1663330" cy="25184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7" name="Line 54"/>
          <p:cNvSpPr>
            <a:spLocks noChangeShapeType="1"/>
          </p:cNvSpPr>
          <p:nvPr/>
        </p:nvSpPr>
        <p:spPr bwMode="auto">
          <a:xfrm flipH="1">
            <a:off x="6678042" y="4309979"/>
            <a:ext cx="542304" cy="36667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7248128" y="3933056"/>
            <a:ext cx="32746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C0000"/>
                </a:solidFill>
              </a:rPr>
              <a:t>反向</a:t>
            </a:r>
            <a:r>
              <a:rPr lang="zh-CN" altLang="en-US" dirty="0">
                <a:solidFill>
                  <a:srgbClr val="CC0000"/>
                </a:solidFill>
              </a:rPr>
              <a:t>磁场减小到零，同样出现剩磁现象</a:t>
            </a:r>
            <a:r>
              <a:rPr lang="zh-CN" altLang="en-US" dirty="0" smtClean="0">
                <a:solidFill>
                  <a:srgbClr val="CC0000"/>
                </a:solidFill>
              </a:rPr>
              <a:t>。</a:t>
            </a:r>
            <a:endParaRPr lang="zh-CN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  <p:bldP spid="49" grpId="0"/>
      <p:bldP spid="58" grpId="0" animBg="1"/>
      <p:bldP spid="59" grpId="0"/>
      <p:bldP spid="60" grpId="0" animBg="1"/>
      <p:bldP spid="65" grpId="0"/>
      <p:bldP spid="66" grpId="0" animBg="1"/>
      <p:bldP spid="67" grpId="0" animBg="1"/>
      <p:bldP spid="6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716955" y="906073"/>
            <a:ext cx="3551640" cy="781050"/>
            <a:chOff x="3273" y="963"/>
            <a:chExt cx="2370" cy="492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4798" y="963"/>
              <a:ext cx="845" cy="4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</a:rPr>
                <a:t>初始磁</a:t>
              </a:r>
            </a:p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</a:rPr>
                <a:t>化曲线</a:t>
              </a:r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H="1">
              <a:off x="3273" y="1291"/>
              <a:ext cx="1501" cy="1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663952" y="812462"/>
            <a:ext cx="3228975" cy="2463800"/>
            <a:chOff x="2798" y="672"/>
            <a:chExt cx="2034" cy="155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798" y="876"/>
              <a:ext cx="1649" cy="1348"/>
            </a:xfrm>
            <a:custGeom>
              <a:avLst/>
              <a:gdLst>
                <a:gd name="T0" fmla="*/ 0 w 1776"/>
                <a:gd name="T1" fmla="*/ 1392 h 1392"/>
                <a:gd name="T2" fmla="*/ 144 w 1776"/>
                <a:gd name="T3" fmla="*/ 1200 h 1392"/>
                <a:gd name="T4" fmla="*/ 336 w 1776"/>
                <a:gd name="T5" fmla="*/ 672 h 1392"/>
                <a:gd name="T6" fmla="*/ 720 w 1776"/>
                <a:gd name="T7" fmla="*/ 240 h 1392"/>
                <a:gd name="T8" fmla="*/ 1296 w 1776"/>
                <a:gd name="T9" fmla="*/ 48 h 1392"/>
                <a:gd name="T10" fmla="*/ 1776 w 1776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6"/>
                <a:gd name="T19" fmla="*/ 0 h 1392"/>
                <a:gd name="T20" fmla="*/ 1776 w 1776"/>
                <a:gd name="T21" fmla="*/ 1392 h 13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6" h="1392">
                  <a:moveTo>
                    <a:pt x="0" y="1392"/>
                  </a:moveTo>
                  <a:cubicBezTo>
                    <a:pt x="44" y="1356"/>
                    <a:pt x="88" y="1320"/>
                    <a:pt x="144" y="1200"/>
                  </a:cubicBezTo>
                  <a:cubicBezTo>
                    <a:pt x="200" y="1080"/>
                    <a:pt x="240" y="832"/>
                    <a:pt x="336" y="672"/>
                  </a:cubicBezTo>
                  <a:cubicBezTo>
                    <a:pt x="432" y="512"/>
                    <a:pt x="560" y="344"/>
                    <a:pt x="720" y="240"/>
                  </a:cubicBezTo>
                  <a:cubicBezTo>
                    <a:pt x="880" y="136"/>
                    <a:pt x="1120" y="88"/>
                    <a:pt x="1296" y="48"/>
                  </a:cubicBezTo>
                  <a:cubicBezTo>
                    <a:pt x="1472" y="8"/>
                    <a:pt x="1624" y="4"/>
                    <a:pt x="1776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4608" y="672"/>
            <a:ext cx="22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38" name="公式" r:id="rId3" imgW="0" imgH="19165" progId="Equation.3">
                    <p:embed/>
                  </p:oleObj>
                </mc:Choice>
                <mc:Fallback>
                  <p:oleObj name="公式" r:id="rId3" imgW="0" imgH="19165" progId="Equation.3">
                    <p:embed/>
                    <p:pic>
                      <p:nvPicPr>
                        <p:cNvPr id="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672"/>
                          <a:ext cx="22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618333" y="1063909"/>
            <a:ext cx="5580063" cy="4489450"/>
            <a:chOff x="1040" y="794"/>
            <a:chExt cx="3515" cy="282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40" y="810"/>
              <a:ext cx="3515" cy="2812"/>
            </a:xfrm>
            <a:custGeom>
              <a:avLst/>
              <a:gdLst>
                <a:gd name="T0" fmla="*/ 3648 w 3648"/>
                <a:gd name="T1" fmla="*/ 16 h 2800"/>
                <a:gd name="T2" fmla="*/ 2640 w 3648"/>
                <a:gd name="T3" fmla="*/ 64 h 2800"/>
                <a:gd name="T4" fmla="*/ 1824 w 3648"/>
                <a:gd name="T5" fmla="*/ 400 h 2800"/>
                <a:gd name="T6" fmla="*/ 1488 w 3648"/>
                <a:gd name="T7" fmla="*/ 928 h 2800"/>
                <a:gd name="T8" fmla="*/ 1392 w 3648"/>
                <a:gd name="T9" fmla="*/ 1408 h 2800"/>
                <a:gd name="T10" fmla="*/ 1248 w 3648"/>
                <a:gd name="T11" fmla="*/ 1936 h 2800"/>
                <a:gd name="T12" fmla="*/ 960 w 3648"/>
                <a:gd name="T13" fmla="*/ 2368 h 2800"/>
                <a:gd name="T14" fmla="*/ 624 w 3648"/>
                <a:gd name="T15" fmla="*/ 2656 h 2800"/>
                <a:gd name="T16" fmla="*/ 0 w 3648"/>
                <a:gd name="T17" fmla="*/ 2800 h 28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48"/>
                <a:gd name="T28" fmla="*/ 0 h 2800"/>
                <a:gd name="T29" fmla="*/ 3648 w 3648"/>
                <a:gd name="T30" fmla="*/ 2800 h 28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48" h="2800">
                  <a:moveTo>
                    <a:pt x="3648" y="16"/>
                  </a:moveTo>
                  <a:cubicBezTo>
                    <a:pt x="3296" y="8"/>
                    <a:pt x="2944" y="0"/>
                    <a:pt x="2640" y="64"/>
                  </a:cubicBezTo>
                  <a:cubicBezTo>
                    <a:pt x="2336" y="128"/>
                    <a:pt x="2016" y="256"/>
                    <a:pt x="1824" y="400"/>
                  </a:cubicBezTo>
                  <a:cubicBezTo>
                    <a:pt x="1632" y="544"/>
                    <a:pt x="1560" y="760"/>
                    <a:pt x="1488" y="928"/>
                  </a:cubicBezTo>
                  <a:cubicBezTo>
                    <a:pt x="1416" y="1096"/>
                    <a:pt x="1432" y="1240"/>
                    <a:pt x="1392" y="1408"/>
                  </a:cubicBezTo>
                  <a:cubicBezTo>
                    <a:pt x="1352" y="1576"/>
                    <a:pt x="1320" y="1776"/>
                    <a:pt x="1248" y="1936"/>
                  </a:cubicBezTo>
                  <a:cubicBezTo>
                    <a:pt x="1176" y="2096"/>
                    <a:pt x="1064" y="2248"/>
                    <a:pt x="960" y="2368"/>
                  </a:cubicBezTo>
                  <a:cubicBezTo>
                    <a:pt x="856" y="2488"/>
                    <a:pt x="784" y="2584"/>
                    <a:pt x="624" y="2656"/>
                  </a:cubicBezTo>
                  <a:cubicBezTo>
                    <a:pt x="464" y="2728"/>
                    <a:pt x="232" y="2764"/>
                    <a:pt x="0" y="28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99" y="794"/>
              <a:ext cx="1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2832" y="1248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39" name="公式" r:id="rId5" imgW="0" imgH="57226" progId="Equation.3">
                    <p:embed/>
                  </p:oleObj>
                </mc:Choice>
                <mc:Fallback>
                  <p:oleObj name="公式" r:id="rId5" imgW="0" imgH="57226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48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/>
          </p:nvGraphicFramePr>
          <p:xfrm>
            <a:off x="2112" y="2247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0" name="公式" r:id="rId7" imgW="0" imgH="28613" progId="Equation.3">
                    <p:embed/>
                  </p:oleObj>
                </mc:Choice>
                <mc:Fallback>
                  <p:oleObj name="公式" r:id="rId7" imgW="0" imgH="28613" progId="Equation.3">
                    <p:embed/>
                    <p:pic>
                      <p:nvPicPr>
                        <p:cNvPr id="1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247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2194708" y="295222"/>
            <a:ext cx="8014812" cy="5592763"/>
            <a:chOff x="580" y="440"/>
            <a:chExt cx="4739" cy="3523"/>
          </a:xfrm>
        </p:grpSpPr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580" y="2328"/>
              <a:ext cx="45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2610" y="590"/>
              <a:ext cx="20" cy="33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16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0214401"/>
                </p:ext>
              </p:extLst>
            </p:nvPr>
          </p:nvGraphicFramePr>
          <p:xfrm>
            <a:off x="2780" y="440"/>
            <a:ext cx="43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1" name="公式" r:id="rId9" imgW="152280" imgH="164880" progId="Equation.3">
                    <p:embed/>
                  </p:oleObj>
                </mc:Choice>
                <mc:Fallback>
                  <p:oleObj name="公式" r:id="rId9" imgW="152280" imgH="164880" progId="Equation.3">
                    <p:embed/>
                    <p:pic>
                      <p:nvPicPr>
                        <p:cNvPr id="1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" y="440"/>
                          <a:ext cx="43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2416192"/>
                </p:ext>
              </p:extLst>
            </p:nvPr>
          </p:nvGraphicFramePr>
          <p:xfrm>
            <a:off x="2616" y="2294"/>
            <a:ext cx="29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2" name="公式" r:id="rId11" imgW="38062" imgH="57226" progId="Equation.3">
                    <p:embed/>
                  </p:oleObj>
                </mc:Choice>
                <mc:Fallback>
                  <p:oleObj name="公式" r:id="rId11" imgW="38062" imgH="57226" progId="Equation.3">
                    <p:embed/>
                    <p:pic>
                      <p:nvPicPr>
                        <p:cNvPr id="1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294"/>
                          <a:ext cx="29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61667"/>
                </p:ext>
              </p:extLst>
            </p:nvPr>
          </p:nvGraphicFramePr>
          <p:xfrm>
            <a:off x="5106" y="2145"/>
            <a:ext cx="21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3" name="公式" r:id="rId13" imgW="177480" imgH="164880" progId="Equation.3">
                    <p:embed/>
                  </p:oleObj>
                </mc:Choice>
                <mc:Fallback>
                  <p:oleObj name="公式" r:id="rId13" imgW="177480" imgH="164880" progId="Equation.3">
                    <p:embed/>
                    <p:pic>
                      <p:nvPicPr>
                        <p:cNvPr id="1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2145"/>
                          <a:ext cx="21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4971802" y="596846"/>
            <a:ext cx="3733801" cy="3575051"/>
            <a:chOff x="2523" y="520"/>
            <a:chExt cx="2352" cy="2252"/>
          </a:xfrm>
        </p:grpSpPr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452" y="1911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FF0066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FF0066"/>
                </a:solidFill>
              </a:endParaRP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896" y="535"/>
              <a:ext cx="121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kern="0" dirty="0">
                  <a:solidFill>
                    <a:srgbClr val="009900"/>
                  </a:solidFill>
                  <a:latin typeface="Bookman Old Style" pitchFamily="18" charset="0"/>
                </a:rPr>
                <a:t>.</a:t>
              </a:r>
              <a:endParaRPr lang="en-US" altLang="zh-CN" sz="2400" kern="0" dirty="0">
                <a:solidFill>
                  <a:srgbClr val="009900"/>
                </a:solidFill>
              </a:endParaRPr>
            </a:p>
          </p:txBody>
        </p:sp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2523" y="520"/>
              <a:ext cx="2352" cy="2252"/>
              <a:chOff x="2524" y="496"/>
              <a:chExt cx="2352" cy="2252"/>
            </a:xfrm>
          </p:grpSpPr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rot="5400000">
                <a:off x="3698" y="-47"/>
                <a:ext cx="8" cy="1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4506" y="822"/>
                <a:ext cx="0" cy="14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25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1725194"/>
                  </p:ext>
                </p:extLst>
              </p:nvPr>
            </p:nvGraphicFramePr>
            <p:xfrm>
              <a:off x="2524" y="496"/>
              <a:ext cx="40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44" name="公式" r:id="rId15" imgW="203040" imgH="228600" progId="Equation.3">
                      <p:embed/>
                    </p:oleObj>
                  </mc:Choice>
                  <mc:Fallback>
                    <p:oleObj name="公式" r:id="rId15" imgW="203040" imgH="228600" progId="Equation.3">
                      <p:embed/>
                      <p:pic>
                        <p:nvPicPr>
                          <p:cNvPr id="25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496"/>
                            <a:ext cx="40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717992"/>
                  </p:ext>
                </p:extLst>
              </p:nvPr>
            </p:nvGraphicFramePr>
            <p:xfrm>
              <a:off x="4469" y="2279"/>
              <a:ext cx="407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45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26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9" y="2279"/>
                            <a:ext cx="407" cy="4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38"/>
          <p:cNvGrpSpPr>
            <a:grpSpLocks/>
          </p:cNvGrpSpPr>
          <p:nvPr/>
        </p:nvGrpSpPr>
        <p:grpSpPr bwMode="auto">
          <a:xfrm>
            <a:off x="1551532" y="2804750"/>
            <a:ext cx="5165726" cy="3238501"/>
            <a:chOff x="341" y="1894"/>
            <a:chExt cx="3254" cy="2040"/>
          </a:xfrm>
        </p:grpSpPr>
        <p:sp>
          <p:nvSpPr>
            <p:cNvPr id="28" name="Line 39"/>
            <p:cNvSpPr>
              <a:spLocks noChangeShapeType="1"/>
            </p:cNvSpPr>
            <p:nvPr/>
          </p:nvSpPr>
          <p:spPr bwMode="auto">
            <a:xfrm rot="5400000" flipH="1">
              <a:off x="1964" y="2688"/>
              <a:ext cx="1" cy="19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29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8514415"/>
                </p:ext>
              </p:extLst>
            </p:nvPr>
          </p:nvGraphicFramePr>
          <p:xfrm>
            <a:off x="3026" y="3461"/>
            <a:ext cx="56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6" name="公式" r:id="rId19" imgW="304560" imgH="228600" progId="Equation.3">
                    <p:embed/>
                  </p:oleObj>
                </mc:Choice>
                <mc:Fallback>
                  <p:oleObj name="公式" r:id="rId19" imgW="304560" imgH="228600" progId="Equation.3">
                    <p:embed/>
                    <p:pic>
                      <p:nvPicPr>
                        <p:cNvPr id="29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" y="3461"/>
                          <a:ext cx="56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41"/>
            <p:cNvGrpSpPr>
              <a:grpSpLocks/>
            </p:cNvGrpSpPr>
            <p:nvPr/>
          </p:nvGrpSpPr>
          <p:grpSpPr bwMode="auto">
            <a:xfrm>
              <a:off x="341" y="1894"/>
              <a:ext cx="726" cy="1771"/>
              <a:chOff x="341" y="1894"/>
              <a:chExt cx="726" cy="1771"/>
            </a:xfrm>
          </p:grpSpPr>
          <p:sp>
            <p:nvSpPr>
              <p:cNvPr id="31" name="Line 42"/>
              <p:cNvSpPr>
                <a:spLocks noChangeShapeType="1"/>
              </p:cNvSpPr>
              <p:nvPr/>
            </p:nvSpPr>
            <p:spPr bwMode="auto">
              <a:xfrm>
                <a:off x="1007" y="2255"/>
                <a:ext cx="0" cy="141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/>
            </p:nvSpPr>
            <p:spPr bwMode="auto">
              <a:xfrm>
                <a:off x="946" y="1894"/>
                <a:ext cx="121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rgbClr val="FF33CC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rgbClr val="FF33CC"/>
                  </a:solidFill>
                </a:endParaRPr>
              </a:p>
            </p:txBody>
          </p:sp>
          <p:graphicFrame>
            <p:nvGraphicFramePr>
              <p:cNvPr id="33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707570"/>
                  </p:ext>
                </p:extLst>
              </p:nvPr>
            </p:nvGraphicFramePr>
            <p:xfrm>
              <a:off x="341" y="2391"/>
              <a:ext cx="555" cy="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47" name="公式" r:id="rId21" imgW="342720" imgH="228600" progId="Equation.3">
                      <p:embed/>
                    </p:oleObj>
                  </mc:Choice>
                  <mc:Fallback>
                    <p:oleObj name="公式" r:id="rId21" imgW="342720" imgH="228600" progId="Equation.3">
                      <p:embed/>
                      <p:pic>
                        <p:nvPicPr>
                          <p:cNvPr id="33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" y="2391"/>
                            <a:ext cx="555" cy="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4" name="Group 45"/>
          <p:cNvGrpSpPr>
            <a:grpSpLocks/>
          </p:cNvGrpSpPr>
          <p:nvPr/>
        </p:nvGrpSpPr>
        <p:grpSpPr bwMode="auto">
          <a:xfrm>
            <a:off x="1992064" y="2547885"/>
            <a:ext cx="2554288" cy="688975"/>
            <a:chOff x="646" y="1749"/>
            <a:chExt cx="1609" cy="434"/>
          </a:xfrm>
        </p:grpSpPr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1392" y="20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 Box 47"/>
            <p:cNvSpPr txBox="1">
              <a:spLocks noChangeArrowheads="1"/>
            </p:cNvSpPr>
            <p:nvPr/>
          </p:nvSpPr>
          <p:spPr bwMode="auto">
            <a:xfrm>
              <a:off x="646" y="1805"/>
              <a:ext cx="794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itchFamily="2" charset="-122"/>
                </a:rPr>
                <a:t>矫顽力</a:t>
              </a:r>
            </a:p>
          </p:txBody>
        </p:sp>
        <p:graphicFrame>
          <p:nvGraphicFramePr>
            <p:cNvPr id="37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5850836"/>
                </p:ext>
              </p:extLst>
            </p:nvPr>
          </p:nvGraphicFramePr>
          <p:xfrm>
            <a:off x="1795" y="1749"/>
            <a:ext cx="460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8" name="公式" r:id="rId23" imgW="355320" imgH="228600" progId="Equation.3">
                    <p:embed/>
                  </p:oleObj>
                </mc:Choice>
                <mc:Fallback>
                  <p:oleObj name="公式" r:id="rId23" imgW="355320" imgH="228600" progId="Equation.3">
                    <p:embed/>
                    <p:pic>
                      <p:nvPicPr>
                        <p:cNvPr id="37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1749"/>
                          <a:ext cx="460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49"/>
          <p:cNvGrpSpPr>
            <a:grpSpLocks/>
          </p:cNvGrpSpPr>
          <p:nvPr/>
        </p:nvGrpSpPr>
        <p:grpSpPr bwMode="auto">
          <a:xfrm>
            <a:off x="1604456" y="797867"/>
            <a:ext cx="3192721" cy="433388"/>
            <a:chOff x="376" y="647"/>
            <a:chExt cx="1880" cy="273"/>
          </a:xfrm>
        </p:grpSpPr>
        <p:sp>
          <p:nvSpPr>
            <p:cNvPr id="39" name="Text Box 50"/>
            <p:cNvSpPr txBox="1">
              <a:spLocks noChangeArrowheads="1"/>
            </p:cNvSpPr>
            <p:nvPr/>
          </p:nvSpPr>
          <p:spPr bwMode="auto">
            <a:xfrm>
              <a:off x="376" y="647"/>
              <a:ext cx="1698" cy="2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A1CBE"/>
                  </a:solidFill>
                  <a:latin typeface="宋体" pitchFamily="2" charset="-122"/>
                </a:rPr>
                <a:t>饱和磁感应强度</a:t>
              </a:r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1920" y="816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Group 55"/>
          <p:cNvGrpSpPr>
            <a:grpSpLocks/>
          </p:cNvGrpSpPr>
          <p:nvPr/>
        </p:nvGrpSpPr>
        <p:grpSpPr bwMode="auto">
          <a:xfrm>
            <a:off x="2490539" y="1357259"/>
            <a:ext cx="2719388" cy="541338"/>
            <a:chOff x="980" y="999"/>
            <a:chExt cx="1713" cy="341"/>
          </a:xfrm>
        </p:grpSpPr>
        <p:sp>
          <p:nvSpPr>
            <p:cNvPr id="42" name="Text Box 56"/>
            <p:cNvSpPr txBox="1">
              <a:spLocks noChangeArrowheads="1"/>
            </p:cNvSpPr>
            <p:nvPr/>
          </p:nvSpPr>
          <p:spPr bwMode="auto">
            <a:xfrm>
              <a:off x="980" y="1008"/>
              <a:ext cx="7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9900"/>
                  </a:solidFill>
                  <a:latin typeface="宋体" pitchFamily="2" charset="-122"/>
                </a:rPr>
                <a:t>剩  磁</a:t>
              </a:r>
            </a:p>
          </p:txBody>
        </p:sp>
        <p:graphicFrame>
          <p:nvGraphicFramePr>
            <p:cNvPr id="43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2388631"/>
                </p:ext>
              </p:extLst>
            </p:nvPr>
          </p:nvGraphicFramePr>
          <p:xfrm>
            <a:off x="2339" y="999"/>
            <a:ext cx="35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49" name="公式" r:id="rId25" imgW="190440" imgH="215640" progId="Equation.3">
                    <p:embed/>
                  </p:oleObj>
                </mc:Choice>
                <mc:Fallback>
                  <p:oleObj name="公式" r:id="rId25" imgW="190440" imgH="215640" progId="Equation.3">
                    <p:embed/>
                    <p:pic>
                      <p:nvPicPr>
                        <p:cNvPr id="4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999"/>
                          <a:ext cx="35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58"/>
            <p:cNvSpPr>
              <a:spLocks noChangeShapeType="1"/>
            </p:cNvSpPr>
            <p:nvPr/>
          </p:nvSpPr>
          <p:spPr bwMode="auto">
            <a:xfrm>
              <a:off x="1920" y="1200"/>
              <a:ext cx="336" cy="0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Line 46"/>
          <p:cNvSpPr>
            <a:spLocks noChangeShapeType="1"/>
          </p:cNvSpPr>
          <p:nvPr/>
        </p:nvSpPr>
        <p:spPr bwMode="auto">
          <a:xfrm flipH="1">
            <a:off x="6160172" y="1715325"/>
            <a:ext cx="287337" cy="50482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 flipV="1">
            <a:off x="5861596" y="1196504"/>
            <a:ext cx="649287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V="1">
            <a:off x="3954214" y="4568770"/>
            <a:ext cx="360363" cy="503238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5537483" y="5107339"/>
            <a:ext cx="192088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rgbClr val="FF0066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rgbClr val="FF0066"/>
              </a:solidFill>
            </a:endParaRP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4669135" y="2819120"/>
            <a:ext cx="1905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50" name="Group 29"/>
          <p:cNvGrpSpPr>
            <a:grpSpLocks/>
          </p:cNvGrpSpPr>
          <p:nvPr/>
        </p:nvGrpSpPr>
        <p:grpSpPr bwMode="auto">
          <a:xfrm>
            <a:off x="2618332" y="1121215"/>
            <a:ext cx="5580063" cy="4464050"/>
            <a:chOff x="1040" y="826"/>
            <a:chExt cx="3515" cy="2812"/>
          </a:xfrm>
        </p:grpSpPr>
        <p:graphicFrame>
          <p:nvGraphicFramePr>
            <p:cNvPr id="51" name="Object 30"/>
            <p:cNvGraphicFramePr>
              <a:graphicFrameLocks noChangeAspect="1"/>
            </p:cNvGraphicFramePr>
            <p:nvPr/>
          </p:nvGraphicFramePr>
          <p:xfrm>
            <a:off x="2541" y="3063"/>
            <a:ext cx="20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50" name="公式" r:id="rId27" imgW="0" imgH="28613" progId="Equation.3">
                    <p:embed/>
                  </p:oleObj>
                </mc:Choice>
                <mc:Fallback>
                  <p:oleObj name="公式" r:id="rId27" imgW="0" imgH="28613" progId="Equation.3">
                    <p:embed/>
                    <p:pic>
                      <p:nvPicPr>
                        <p:cNvPr id="5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" y="3063"/>
                          <a:ext cx="20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31"/>
            <p:cNvGrpSpPr>
              <a:grpSpLocks/>
            </p:cNvGrpSpPr>
            <p:nvPr/>
          </p:nvGrpSpPr>
          <p:grpSpPr bwMode="auto">
            <a:xfrm>
              <a:off x="1040" y="826"/>
              <a:ext cx="3515" cy="2812"/>
              <a:chOff x="1040" y="826"/>
              <a:chExt cx="3515" cy="2812"/>
            </a:xfrm>
          </p:grpSpPr>
          <p:sp>
            <p:nvSpPr>
              <p:cNvPr id="53" name="Freeform 32"/>
              <p:cNvSpPr>
                <a:spLocks/>
              </p:cNvSpPr>
              <p:nvPr/>
            </p:nvSpPr>
            <p:spPr bwMode="auto">
              <a:xfrm flipH="1" flipV="1">
                <a:off x="1040" y="826"/>
                <a:ext cx="3515" cy="2812"/>
              </a:xfrm>
              <a:custGeom>
                <a:avLst/>
                <a:gdLst>
                  <a:gd name="T0" fmla="*/ 3648 w 3648"/>
                  <a:gd name="T1" fmla="*/ 16 h 2800"/>
                  <a:gd name="T2" fmla="*/ 2640 w 3648"/>
                  <a:gd name="T3" fmla="*/ 64 h 2800"/>
                  <a:gd name="T4" fmla="*/ 1824 w 3648"/>
                  <a:gd name="T5" fmla="*/ 400 h 2800"/>
                  <a:gd name="T6" fmla="*/ 1488 w 3648"/>
                  <a:gd name="T7" fmla="*/ 928 h 2800"/>
                  <a:gd name="T8" fmla="*/ 1392 w 3648"/>
                  <a:gd name="T9" fmla="*/ 1408 h 2800"/>
                  <a:gd name="T10" fmla="*/ 1248 w 3648"/>
                  <a:gd name="T11" fmla="*/ 1936 h 2800"/>
                  <a:gd name="T12" fmla="*/ 960 w 3648"/>
                  <a:gd name="T13" fmla="*/ 2368 h 2800"/>
                  <a:gd name="T14" fmla="*/ 624 w 3648"/>
                  <a:gd name="T15" fmla="*/ 2656 h 2800"/>
                  <a:gd name="T16" fmla="*/ 0 w 3648"/>
                  <a:gd name="T17" fmla="*/ 2800 h 28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48"/>
                  <a:gd name="T28" fmla="*/ 0 h 2800"/>
                  <a:gd name="T29" fmla="*/ 3648 w 3648"/>
                  <a:gd name="T30" fmla="*/ 2800 h 28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48" h="2800">
                    <a:moveTo>
                      <a:pt x="3648" y="16"/>
                    </a:moveTo>
                    <a:cubicBezTo>
                      <a:pt x="3296" y="8"/>
                      <a:pt x="2944" y="0"/>
                      <a:pt x="2640" y="64"/>
                    </a:cubicBezTo>
                    <a:cubicBezTo>
                      <a:pt x="2336" y="128"/>
                      <a:pt x="2016" y="256"/>
                      <a:pt x="1824" y="400"/>
                    </a:cubicBezTo>
                    <a:cubicBezTo>
                      <a:pt x="1632" y="544"/>
                      <a:pt x="1560" y="760"/>
                      <a:pt x="1488" y="928"/>
                    </a:cubicBezTo>
                    <a:cubicBezTo>
                      <a:pt x="1416" y="1096"/>
                      <a:pt x="1432" y="1240"/>
                      <a:pt x="1392" y="1408"/>
                    </a:cubicBezTo>
                    <a:cubicBezTo>
                      <a:pt x="1352" y="1576"/>
                      <a:pt x="1320" y="1776"/>
                      <a:pt x="1248" y="1936"/>
                    </a:cubicBezTo>
                    <a:cubicBezTo>
                      <a:pt x="1176" y="2096"/>
                      <a:pt x="1064" y="2248"/>
                      <a:pt x="960" y="2368"/>
                    </a:cubicBezTo>
                    <a:cubicBezTo>
                      <a:pt x="856" y="2488"/>
                      <a:pt x="784" y="2584"/>
                      <a:pt x="624" y="2656"/>
                    </a:cubicBezTo>
                    <a:cubicBezTo>
                      <a:pt x="464" y="2728"/>
                      <a:pt x="232" y="2764"/>
                      <a:pt x="0" y="2800"/>
                    </a:cubicBezTo>
                  </a:path>
                </a:pathLst>
              </a:custGeom>
              <a:noFill/>
              <a:ln w="38100">
                <a:solidFill>
                  <a:srgbClr val="FF33CC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33"/>
              <p:cNvSpPr>
                <a:spLocks noChangeArrowheads="1"/>
              </p:cNvSpPr>
              <p:nvPr/>
            </p:nvSpPr>
            <p:spPr bwMode="auto">
              <a:xfrm>
                <a:off x="3149" y="1905"/>
                <a:ext cx="12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34"/>
              <p:cNvSpPr>
                <a:spLocks noChangeArrowheads="1"/>
              </p:cNvSpPr>
              <p:nvPr/>
            </p:nvSpPr>
            <p:spPr bwMode="auto">
              <a:xfrm>
                <a:off x="2881" y="2767"/>
                <a:ext cx="12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400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.</a:t>
                </a:r>
                <a:endParaRPr lang="en-US" altLang="zh-CN" sz="2400" kern="0" dirty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5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951838"/>
                  </p:ext>
                </p:extLst>
              </p:nvPr>
            </p:nvGraphicFramePr>
            <p:xfrm>
              <a:off x="3107" y="2960"/>
              <a:ext cx="395" cy="3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51" name="公式" r:id="rId29" imgW="291960" imgH="215640" progId="Equation.3">
                      <p:embed/>
                    </p:oleObj>
                  </mc:Choice>
                  <mc:Fallback>
                    <p:oleObj name="公式" r:id="rId29" imgW="291960" imgH="215640" progId="Equation.3">
                      <p:embed/>
                      <p:pic>
                        <p:nvPicPr>
                          <p:cNvPr id="56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7" y="2960"/>
                            <a:ext cx="395" cy="3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3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858232"/>
                  </p:ext>
                </p:extLst>
              </p:nvPr>
            </p:nvGraphicFramePr>
            <p:xfrm>
              <a:off x="3431" y="1733"/>
              <a:ext cx="400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52" name="公式" r:id="rId31" imgW="152280" imgH="203040" progId="Equation.3">
                      <p:embed/>
                    </p:oleObj>
                  </mc:Choice>
                  <mc:Fallback>
                    <p:oleObj name="公式" r:id="rId31" imgW="152280" imgH="203040" progId="Equation.3">
                      <p:embed/>
                      <p:pic>
                        <p:nvPicPr>
                          <p:cNvPr id="57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1" y="1733"/>
                            <a:ext cx="400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3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297263"/>
                  </p:ext>
                </p:extLst>
              </p:nvPr>
            </p:nvGraphicFramePr>
            <p:xfrm>
              <a:off x="3296" y="2293"/>
              <a:ext cx="422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953" name="公式" r:id="rId33" imgW="241200" imgH="228600" progId="Equation.3">
                      <p:embed/>
                    </p:oleObj>
                  </mc:Choice>
                  <mc:Fallback>
                    <p:oleObj name="公式" r:id="rId33" imgW="241200" imgH="228600" progId="Equation.3">
                      <p:embed/>
                      <p:pic>
                        <p:nvPicPr>
                          <p:cNvPr id="58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6" y="2293"/>
                            <a:ext cx="422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9" name="Line 46"/>
          <p:cNvSpPr>
            <a:spLocks noChangeShapeType="1"/>
          </p:cNvSpPr>
          <p:nvPr/>
        </p:nvSpPr>
        <p:spPr bwMode="auto">
          <a:xfrm flipH="1">
            <a:off x="4647952" y="5103187"/>
            <a:ext cx="574675" cy="215900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0" name="Line 46"/>
          <p:cNvSpPr>
            <a:spLocks noChangeShapeType="1"/>
          </p:cNvSpPr>
          <p:nvPr/>
        </p:nvSpPr>
        <p:spPr bwMode="auto">
          <a:xfrm flipH="1">
            <a:off x="6171556" y="2053856"/>
            <a:ext cx="360363" cy="790575"/>
          </a:xfrm>
          <a:prstGeom prst="line">
            <a:avLst/>
          </a:prstGeom>
          <a:noFill/>
          <a:ln w="76200">
            <a:solidFill>
              <a:schemeClr val="accent4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7174241" y="4152212"/>
            <a:ext cx="32746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A1CBE"/>
                </a:solidFill>
              </a:rPr>
              <a:t>反向</a:t>
            </a:r>
            <a:r>
              <a:rPr lang="zh-CN" altLang="en-US" dirty="0">
                <a:solidFill>
                  <a:srgbClr val="CA1CBE"/>
                </a:solidFill>
              </a:rPr>
              <a:t>磁场减小到零，同样出现剩磁现象</a:t>
            </a:r>
            <a:r>
              <a:rPr lang="zh-CN" altLang="en-US" dirty="0" smtClean="0">
                <a:solidFill>
                  <a:srgbClr val="CA1CBE"/>
                </a:solidFill>
              </a:rPr>
              <a:t>。</a:t>
            </a:r>
            <a:endParaRPr lang="zh-CN" altLang="en-US" dirty="0">
              <a:solidFill>
                <a:srgbClr val="CA1CBE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51532" y="5920785"/>
            <a:ext cx="4281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当反向磁场继续增加，铁磁质的磁化达到反向饱和。</a:t>
            </a:r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 flipH="1" flipV="1">
            <a:off x="3185864" y="5491128"/>
            <a:ext cx="133350" cy="478934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4" name="Line 54"/>
          <p:cNvSpPr>
            <a:spLocks noChangeShapeType="1"/>
          </p:cNvSpPr>
          <p:nvPr/>
        </p:nvSpPr>
        <p:spPr bwMode="auto">
          <a:xfrm flipH="1">
            <a:off x="6604155" y="4529135"/>
            <a:ext cx="542304" cy="36667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 flipH="1" flipV="1">
            <a:off x="6604154" y="2341501"/>
            <a:ext cx="1436782" cy="1651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068718" y="1706844"/>
            <a:ext cx="23347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009900"/>
                </a:solidFill>
              </a:rPr>
              <a:t>正向磁场继续增加，直到达到</a:t>
            </a:r>
            <a:r>
              <a:rPr lang="zh-CN" altLang="en-US" dirty="0" smtClean="0">
                <a:solidFill>
                  <a:srgbClr val="009900"/>
                </a:solidFill>
                <a:latin typeface="+mj-ea"/>
              </a:rPr>
              <a:t>饱和。</a:t>
            </a:r>
            <a:endParaRPr lang="zh-CN" altLang="en-US" dirty="0">
              <a:solidFill>
                <a:srgbClr val="009900"/>
              </a:solidFill>
              <a:latin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811155" y="5168994"/>
            <a:ext cx="3574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CC3300"/>
                </a:solidFill>
              </a:rPr>
              <a:t>不断地正向或反向缓慢改变磁场，磁化曲线为</a:t>
            </a:r>
            <a:r>
              <a:rPr lang="zh-CN" altLang="en-US" dirty="0">
                <a:solidFill>
                  <a:srgbClr val="CC3300"/>
                </a:solidFill>
              </a:rPr>
              <a:t>一闭合</a:t>
            </a:r>
            <a:r>
              <a:rPr lang="zh-CN" altLang="en-US" dirty="0" smtClean="0">
                <a:solidFill>
                  <a:srgbClr val="CC3300"/>
                </a:solidFill>
              </a:rPr>
              <a:t>曲线</a:t>
            </a:r>
            <a:r>
              <a:rPr lang="zh-CN" altLang="en-US" dirty="0">
                <a:solidFill>
                  <a:srgbClr val="CC3300"/>
                </a:solidFill>
              </a:rPr>
              <a:t>。</a:t>
            </a:r>
          </a:p>
        </p:txBody>
      </p:sp>
      <p:grpSp>
        <p:nvGrpSpPr>
          <p:cNvPr id="68" name="Group 52"/>
          <p:cNvGrpSpPr>
            <a:grpSpLocks/>
          </p:cNvGrpSpPr>
          <p:nvPr/>
        </p:nvGrpSpPr>
        <p:grpSpPr bwMode="auto">
          <a:xfrm>
            <a:off x="6764581" y="333697"/>
            <a:ext cx="3586168" cy="858838"/>
            <a:chOff x="2936" y="2736"/>
            <a:chExt cx="2020" cy="541"/>
          </a:xfrm>
        </p:grpSpPr>
        <p:sp>
          <p:nvSpPr>
            <p:cNvPr id="69" name="Text Box 53"/>
            <p:cNvSpPr txBox="1">
              <a:spLocks noChangeArrowheads="1"/>
            </p:cNvSpPr>
            <p:nvPr/>
          </p:nvSpPr>
          <p:spPr bwMode="auto">
            <a:xfrm>
              <a:off x="3936" y="2736"/>
              <a:ext cx="102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CC3300"/>
                  </a:solidFill>
                  <a:latin typeface="宋体" pitchFamily="2" charset="-122"/>
                </a:rPr>
                <a:t>磁滞回线</a:t>
              </a:r>
            </a:p>
          </p:txBody>
        </p:sp>
        <p:sp>
          <p:nvSpPr>
            <p:cNvPr id="70" name="Line 54"/>
            <p:cNvSpPr>
              <a:spLocks noChangeShapeType="1"/>
            </p:cNvSpPr>
            <p:nvPr/>
          </p:nvSpPr>
          <p:spPr bwMode="auto">
            <a:xfrm flipH="1">
              <a:off x="2936" y="2928"/>
              <a:ext cx="1000" cy="34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2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  <p:bldP spid="49" grpId="0"/>
      <p:bldP spid="59" grpId="0" animBg="1"/>
      <p:bldP spid="60" grpId="0" animBg="1"/>
      <p:bldP spid="61" grpId="0"/>
      <p:bldP spid="62" grpId="0"/>
      <p:bldP spid="63" grpId="0" animBg="1"/>
      <p:bldP spid="64" grpId="0" animBg="1"/>
      <p:bldP spid="65" grpId="0" animBg="1"/>
      <p:bldP spid="66" grpId="0"/>
      <p:bldP spid="6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52601" y="4191001"/>
            <a:ext cx="5840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0070C0"/>
                </a:solidFill>
              </a:rPr>
              <a:t>（</a:t>
            </a:r>
            <a:r>
              <a:rPr lang="en-US" altLang="zh-CN">
                <a:solidFill>
                  <a:srgbClr val="0070C0"/>
                </a:solidFill>
              </a:rPr>
              <a:t>3</a:t>
            </a:r>
            <a:r>
              <a:rPr lang="zh-CN" altLang="en-US">
                <a:solidFill>
                  <a:srgbClr val="0070C0"/>
                </a:solidFill>
              </a:rPr>
              <a:t>）</a:t>
            </a:r>
            <a:r>
              <a:rPr lang="zh-CN" altLang="en-US">
                <a:solidFill>
                  <a:srgbClr val="0070C0"/>
                </a:solidFill>
                <a:latin typeface="Bookman Old Style" panose="02050604050505020204" pitchFamily="18" charset="0"/>
              </a:rPr>
              <a:t> 有剩磁、磁饱和及磁滞现象。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52600" y="2971800"/>
            <a:ext cx="81534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900FF"/>
                </a:solidFill>
              </a:rPr>
              <a:t>（</a:t>
            </a:r>
            <a:r>
              <a:rPr lang="en-US" altLang="zh-CN" dirty="0">
                <a:solidFill>
                  <a:srgbClr val="9900FF"/>
                </a:solidFill>
              </a:rPr>
              <a:t>2</a:t>
            </a:r>
            <a:r>
              <a:rPr lang="zh-CN" altLang="en-US" dirty="0">
                <a:solidFill>
                  <a:srgbClr val="9900FF"/>
                </a:solidFill>
              </a:rPr>
              <a:t>）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 有很大的磁导率。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Bookman Old Style" panose="02050604050505020204" pitchFamily="18" charset="0"/>
              </a:rPr>
              <a:t>    放入线圈中时可以使磁场增强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</a:rPr>
              <a:t>2 </a:t>
            </a:r>
            <a:r>
              <a:rPr lang="en-US" altLang="zh-CN" dirty="0">
                <a:solidFill>
                  <a:srgbClr val="FF0000"/>
                </a:solidFill>
              </a:rPr>
              <a:t>~</a:t>
            </a:r>
            <a:r>
              <a:rPr lang="en-US" altLang="zh-CN" baseline="30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latin typeface="Bookman Old Style" panose="02050604050505020204" pitchFamily="18" charset="0"/>
              </a:rPr>
              <a:t>倍。</a:t>
            </a:r>
            <a:endParaRPr lang="zh-CN" altLang="en-US" baseline="30000" dirty="0">
              <a:latin typeface="Bookman Old Style" panose="020506040505050202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52600" y="5029201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>
                <a:latin typeface="Bookman Old Style" panose="02050604050505020204" pitchFamily="18" charset="0"/>
              </a:rPr>
              <a:t>温度超过居里点时，铁磁质转变为顺磁质。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05000" y="1219201"/>
            <a:ext cx="83820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9900"/>
                </a:solidFill>
              </a:rPr>
              <a:t>(1)</a:t>
            </a:r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磁导率</a:t>
            </a:r>
            <a:r>
              <a:rPr lang="en-US" altLang="zh-CN" i="1" dirty="0">
                <a:solidFill>
                  <a:srgbClr val="FF0000"/>
                </a:solidFill>
              </a:rPr>
              <a:t>μ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不是一个常量，它的值不仅决定于原线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    圈中的电流，还决定于铁磁质样品磁化的历史。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    </a:t>
            </a:r>
            <a:r>
              <a:rPr lang="en-US" altLang="zh-CN" i="1" dirty="0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和</a:t>
            </a:r>
            <a:r>
              <a:rPr lang="en-US" altLang="zh-CN" i="1" dirty="0">
                <a:solidFill>
                  <a:srgbClr val="FF0000"/>
                </a:solidFill>
              </a:rPr>
              <a:t>H</a:t>
            </a:r>
            <a:r>
              <a:rPr lang="en-US" altLang="zh-CN" dirty="0">
                <a:solidFill>
                  <a:srgbClr val="009900"/>
                </a:solidFill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不是线性关系。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133600" y="304800"/>
            <a:ext cx="3276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3200">
                <a:solidFill>
                  <a:srgbClr val="FF3300"/>
                </a:solidFill>
              </a:rPr>
              <a:t>、铁磁质的特性：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autoUpdateAnimBg="0"/>
      <p:bldP spid="4" grpId="0" autoUpdateAnimBg="0"/>
      <p:bldP spid="5" grpId="0" autoUpdateAnimBg="0"/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71688" y="0"/>
            <a:ext cx="6553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3300"/>
                </a:solidFill>
                <a:latin typeface="宋体" panose="02010600030101010101" pitchFamily="2" charset="-122"/>
              </a:rPr>
              <a:t>二、铁磁质的微观结构和磁化机理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279577" y="581373"/>
            <a:ext cx="2085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9900CC"/>
                </a:solidFill>
              </a:rPr>
              <a:t>1. </a:t>
            </a:r>
            <a:r>
              <a:rPr lang="zh-CN" altLang="en-US" dirty="0">
                <a:solidFill>
                  <a:srgbClr val="9900CC"/>
                </a:solidFill>
              </a:rPr>
              <a:t>磁畴</a:t>
            </a:r>
          </a:p>
        </p:txBody>
      </p:sp>
      <p:sp>
        <p:nvSpPr>
          <p:cNvPr id="4" name="矩形 3"/>
          <p:cNvSpPr/>
          <p:nvPr/>
        </p:nvSpPr>
        <p:spPr>
          <a:xfrm>
            <a:off x="2271246" y="1122557"/>
            <a:ext cx="7869237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</a:rPr>
              <a:t>在铁磁性物质内部，</a:t>
            </a:r>
            <a:r>
              <a:rPr lang="zh-CN" altLang="en-US" dirty="0"/>
              <a:t>如同顺磁性物质，</a:t>
            </a:r>
            <a:r>
              <a:rPr lang="zh-CN" altLang="en-US" dirty="0">
                <a:solidFill>
                  <a:srgbClr val="9900FF"/>
                </a:solidFill>
              </a:rPr>
              <a:t>有很多</a:t>
            </a:r>
            <a:r>
              <a:rPr lang="zh-CN" altLang="en-US" dirty="0">
                <a:solidFill>
                  <a:srgbClr val="CC0000"/>
                </a:solidFill>
              </a:rPr>
              <a:t>未配对电子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r>
              <a:rPr lang="zh-CN" altLang="en-US" dirty="0">
                <a:solidFill>
                  <a:srgbClr val="009900"/>
                </a:solidFill>
              </a:rPr>
              <a:t>相邻的原子中的未配对电子的电子云重叠产生</a:t>
            </a:r>
            <a:r>
              <a:rPr lang="zh-CN" altLang="en-US" dirty="0">
                <a:solidFill>
                  <a:srgbClr val="FF0066"/>
                </a:solidFill>
              </a:rPr>
              <a:t>量子</a:t>
            </a:r>
            <a:r>
              <a:rPr lang="en-US" altLang="zh-CN" dirty="0" err="1">
                <a:solidFill>
                  <a:srgbClr val="FF0066"/>
                </a:solidFill>
              </a:rPr>
              <a:t>交换作用</a:t>
            </a:r>
            <a:r>
              <a:rPr lang="zh-CN" altLang="en-US" dirty="0">
                <a:solidFill>
                  <a:srgbClr val="00B050"/>
                </a:solidFill>
              </a:rPr>
              <a:t>，</a:t>
            </a:r>
            <a:r>
              <a:rPr lang="zh-CN" altLang="en-US" dirty="0">
                <a:solidFill>
                  <a:srgbClr val="009900"/>
                </a:solidFill>
              </a:rPr>
              <a:t>使电子的磁矩平行排列起来而达到自发磁化的饱和状态。</a:t>
            </a:r>
          </a:p>
        </p:txBody>
      </p:sp>
      <p:sp>
        <p:nvSpPr>
          <p:cNvPr id="5" name="矩形 4"/>
          <p:cNvSpPr/>
          <p:nvPr/>
        </p:nvSpPr>
        <p:spPr>
          <a:xfrm>
            <a:off x="2065286" y="2955750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在无外磁场时，铁磁质中电子自旋磁矩可以在小范围内“自发地”排列起来，形成一个个小的“自发磁化区” </a:t>
            </a:r>
            <a:r>
              <a:rPr lang="en-US" altLang="zh-CN" dirty="0"/>
              <a:t>— </a:t>
            </a:r>
            <a:r>
              <a:rPr lang="zh-CN" altLang="en-US" dirty="0">
                <a:solidFill>
                  <a:srgbClr val="CC0000"/>
                </a:solidFill>
              </a:rPr>
              <a:t>磁畴</a:t>
            </a:r>
            <a:r>
              <a:rPr lang="zh-CN" altLang="en-US" dirty="0"/>
              <a:t>。</a:t>
            </a:r>
          </a:p>
        </p:txBody>
      </p:sp>
      <p:pic>
        <p:nvPicPr>
          <p:cNvPr id="6" name="Picture 14" descr="0019b91ebfca0984d44d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16" y="4149081"/>
            <a:ext cx="2626866" cy="254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48847" y="5013177"/>
            <a:ext cx="403244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</a:rPr>
              <a:t>    </a:t>
            </a:r>
            <a:r>
              <a:rPr lang="zh-CN" altLang="en-US" dirty="0">
                <a:solidFill>
                  <a:srgbClr val="3333CC"/>
                </a:solidFill>
                <a:latin typeface="幼圆" pitchFamily="49" charset="-122"/>
              </a:rPr>
              <a:t>磁畴内由于电子的自旋磁矩排列非常整齐，因此具有很强的磁性。</a:t>
            </a:r>
          </a:p>
        </p:txBody>
      </p:sp>
    </p:spTree>
    <p:extLst>
      <p:ext uri="{BB962C8B-B14F-4D97-AF65-F5344CB8AC3E}">
        <p14:creationId xmlns:p14="http://schemas.microsoft.com/office/powerpoint/2010/main" val="9928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7" grpId="0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磁畴6"/>
          <p:cNvPicPr>
            <a:picLocks noChangeAspect="1" noChangeArrowheads="1"/>
          </p:cNvPicPr>
          <p:nvPr/>
        </p:nvPicPr>
        <p:blipFill>
          <a:blip r:embed="rId2"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24745"/>
            <a:ext cx="78486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505201" y="762000"/>
            <a:ext cx="47164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009900"/>
                </a:solidFill>
                <a:latin typeface="Bookman Old Style" panose="02050604050505020204" pitchFamily="18" charset="0"/>
              </a:rPr>
              <a:t>显示磁畴结构的铁粉图形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磁畴"/>
          <p:cNvPicPr>
            <a:picLocks noChangeAspect="1" noChangeArrowheads="1"/>
          </p:cNvPicPr>
          <p:nvPr/>
        </p:nvPicPr>
        <p:blipFill>
          <a:blip r:embed="rId2">
            <a:lum bright="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86868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7620000" y="685800"/>
            <a:ext cx="3048000" cy="5486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001001" y="1431925"/>
            <a:ext cx="20377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i="1">
                <a:solidFill>
                  <a:srgbClr val="0000FF"/>
                </a:solidFill>
              </a:rPr>
              <a:t>Si-Fe</a:t>
            </a:r>
            <a:r>
              <a:rPr lang="zh-CN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单晶</a:t>
            </a:r>
          </a:p>
          <a:p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3200">
                <a:solidFill>
                  <a:srgbClr val="0000FF"/>
                </a:solidFill>
              </a:rPr>
              <a:t>001</a:t>
            </a:r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面的</a:t>
            </a:r>
          </a:p>
          <a:p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磁畴结构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305800" y="3505200"/>
            <a:ext cx="18224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箭头表示</a:t>
            </a:r>
          </a:p>
          <a:p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磁化方向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809750" y="1214439"/>
            <a:ext cx="86106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幼圆" panose="02010509060101010101" pitchFamily="49" charset="-122"/>
              </a:rPr>
              <a:t>    </a:t>
            </a:r>
            <a:r>
              <a:rPr lang="zh-CN" altLang="en-US" dirty="0">
                <a:solidFill>
                  <a:srgbClr val="9900FF"/>
                </a:solidFill>
                <a:latin typeface="幼圆" panose="02010509060101010101" pitchFamily="49" charset="-122"/>
              </a:rPr>
              <a:t>顺磁质与抗磁质对原磁场的影响并不大。</a:t>
            </a:r>
            <a:r>
              <a:rPr lang="zh-CN" altLang="en-US" dirty="0">
                <a:solidFill>
                  <a:srgbClr val="009900"/>
                </a:solidFill>
                <a:latin typeface="幼圆" panose="02010509060101010101" pitchFamily="49" charset="-122"/>
              </a:rPr>
              <a:t>但有一类磁介质被磁化后产生的附加磁场要比原有的磁场强得多，</a:t>
            </a:r>
            <a:r>
              <a:rPr kumimoji="0" lang="zh-CN" altLang="en-US" dirty="0">
                <a:solidFill>
                  <a:srgbClr val="FF33CC"/>
                </a:solidFill>
                <a:sym typeface="Symbol" panose="05050102010706020507" pitchFamily="18" charset="2"/>
              </a:rPr>
              <a:t></a:t>
            </a:r>
            <a:r>
              <a:rPr kumimoji="0" lang="en-US" altLang="zh-CN" i="1" baseline="-25000" dirty="0">
                <a:solidFill>
                  <a:srgbClr val="FF33CC"/>
                </a:solidFill>
                <a:sym typeface="Symbol" panose="05050102010706020507" pitchFamily="18" charset="2"/>
              </a:rPr>
              <a:t>r</a:t>
            </a:r>
            <a:r>
              <a:rPr kumimoji="0" lang="en-US" altLang="zh-CN" dirty="0">
                <a:solidFill>
                  <a:srgbClr val="FF33CC"/>
                </a:solidFill>
                <a:sym typeface="Symbol" panose="05050102010706020507" pitchFamily="18" charset="2"/>
              </a:rPr>
              <a:t>~</a:t>
            </a:r>
            <a:r>
              <a:rPr lang="en-US" altLang="zh-CN" dirty="0">
                <a:solidFill>
                  <a:srgbClr val="FF33CC"/>
                </a:solidFill>
                <a:latin typeface="幼圆" panose="02010509060101010101" pitchFamily="49" charset="-122"/>
              </a:rPr>
              <a:t>10</a:t>
            </a:r>
            <a:r>
              <a:rPr lang="en-US" altLang="zh-CN" baseline="30000" dirty="0">
                <a:solidFill>
                  <a:srgbClr val="FF33CC"/>
                </a:solidFill>
                <a:latin typeface="幼圆" panose="02010509060101010101" pitchFamily="49" charset="-122"/>
              </a:rPr>
              <a:t>2</a:t>
            </a:r>
            <a:r>
              <a:rPr lang="en-US" altLang="zh-CN" dirty="0">
                <a:solidFill>
                  <a:srgbClr val="FF33CC"/>
                </a:solidFill>
                <a:latin typeface="幼圆" panose="02010509060101010101" pitchFamily="49" charset="-122"/>
              </a:rPr>
              <a:t>-10</a:t>
            </a:r>
            <a:r>
              <a:rPr lang="en-US" altLang="zh-CN" baseline="30000" dirty="0">
                <a:solidFill>
                  <a:srgbClr val="FF33CC"/>
                </a:solidFill>
                <a:latin typeface="幼圆" panose="02010509060101010101" pitchFamily="49" charset="-122"/>
              </a:rPr>
              <a:t>5</a:t>
            </a:r>
            <a:r>
              <a:rPr lang="zh-CN" altLang="en-US" dirty="0">
                <a:solidFill>
                  <a:srgbClr val="009900"/>
                </a:solidFill>
                <a:latin typeface="幼圆" panose="02010509060101010101" pitchFamily="49" charset="-122"/>
              </a:rPr>
              <a:t>，这种磁介质称作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铁磁质</a:t>
            </a:r>
            <a:r>
              <a:rPr lang="zh-CN" altLang="en-US" dirty="0">
                <a:latin typeface="幼圆" panose="02010509060101010101" pitchFamily="49" charset="-122"/>
              </a:rPr>
              <a:t>。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38313" y="500063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幼圆" panose="02010509060101010101" pitchFamily="49" charset="-122"/>
              </a:rPr>
              <a:t>显然有：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顺磁质</a:t>
            </a:r>
            <a:r>
              <a:rPr kumimoji="0"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kumimoji="0" lang="en-US" altLang="zh-CN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r>
              <a:rPr kumimoji="0"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&gt;1       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抗磁质</a:t>
            </a:r>
            <a:r>
              <a:rPr kumimoji="0"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kumimoji="0" lang="en-US" altLang="zh-CN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r>
              <a:rPr kumimoji="0"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&lt;</a:t>
            </a:r>
            <a:r>
              <a:rPr kumimoji="0"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09750" y="3286126"/>
            <a:ext cx="8458200" cy="2881313"/>
            <a:chOff x="288" y="2400"/>
            <a:chExt cx="5328" cy="1815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88" y="2400"/>
              <a:ext cx="5328" cy="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88" y="2640"/>
              <a:ext cx="5328" cy="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88" y="3168"/>
              <a:ext cx="5328" cy="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88" y="3696"/>
              <a:ext cx="5328" cy="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88" y="4194"/>
              <a:ext cx="5328" cy="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488" y="2649"/>
              <a:ext cx="0" cy="1536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552" y="2409"/>
              <a:ext cx="0" cy="1776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6" name="Text Box 13"/>
            <p:cNvSpPr txBox="1">
              <a:spLocks noChangeArrowheads="1"/>
            </p:cNvSpPr>
            <p:nvPr/>
          </p:nvSpPr>
          <p:spPr bwMode="auto">
            <a:xfrm>
              <a:off x="1344" y="2400"/>
              <a:ext cx="10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00B0F0"/>
                  </a:solidFill>
                </a:rPr>
                <a:t>磁介质种类</a:t>
              </a:r>
            </a:p>
          </p:txBody>
        </p:sp>
        <p:sp>
          <p:nvSpPr>
            <p:cNvPr id="6157" name="Text Box 14"/>
            <p:cNvSpPr txBox="1">
              <a:spLocks noChangeArrowheads="1"/>
            </p:cNvSpPr>
            <p:nvPr/>
          </p:nvSpPr>
          <p:spPr bwMode="auto">
            <a:xfrm>
              <a:off x="4128" y="2400"/>
              <a:ext cx="10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000">
                  <a:solidFill>
                    <a:schemeClr val="accent2"/>
                  </a:solidFill>
                </a:rPr>
                <a:t>相对磁导率</a:t>
              </a:r>
            </a:p>
          </p:txBody>
        </p:sp>
        <p:sp>
          <p:nvSpPr>
            <p:cNvPr id="76814" name="Rectangle 15"/>
            <p:cNvSpPr>
              <a:spLocks noChangeArrowheads="1"/>
            </p:cNvSpPr>
            <p:nvPr/>
          </p:nvSpPr>
          <p:spPr bwMode="auto">
            <a:xfrm>
              <a:off x="442" y="2782"/>
              <a:ext cx="912" cy="25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accent6"/>
                  </a:solidFill>
                  <a:latin typeface="幼圆" pitchFamily="49" charset="-122"/>
                </a:rPr>
                <a:t>抗磁质</a:t>
              </a:r>
              <a:r>
                <a:rPr kumimoji="0" lang="zh-CN" altLang="en-US" sz="2000" dirty="0">
                  <a:sym typeface="Symbol" pitchFamily="18" charset="2"/>
                </a:rPr>
                <a:t></a:t>
              </a:r>
              <a:r>
                <a:rPr kumimoji="0" lang="en-US" altLang="zh-CN" sz="2000" i="1" baseline="-25000" dirty="0">
                  <a:sym typeface="Symbol" pitchFamily="18" charset="2"/>
                </a:rPr>
                <a:t>r</a:t>
              </a:r>
              <a:r>
                <a:rPr kumimoji="0" lang="en-US" altLang="zh-CN" sz="2000" dirty="0">
                  <a:sym typeface="Symbol" pitchFamily="18" charset="2"/>
                </a:rPr>
                <a:t>&lt;1</a:t>
              </a:r>
            </a:p>
          </p:txBody>
        </p:sp>
        <p:sp>
          <p:nvSpPr>
            <p:cNvPr id="6159" name="Rectangle 16"/>
            <p:cNvSpPr>
              <a:spLocks noChangeArrowheads="1"/>
            </p:cNvSpPr>
            <p:nvPr/>
          </p:nvSpPr>
          <p:spPr bwMode="auto">
            <a:xfrm>
              <a:off x="432" y="3302"/>
              <a:ext cx="91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rgbClr val="9900FF"/>
                  </a:solidFill>
                  <a:latin typeface="幼圆" panose="02010509060101010101" pitchFamily="49" charset="-122"/>
                </a:rPr>
                <a:t>顺磁质</a:t>
              </a:r>
              <a:r>
                <a:rPr kumimoji="0" lang="zh-CN" altLang="en-US" sz="2000" dirty="0">
                  <a:sym typeface="Symbol" panose="05050102010706020507" pitchFamily="18" charset="2"/>
                </a:rPr>
                <a:t></a:t>
              </a:r>
              <a:r>
                <a:rPr kumimoji="0" lang="en-US" altLang="zh-CN" sz="2000" i="1" baseline="-25000" dirty="0">
                  <a:sym typeface="Symbol" panose="05050102010706020507" pitchFamily="18" charset="2"/>
                </a:rPr>
                <a:t>r</a:t>
              </a:r>
              <a:r>
                <a:rPr kumimoji="0" lang="en-US" altLang="zh-CN" sz="2000" i="1" dirty="0">
                  <a:sym typeface="Symbol" panose="05050102010706020507" pitchFamily="18" charset="2"/>
                </a:rPr>
                <a:t>&gt;</a:t>
              </a:r>
              <a:r>
                <a:rPr kumimoji="0" lang="en-US" altLang="zh-CN" sz="2000" dirty="0"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6160" name="Rectangle 17"/>
            <p:cNvSpPr>
              <a:spLocks noChangeArrowheads="1"/>
            </p:cNvSpPr>
            <p:nvPr/>
          </p:nvSpPr>
          <p:spPr bwMode="auto">
            <a:xfrm>
              <a:off x="288" y="3840"/>
              <a:ext cx="10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C00000"/>
                  </a:solidFill>
                  <a:latin typeface="幼圆" panose="02010509060101010101" pitchFamily="49" charset="-122"/>
                </a:rPr>
                <a:t>铁磁质</a:t>
              </a:r>
              <a:r>
                <a:rPr kumimoji="0" lang="zh-CN" altLang="en-US" sz="2000">
                  <a:sym typeface="Symbol" panose="05050102010706020507" pitchFamily="18" charset="2"/>
                </a:rPr>
                <a:t></a:t>
              </a:r>
              <a:r>
                <a:rPr kumimoji="0" lang="en-US" altLang="zh-CN" sz="2000" i="1" baseline="-25000">
                  <a:sym typeface="Symbol" panose="05050102010706020507" pitchFamily="18" charset="2"/>
                </a:rPr>
                <a:t>r</a:t>
              </a:r>
              <a:r>
                <a:rPr kumimoji="0" lang="en-US" altLang="zh-CN" sz="2000" i="1">
                  <a:sym typeface="Symbol" panose="05050102010706020507" pitchFamily="18" charset="2"/>
                </a:rPr>
                <a:t>&gt;&gt;</a:t>
              </a:r>
              <a:r>
                <a:rPr kumimoji="0" lang="en-US" altLang="zh-CN" sz="2000"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6161" name="Rectangle 18"/>
            <p:cNvSpPr>
              <a:spLocks noChangeArrowheads="1"/>
            </p:cNvSpPr>
            <p:nvPr/>
          </p:nvSpPr>
          <p:spPr bwMode="auto">
            <a:xfrm>
              <a:off x="2122" y="2640"/>
              <a:ext cx="29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汞</a:t>
              </a:r>
              <a:r>
                <a:rPr lang="en-US" altLang="zh-CN" sz="1600">
                  <a:latin typeface="幼圆" panose="02010509060101010101" pitchFamily="49" charset="-122"/>
                </a:rPr>
                <a:t>(293K)                       1-2.9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2" name="Rectangle 19"/>
            <p:cNvSpPr>
              <a:spLocks noChangeArrowheads="1"/>
            </p:cNvSpPr>
            <p:nvPr/>
          </p:nvSpPr>
          <p:spPr bwMode="auto">
            <a:xfrm>
              <a:off x="2112" y="2812"/>
              <a:ext cx="29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铜</a:t>
              </a:r>
              <a:r>
                <a:rPr lang="en-US" altLang="zh-CN" sz="1600">
                  <a:latin typeface="幼圆" panose="02010509060101010101" pitchFamily="49" charset="-122"/>
                </a:rPr>
                <a:t>(293K)                       1-1.0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3" name="Rectangle 20"/>
            <p:cNvSpPr>
              <a:spLocks noChangeArrowheads="1"/>
            </p:cNvSpPr>
            <p:nvPr/>
          </p:nvSpPr>
          <p:spPr bwMode="auto">
            <a:xfrm>
              <a:off x="2112" y="2976"/>
              <a:ext cx="29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氢</a:t>
              </a:r>
              <a:r>
                <a:rPr lang="en-US" altLang="zh-CN" sz="1600">
                  <a:latin typeface="幼圆" panose="02010509060101010101" pitchFamily="49" charset="-122"/>
                </a:rPr>
                <a:t>(</a:t>
              </a:r>
              <a:r>
                <a:rPr lang="zh-CN" altLang="en-US" sz="1600">
                  <a:latin typeface="幼圆" panose="02010509060101010101" pitchFamily="49" charset="-122"/>
                </a:rPr>
                <a:t>气体</a:t>
              </a:r>
              <a:r>
                <a:rPr lang="en-US" altLang="zh-CN" sz="1600">
                  <a:latin typeface="幼圆" panose="02010509060101010101" pitchFamily="49" charset="-122"/>
                </a:rPr>
                <a:t>)                       1-3.98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4" name="Rectangle 21"/>
            <p:cNvSpPr>
              <a:spLocks noChangeArrowheads="1"/>
            </p:cNvSpPr>
            <p:nvPr/>
          </p:nvSpPr>
          <p:spPr bwMode="auto">
            <a:xfrm>
              <a:off x="2122" y="3160"/>
              <a:ext cx="29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铝</a:t>
              </a:r>
              <a:r>
                <a:rPr lang="en-US" altLang="zh-CN" sz="1600">
                  <a:latin typeface="幼圆" panose="02010509060101010101" pitchFamily="49" charset="-122"/>
                </a:rPr>
                <a:t>(293K)                       1+1.65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5" name="Rectangle 22"/>
            <p:cNvSpPr>
              <a:spLocks noChangeArrowheads="1"/>
            </p:cNvSpPr>
            <p:nvPr/>
          </p:nvSpPr>
          <p:spPr bwMode="auto">
            <a:xfrm>
              <a:off x="2112" y="3332"/>
              <a:ext cx="29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铂</a:t>
              </a:r>
              <a:r>
                <a:rPr lang="en-US" altLang="zh-CN" sz="1600">
                  <a:latin typeface="幼圆" panose="02010509060101010101" pitchFamily="49" charset="-122"/>
                </a:rPr>
                <a:t>(293K)                       1+26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6" name="Rectangle 23"/>
            <p:cNvSpPr>
              <a:spLocks noChangeArrowheads="1"/>
            </p:cNvSpPr>
            <p:nvPr/>
          </p:nvSpPr>
          <p:spPr bwMode="auto">
            <a:xfrm>
              <a:off x="2112" y="3496"/>
              <a:ext cx="29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氧</a:t>
              </a:r>
              <a:r>
                <a:rPr lang="en-US" altLang="zh-CN" sz="1600">
                  <a:latin typeface="幼圆" panose="02010509060101010101" pitchFamily="49" charset="-122"/>
                </a:rPr>
                <a:t>(</a:t>
              </a:r>
              <a:r>
                <a:rPr lang="zh-CN" altLang="en-US" sz="1600">
                  <a:latin typeface="幼圆" panose="02010509060101010101" pitchFamily="49" charset="-122"/>
                </a:rPr>
                <a:t>气体</a:t>
              </a:r>
              <a:r>
                <a:rPr lang="en-US" altLang="zh-CN" sz="1600">
                  <a:latin typeface="幼圆" panose="02010509060101010101" pitchFamily="49" charset="-122"/>
                </a:rPr>
                <a:t>)                       1+344.9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-5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7" name="Rectangle 24"/>
            <p:cNvSpPr>
              <a:spLocks noChangeArrowheads="1"/>
            </p:cNvSpPr>
            <p:nvPr/>
          </p:nvSpPr>
          <p:spPr bwMode="auto">
            <a:xfrm>
              <a:off x="2122" y="3667"/>
              <a:ext cx="32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纯铁                           </a:t>
              </a:r>
              <a:r>
                <a:rPr lang="en-US" altLang="zh-CN" sz="1600">
                  <a:latin typeface="幼圆" panose="02010509060101010101" pitchFamily="49" charset="-122"/>
                </a:rPr>
                <a:t>5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600">
                  <a:latin typeface="幼圆" panose="02010509060101010101" pitchFamily="49" charset="-122"/>
                </a:rPr>
                <a:t>最大值</a:t>
              </a:r>
              <a:r>
                <a:rPr lang="en-US" altLang="zh-CN" sz="1600">
                  <a:latin typeface="幼圆" panose="02010509060101010101" pitchFamily="49" charset="-122"/>
                </a:rPr>
                <a:t>)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  <p:sp>
          <p:nvSpPr>
            <p:cNvPr id="6168" name="Rectangle 25"/>
            <p:cNvSpPr>
              <a:spLocks noChangeArrowheads="1"/>
            </p:cNvSpPr>
            <p:nvPr/>
          </p:nvSpPr>
          <p:spPr bwMode="auto">
            <a:xfrm>
              <a:off x="2112" y="3839"/>
              <a:ext cx="29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硅钢                           </a:t>
              </a:r>
              <a:r>
                <a:rPr lang="en-US" altLang="zh-CN" sz="1600">
                  <a:latin typeface="幼圆" panose="02010509060101010101" pitchFamily="49" charset="-122"/>
                </a:rPr>
                <a:t>7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600">
                  <a:latin typeface="幼圆" panose="02010509060101010101" pitchFamily="49" charset="-122"/>
                </a:rPr>
                <a:t>最大值</a:t>
              </a:r>
              <a:r>
                <a:rPr lang="en-US" altLang="zh-CN" sz="1600">
                  <a:latin typeface="幼圆" panose="02010509060101010101" pitchFamily="49" charset="-122"/>
                </a:rPr>
                <a:t>)</a:t>
              </a:r>
              <a:endParaRPr kumimoji="0" lang="en-US" altLang="zh-CN" sz="1600" baseline="30000">
                <a:sym typeface="Symbol" panose="05050102010706020507" pitchFamily="18" charset="2"/>
              </a:endParaRPr>
            </a:p>
          </p:txBody>
        </p:sp>
        <p:sp>
          <p:nvSpPr>
            <p:cNvPr id="6169" name="Rectangle 26"/>
            <p:cNvSpPr>
              <a:spLocks noChangeArrowheads="1"/>
            </p:cNvSpPr>
            <p:nvPr/>
          </p:nvSpPr>
          <p:spPr bwMode="auto">
            <a:xfrm>
              <a:off x="2112" y="4003"/>
              <a:ext cx="29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幼圆" panose="02010509060101010101" pitchFamily="49" charset="-122"/>
                </a:rPr>
                <a:t>坡莫合金                       </a:t>
              </a:r>
              <a:r>
                <a:rPr lang="en-US" altLang="zh-CN" sz="1600">
                  <a:latin typeface="幼圆" panose="02010509060101010101" pitchFamily="49" charset="-122"/>
                </a:rPr>
                <a:t>1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1600" baseline="30000">
                  <a:latin typeface="幼圆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latin typeface="幼圆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600">
                  <a:latin typeface="幼圆" panose="02010509060101010101" pitchFamily="49" charset="-122"/>
                </a:rPr>
                <a:t>最大值</a:t>
              </a:r>
              <a:r>
                <a:rPr lang="en-US" altLang="zh-CN" sz="1600">
                  <a:latin typeface="幼圆" panose="02010509060101010101" pitchFamily="49" charset="-122"/>
                </a:rPr>
                <a:t>)</a:t>
              </a:r>
              <a:endParaRPr kumimoji="0" lang="en-US" altLang="zh-CN" sz="1600"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磁畴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8839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048001" y="5943601"/>
            <a:ext cx="10086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FF3300"/>
                </a:solidFill>
                <a:latin typeface="Bookman Old Style" panose="02050604050505020204" pitchFamily="18" charset="0"/>
              </a:rPr>
              <a:t>纯铁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86401" y="5867401"/>
            <a:ext cx="10086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FF3300"/>
                </a:solidFill>
                <a:latin typeface="Bookman Old Style" panose="02050604050505020204" pitchFamily="18" charset="0"/>
              </a:rPr>
              <a:t>硅铁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153400" y="5867401"/>
            <a:ext cx="596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FF3300"/>
                </a:solidFill>
                <a:latin typeface="Bookman Old Style" panose="02050604050505020204" pitchFamily="18" charset="0"/>
              </a:rPr>
              <a:t>钴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10000" y="685800"/>
            <a:ext cx="457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3333CC"/>
                </a:solidFill>
                <a:latin typeface="Bookman Old Style" panose="02050604050505020204" pitchFamily="18" charset="0"/>
              </a:rPr>
              <a:t>三种铁磁性物质的磁畴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7400" y="1295400"/>
            <a:ext cx="2819400" cy="2859088"/>
            <a:chOff x="672" y="720"/>
            <a:chExt cx="1776" cy="180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72" y="720"/>
              <a:ext cx="1776" cy="1104"/>
              <a:chOff x="624" y="816"/>
              <a:chExt cx="1776" cy="1104"/>
            </a:xfrm>
          </p:grpSpPr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624" y="816"/>
                <a:ext cx="177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" name="Line 7"/>
              <p:cNvSpPr>
                <a:spLocks noChangeShapeType="1"/>
              </p:cNvSpPr>
              <p:nvPr/>
            </p:nvSpPr>
            <p:spPr bwMode="auto">
              <a:xfrm flipV="1">
                <a:off x="624" y="816"/>
                <a:ext cx="1776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8"/>
              <p:cNvSpPr>
                <a:spLocks noChangeShapeType="1"/>
              </p:cNvSpPr>
              <p:nvPr/>
            </p:nvSpPr>
            <p:spPr bwMode="auto">
              <a:xfrm>
                <a:off x="624" y="816"/>
                <a:ext cx="1776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AutoShape 9"/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528" cy="96"/>
              </a:xfrm>
              <a:prstGeom prst="rightArrow">
                <a:avLst>
                  <a:gd name="adj1" fmla="val 50000"/>
                  <a:gd name="adj2" fmla="val 137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" name="AutoShape 10"/>
              <p:cNvSpPr>
                <a:spLocks noChangeArrowheads="1"/>
              </p:cNvSpPr>
              <p:nvPr/>
            </p:nvSpPr>
            <p:spPr bwMode="auto">
              <a:xfrm>
                <a:off x="1200" y="1680"/>
                <a:ext cx="528" cy="96"/>
              </a:xfrm>
              <a:prstGeom prst="leftArrow">
                <a:avLst>
                  <a:gd name="adj1" fmla="val 50000"/>
                  <a:gd name="adj2" fmla="val 137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AutoShape 11"/>
              <p:cNvSpPr>
                <a:spLocks noChangeArrowheads="1"/>
              </p:cNvSpPr>
              <p:nvPr/>
            </p:nvSpPr>
            <p:spPr bwMode="auto">
              <a:xfrm>
                <a:off x="816" y="1152"/>
                <a:ext cx="96" cy="384"/>
              </a:xfrm>
              <a:prstGeom prst="up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AutoShape 12"/>
              <p:cNvSpPr>
                <a:spLocks noChangeArrowheads="1"/>
              </p:cNvSpPr>
              <p:nvPr/>
            </p:nvSpPr>
            <p:spPr bwMode="auto">
              <a:xfrm>
                <a:off x="2064" y="1152"/>
                <a:ext cx="144" cy="384"/>
              </a:xfrm>
              <a:prstGeom prst="downArrow">
                <a:avLst>
                  <a:gd name="adj1" fmla="val 50000"/>
                  <a:gd name="adj2" fmla="val 6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768" y="1920"/>
              <a:ext cx="1632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rgbClr val="CC0000"/>
                  </a:solidFill>
                </a:rPr>
                <a:t>单晶磁畴结构示意图</a:t>
              </a:r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5486400" y="685800"/>
            <a:ext cx="4267200" cy="3048000"/>
            <a:chOff x="2496" y="1968"/>
            <a:chExt cx="2736" cy="1728"/>
          </a:xfrm>
        </p:grpSpPr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2496" y="1968"/>
              <a:ext cx="2736" cy="1728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2496" y="1968"/>
              <a:ext cx="2736" cy="1728"/>
              <a:chOff x="2496" y="1968"/>
              <a:chExt cx="2736" cy="1728"/>
            </a:xfrm>
          </p:grpSpPr>
          <p:sp>
            <p:nvSpPr>
              <p:cNvPr id="44" name="Freeform 17"/>
              <p:cNvSpPr>
                <a:spLocks/>
              </p:cNvSpPr>
              <p:nvPr/>
            </p:nvSpPr>
            <p:spPr bwMode="auto">
              <a:xfrm>
                <a:off x="2496" y="1968"/>
                <a:ext cx="528" cy="432"/>
              </a:xfrm>
              <a:custGeom>
                <a:avLst/>
                <a:gdLst>
                  <a:gd name="T0" fmla="*/ 0 w 528"/>
                  <a:gd name="T1" fmla="*/ 336 h 432"/>
                  <a:gd name="T2" fmla="*/ 384 w 528"/>
                  <a:gd name="T3" fmla="*/ 432 h 432"/>
                  <a:gd name="T4" fmla="*/ 528 w 528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432"/>
                  <a:gd name="T11" fmla="*/ 528 w 528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432">
                    <a:moveTo>
                      <a:pt x="0" y="336"/>
                    </a:moveTo>
                    <a:lnTo>
                      <a:pt x="384" y="432"/>
                    </a:lnTo>
                    <a:lnTo>
                      <a:pt x="528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2928" y="1968"/>
                <a:ext cx="480" cy="528"/>
              </a:xfrm>
              <a:custGeom>
                <a:avLst/>
                <a:gdLst>
                  <a:gd name="T0" fmla="*/ 0 w 480"/>
                  <a:gd name="T1" fmla="*/ 288 h 528"/>
                  <a:gd name="T2" fmla="*/ 288 w 480"/>
                  <a:gd name="T3" fmla="*/ 528 h 528"/>
                  <a:gd name="T4" fmla="*/ 480 w 480"/>
                  <a:gd name="T5" fmla="*/ 0 h 52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528"/>
                  <a:gd name="T11" fmla="*/ 480 w 48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528">
                    <a:moveTo>
                      <a:pt x="0" y="288"/>
                    </a:moveTo>
                    <a:lnTo>
                      <a:pt x="288" y="528"/>
                    </a:lnTo>
                    <a:lnTo>
                      <a:pt x="480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19"/>
              <p:cNvSpPr>
                <a:spLocks/>
              </p:cNvSpPr>
              <p:nvPr/>
            </p:nvSpPr>
            <p:spPr bwMode="auto">
              <a:xfrm>
                <a:off x="2496" y="2400"/>
                <a:ext cx="384" cy="432"/>
              </a:xfrm>
              <a:custGeom>
                <a:avLst/>
                <a:gdLst>
                  <a:gd name="T0" fmla="*/ 384 w 384"/>
                  <a:gd name="T1" fmla="*/ 0 h 432"/>
                  <a:gd name="T2" fmla="*/ 240 w 384"/>
                  <a:gd name="T3" fmla="*/ 336 h 432"/>
                  <a:gd name="T4" fmla="*/ 0 w 384"/>
                  <a:gd name="T5" fmla="*/ 432 h 432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432"/>
                  <a:gd name="T11" fmla="*/ 384 w 384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432">
                    <a:moveTo>
                      <a:pt x="384" y="0"/>
                    </a:moveTo>
                    <a:lnTo>
                      <a:pt x="240" y="336"/>
                    </a:lnTo>
                    <a:lnTo>
                      <a:pt x="0" y="43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20"/>
              <p:cNvSpPr>
                <a:spLocks/>
              </p:cNvSpPr>
              <p:nvPr/>
            </p:nvSpPr>
            <p:spPr bwMode="auto">
              <a:xfrm>
                <a:off x="2736" y="2496"/>
                <a:ext cx="576" cy="480"/>
              </a:xfrm>
              <a:custGeom>
                <a:avLst/>
                <a:gdLst>
                  <a:gd name="T0" fmla="*/ 0 w 576"/>
                  <a:gd name="T1" fmla="*/ 240 h 480"/>
                  <a:gd name="T2" fmla="*/ 192 w 576"/>
                  <a:gd name="T3" fmla="*/ 480 h 480"/>
                  <a:gd name="T4" fmla="*/ 576 w 576"/>
                  <a:gd name="T5" fmla="*/ 240 h 480"/>
                  <a:gd name="T6" fmla="*/ 480 w 576"/>
                  <a:gd name="T7" fmla="*/ 0 h 4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480"/>
                  <a:gd name="T14" fmla="*/ 576 w 576"/>
                  <a:gd name="T15" fmla="*/ 480 h 4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480">
                    <a:moveTo>
                      <a:pt x="0" y="240"/>
                    </a:moveTo>
                    <a:lnTo>
                      <a:pt x="192" y="480"/>
                    </a:lnTo>
                    <a:lnTo>
                      <a:pt x="576" y="240"/>
                    </a:lnTo>
                    <a:lnTo>
                      <a:pt x="480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Freeform 21"/>
              <p:cNvSpPr>
                <a:spLocks/>
              </p:cNvSpPr>
              <p:nvPr/>
            </p:nvSpPr>
            <p:spPr bwMode="auto">
              <a:xfrm>
                <a:off x="3312" y="2208"/>
                <a:ext cx="384" cy="528"/>
              </a:xfrm>
              <a:custGeom>
                <a:avLst/>
                <a:gdLst>
                  <a:gd name="T0" fmla="*/ 48 w 384"/>
                  <a:gd name="T1" fmla="*/ 0 h 528"/>
                  <a:gd name="T2" fmla="*/ 384 w 384"/>
                  <a:gd name="T3" fmla="*/ 192 h 528"/>
                  <a:gd name="T4" fmla="*/ 0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48" y="0"/>
                    </a:moveTo>
                    <a:lnTo>
                      <a:pt x="384" y="192"/>
                    </a:lnTo>
                    <a:lnTo>
                      <a:pt x="0" y="528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Freeform 22"/>
              <p:cNvSpPr>
                <a:spLocks/>
              </p:cNvSpPr>
              <p:nvPr/>
            </p:nvSpPr>
            <p:spPr bwMode="auto">
              <a:xfrm>
                <a:off x="3312" y="2400"/>
                <a:ext cx="720" cy="432"/>
              </a:xfrm>
              <a:custGeom>
                <a:avLst/>
                <a:gdLst>
                  <a:gd name="T0" fmla="*/ 384 w 720"/>
                  <a:gd name="T1" fmla="*/ 0 h 432"/>
                  <a:gd name="T2" fmla="*/ 720 w 720"/>
                  <a:gd name="T3" fmla="*/ 240 h 432"/>
                  <a:gd name="T4" fmla="*/ 240 w 720"/>
                  <a:gd name="T5" fmla="*/ 432 h 432"/>
                  <a:gd name="T6" fmla="*/ 0 w 720"/>
                  <a:gd name="T7" fmla="*/ 336 h 4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432"/>
                  <a:gd name="T14" fmla="*/ 720 w 720"/>
                  <a:gd name="T15" fmla="*/ 432 h 4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432">
                    <a:moveTo>
                      <a:pt x="384" y="0"/>
                    </a:moveTo>
                    <a:lnTo>
                      <a:pt x="720" y="240"/>
                    </a:lnTo>
                    <a:lnTo>
                      <a:pt x="240" y="432"/>
                    </a:lnTo>
                    <a:lnTo>
                      <a:pt x="0" y="336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Freeform 23"/>
              <p:cNvSpPr>
                <a:spLocks/>
              </p:cNvSpPr>
              <p:nvPr/>
            </p:nvSpPr>
            <p:spPr bwMode="auto">
              <a:xfrm>
                <a:off x="3696" y="1968"/>
                <a:ext cx="144" cy="432"/>
              </a:xfrm>
              <a:custGeom>
                <a:avLst/>
                <a:gdLst>
                  <a:gd name="T0" fmla="*/ 0 w 144"/>
                  <a:gd name="T1" fmla="*/ 0 h 432"/>
                  <a:gd name="T2" fmla="*/ 144 w 144"/>
                  <a:gd name="T3" fmla="*/ 144 h 432"/>
                  <a:gd name="T4" fmla="*/ 0 w 144"/>
                  <a:gd name="T5" fmla="*/ 432 h 43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432"/>
                  <a:gd name="T11" fmla="*/ 144 w 144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432">
                    <a:moveTo>
                      <a:pt x="0" y="0"/>
                    </a:moveTo>
                    <a:lnTo>
                      <a:pt x="144" y="144"/>
                    </a:lnTo>
                    <a:lnTo>
                      <a:pt x="0" y="43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3840" y="1968"/>
                <a:ext cx="480" cy="336"/>
              </a:xfrm>
              <a:custGeom>
                <a:avLst/>
                <a:gdLst>
                  <a:gd name="T0" fmla="*/ 0 w 480"/>
                  <a:gd name="T1" fmla="*/ 144 h 336"/>
                  <a:gd name="T2" fmla="*/ 480 w 480"/>
                  <a:gd name="T3" fmla="*/ 336 h 336"/>
                  <a:gd name="T4" fmla="*/ 432 w 480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336"/>
                  <a:gd name="T11" fmla="*/ 480 w 480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336">
                    <a:moveTo>
                      <a:pt x="0" y="144"/>
                    </a:moveTo>
                    <a:lnTo>
                      <a:pt x="480" y="336"/>
                    </a:lnTo>
                    <a:lnTo>
                      <a:pt x="432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Freeform 25"/>
              <p:cNvSpPr>
                <a:spLocks/>
              </p:cNvSpPr>
              <p:nvPr/>
            </p:nvSpPr>
            <p:spPr bwMode="auto">
              <a:xfrm>
                <a:off x="4032" y="2304"/>
                <a:ext cx="288" cy="336"/>
              </a:xfrm>
              <a:custGeom>
                <a:avLst/>
                <a:gdLst>
                  <a:gd name="T0" fmla="*/ 288 w 288"/>
                  <a:gd name="T1" fmla="*/ 0 h 336"/>
                  <a:gd name="T2" fmla="*/ 0 w 288"/>
                  <a:gd name="T3" fmla="*/ 144 h 336"/>
                  <a:gd name="T4" fmla="*/ 0 w 288"/>
                  <a:gd name="T5" fmla="*/ 336 h 336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336"/>
                  <a:gd name="T11" fmla="*/ 288 w 288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336">
                    <a:moveTo>
                      <a:pt x="288" y="0"/>
                    </a:moveTo>
                    <a:lnTo>
                      <a:pt x="0" y="144"/>
                    </a:lnTo>
                    <a:lnTo>
                      <a:pt x="0" y="336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6"/>
              <p:cNvSpPr>
                <a:spLocks noChangeShapeType="1"/>
              </p:cNvSpPr>
              <p:nvPr/>
            </p:nvSpPr>
            <p:spPr bwMode="auto">
              <a:xfrm>
                <a:off x="4800" y="2208"/>
                <a:ext cx="432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4656" y="2544"/>
                <a:ext cx="576" cy="240"/>
              </a:xfrm>
              <a:custGeom>
                <a:avLst/>
                <a:gdLst>
                  <a:gd name="T0" fmla="*/ 0 w 576"/>
                  <a:gd name="T1" fmla="*/ 0 h 240"/>
                  <a:gd name="T2" fmla="*/ 288 w 576"/>
                  <a:gd name="T3" fmla="*/ 240 h 240"/>
                  <a:gd name="T4" fmla="*/ 576 w 576"/>
                  <a:gd name="T5" fmla="*/ 144 h 24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240"/>
                  <a:gd name="T11" fmla="*/ 576 w 576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240">
                    <a:moveTo>
                      <a:pt x="0" y="0"/>
                    </a:moveTo>
                    <a:lnTo>
                      <a:pt x="288" y="240"/>
                    </a:lnTo>
                    <a:lnTo>
                      <a:pt x="576" y="144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4032" y="2544"/>
                <a:ext cx="624" cy="336"/>
              </a:xfrm>
              <a:custGeom>
                <a:avLst/>
                <a:gdLst>
                  <a:gd name="T0" fmla="*/ 0 w 624"/>
                  <a:gd name="T1" fmla="*/ 96 h 336"/>
                  <a:gd name="T2" fmla="*/ 0 w 624"/>
                  <a:gd name="T3" fmla="*/ 336 h 336"/>
                  <a:gd name="T4" fmla="*/ 624 w 624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336"/>
                  <a:gd name="T11" fmla="*/ 624 w 62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336">
                    <a:moveTo>
                      <a:pt x="0" y="96"/>
                    </a:moveTo>
                    <a:lnTo>
                      <a:pt x="0" y="336"/>
                    </a:lnTo>
                    <a:lnTo>
                      <a:pt x="624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3696" y="2736"/>
                <a:ext cx="720" cy="672"/>
              </a:xfrm>
              <a:custGeom>
                <a:avLst/>
                <a:gdLst>
                  <a:gd name="T0" fmla="*/ 624 w 720"/>
                  <a:gd name="T1" fmla="*/ 0 h 672"/>
                  <a:gd name="T2" fmla="*/ 720 w 720"/>
                  <a:gd name="T3" fmla="*/ 432 h 672"/>
                  <a:gd name="T4" fmla="*/ 240 w 720"/>
                  <a:gd name="T5" fmla="*/ 672 h 672"/>
                  <a:gd name="T6" fmla="*/ 0 w 720"/>
                  <a:gd name="T7" fmla="*/ 432 h 672"/>
                  <a:gd name="T8" fmla="*/ 336 w 720"/>
                  <a:gd name="T9" fmla="*/ 144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0"/>
                  <a:gd name="T16" fmla="*/ 0 h 672"/>
                  <a:gd name="T17" fmla="*/ 720 w 720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0" h="672">
                    <a:moveTo>
                      <a:pt x="624" y="0"/>
                    </a:moveTo>
                    <a:lnTo>
                      <a:pt x="720" y="432"/>
                    </a:lnTo>
                    <a:lnTo>
                      <a:pt x="240" y="672"/>
                    </a:lnTo>
                    <a:lnTo>
                      <a:pt x="0" y="432"/>
                    </a:lnTo>
                    <a:lnTo>
                      <a:pt x="336" y="144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168" y="2832"/>
                <a:ext cx="528" cy="336"/>
              </a:xfrm>
              <a:custGeom>
                <a:avLst/>
                <a:gdLst>
                  <a:gd name="T0" fmla="*/ 384 w 528"/>
                  <a:gd name="T1" fmla="*/ 0 h 336"/>
                  <a:gd name="T2" fmla="*/ 0 w 528"/>
                  <a:gd name="T3" fmla="*/ 336 h 336"/>
                  <a:gd name="T4" fmla="*/ 528 w 528"/>
                  <a:gd name="T5" fmla="*/ 336 h 336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336"/>
                  <a:gd name="T11" fmla="*/ 528 w 528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336">
                    <a:moveTo>
                      <a:pt x="384" y="0"/>
                    </a:moveTo>
                    <a:lnTo>
                      <a:pt x="0" y="336"/>
                    </a:lnTo>
                    <a:lnTo>
                      <a:pt x="528" y="336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4560" y="2640"/>
                <a:ext cx="672" cy="1056"/>
              </a:xfrm>
              <a:custGeom>
                <a:avLst/>
                <a:gdLst>
                  <a:gd name="T0" fmla="*/ 1906 w 624"/>
                  <a:gd name="T1" fmla="*/ 0 h 1056"/>
                  <a:gd name="T2" fmla="*/ 1434 w 624"/>
                  <a:gd name="T3" fmla="*/ 480 h 1056"/>
                  <a:gd name="T4" fmla="*/ 6225 w 624"/>
                  <a:gd name="T5" fmla="*/ 672 h 1056"/>
                  <a:gd name="T6" fmla="*/ 0 w 624"/>
                  <a:gd name="T7" fmla="*/ 768 h 1056"/>
                  <a:gd name="T8" fmla="*/ 1434 w 624"/>
                  <a:gd name="T9" fmla="*/ 1056 h 10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1056"/>
                  <a:gd name="T17" fmla="*/ 624 w 624"/>
                  <a:gd name="T18" fmla="*/ 1056 h 10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1056">
                    <a:moveTo>
                      <a:pt x="192" y="0"/>
                    </a:moveTo>
                    <a:lnTo>
                      <a:pt x="144" y="480"/>
                    </a:lnTo>
                    <a:lnTo>
                      <a:pt x="624" y="672"/>
                    </a:lnTo>
                    <a:lnTo>
                      <a:pt x="0" y="768"/>
                    </a:lnTo>
                    <a:lnTo>
                      <a:pt x="144" y="1056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Freeform 32"/>
              <p:cNvSpPr>
                <a:spLocks/>
              </p:cNvSpPr>
              <p:nvPr/>
            </p:nvSpPr>
            <p:spPr bwMode="auto">
              <a:xfrm>
                <a:off x="2736" y="3120"/>
                <a:ext cx="2016" cy="576"/>
              </a:xfrm>
              <a:custGeom>
                <a:avLst/>
                <a:gdLst>
                  <a:gd name="T0" fmla="*/ 2016 w 2016"/>
                  <a:gd name="T1" fmla="*/ 0 h 576"/>
                  <a:gd name="T2" fmla="*/ 1680 w 2016"/>
                  <a:gd name="T3" fmla="*/ 48 h 576"/>
                  <a:gd name="T4" fmla="*/ 1824 w 2016"/>
                  <a:gd name="T5" fmla="*/ 288 h 576"/>
                  <a:gd name="T6" fmla="*/ 1440 w 2016"/>
                  <a:gd name="T7" fmla="*/ 576 h 576"/>
                  <a:gd name="T8" fmla="*/ 1200 w 2016"/>
                  <a:gd name="T9" fmla="*/ 288 h 576"/>
                  <a:gd name="T10" fmla="*/ 672 w 2016"/>
                  <a:gd name="T11" fmla="*/ 336 h 576"/>
                  <a:gd name="T12" fmla="*/ 432 w 2016"/>
                  <a:gd name="T13" fmla="*/ 48 h 576"/>
                  <a:gd name="T14" fmla="*/ 0 w 2016"/>
                  <a:gd name="T15" fmla="*/ 288 h 576"/>
                  <a:gd name="T16" fmla="*/ 528 w 2016"/>
                  <a:gd name="T17" fmla="*/ 576 h 576"/>
                  <a:gd name="T18" fmla="*/ 684 w 2016"/>
                  <a:gd name="T19" fmla="*/ 34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16"/>
                  <a:gd name="T31" fmla="*/ 0 h 576"/>
                  <a:gd name="T32" fmla="*/ 2016 w 2016"/>
                  <a:gd name="T33" fmla="*/ 576 h 5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16" h="576">
                    <a:moveTo>
                      <a:pt x="2016" y="0"/>
                    </a:moveTo>
                    <a:lnTo>
                      <a:pt x="1680" y="48"/>
                    </a:lnTo>
                    <a:lnTo>
                      <a:pt x="1824" y="288"/>
                    </a:lnTo>
                    <a:lnTo>
                      <a:pt x="1440" y="576"/>
                    </a:lnTo>
                    <a:lnTo>
                      <a:pt x="1200" y="288"/>
                    </a:lnTo>
                    <a:lnTo>
                      <a:pt x="672" y="336"/>
                    </a:lnTo>
                    <a:lnTo>
                      <a:pt x="432" y="48"/>
                    </a:lnTo>
                    <a:lnTo>
                      <a:pt x="0" y="288"/>
                    </a:lnTo>
                    <a:lnTo>
                      <a:pt x="528" y="576"/>
                    </a:lnTo>
                    <a:cubicBezTo>
                      <a:pt x="674" y="332"/>
                      <a:pt x="583" y="306"/>
                      <a:pt x="684" y="340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2496" y="2976"/>
                <a:ext cx="480" cy="336"/>
              </a:xfrm>
              <a:custGeom>
                <a:avLst/>
                <a:gdLst>
                  <a:gd name="T0" fmla="*/ 432 w 480"/>
                  <a:gd name="T1" fmla="*/ 0 h 336"/>
                  <a:gd name="T2" fmla="*/ 480 w 480"/>
                  <a:gd name="T3" fmla="*/ 336 h 336"/>
                  <a:gd name="T4" fmla="*/ 0 w 480"/>
                  <a:gd name="T5" fmla="*/ 240 h 336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336"/>
                  <a:gd name="T11" fmla="*/ 480 w 480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336">
                    <a:moveTo>
                      <a:pt x="432" y="0"/>
                    </a:moveTo>
                    <a:lnTo>
                      <a:pt x="480" y="336"/>
                    </a:lnTo>
                    <a:lnTo>
                      <a:pt x="0" y="24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Freeform 34"/>
              <p:cNvSpPr>
                <a:spLocks/>
              </p:cNvSpPr>
              <p:nvPr/>
            </p:nvSpPr>
            <p:spPr bwMode="auto">
              <a:xfrm>
                <a:off x="4560" y="1968"/>
                <a:ext cx="240" cy="576"/>
              </a:xfrm>
              <a:custGeom>
                <a:avLst/>
                <a:gdLst>
                  <a:gd name="T0" fmla="*/ 96 w 240"/>
                  <a:gd name="T1" fmla="*/ 576 h 576"/>
                  <a:gd name="T2" fmla="*/ 240 w 240"/>
                  <a:gd name="T3" fmla="*/ 240 h 576"/>
                  <a:gd name="T4" fmla="*/ 0 w 240"/>
                  <a:gd name="T5" fmla="*/ 0 h 576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576"/>
                  <a:gd name="T11" fmla="*/ 240 w 240"/>
                  <a:gd name="T12" fmla="*/ 576 h 5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576">
                    <a:moveTo>
                      <a:pt x="96" y="576"/>
                    </a:moveTo>
                    <a:lnTo>
                      <a:pt x="240" y="24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35"/>
              <p:cNvSpPr>
                <a:spLocks noChangeShapeType="1"/>
              </p:cNvSpPr>
              <p:nvPr/>
            </p:nvSpPr>
            <p:spPr bwMode="auto">
              <a:xfrm flipH="1">
                <a:off x="4320" y="2208"/>
                <a:ext cx="480" cy="9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36"/>
              <p:cNvSpPr>
                <a:spLocks noChangeShapeType="1"/>
              </p:cNvSpPr>
              <p:nvPr/>
            </p:nvSpPr>
            <p:spPr bwMode="auto">
              <a:xfrm>
                <a:off x="4224" y="2352"/>
                <a:ext cx="288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37"/>
              <p:cNvSpPr>
                <a:spLocks noChangeShapeType="1"/>
              </p:cNvSpPr>
              <p:nvPr/>
            </p:nvSpPr>
            <p:spPr bwMode="auto">
              <a:xfrm flipH="1">
                <a:off x="3936" y="2880"/>
                <a:ext cx="96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2591" y="2015"/>
              <a:ext cx="240" cy="24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 flipH="1" flipV="1">
              <a:off x="3072" y="2064"/>
              <a:ext cx="144" cy="3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3456" y="2112"/>
              <a:ext cx="28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 flipH="1">
              <a:off x="2976" y="2880"/>
              <a:ext cx="288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2976" y="2400"/>
              <a:ext cx="0" cy="48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H="1" flipV="1">
              <a:off x="2592" y="2928"/>
              <a:ext cx="288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44"/>
            <p:cNvSpPr>
              <a:spLocks noChangeShapeType="1"/>
            </p:cNvSpPr>
            <p:nvPr/>
          </p:nvSpPr>
          <p:spPr bwMode="auto">
            <a:xfrm>
              <a:off x="2544" y="2400"/>
              <a:ext cx="192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45"/>
            <p:cNvSpPr>
              <a:spLocks noChangeShapeType="1"/>
            </p:cNvSpPr>
            <p:nvPr/>
          </p:nvSpPr>
          <p:spPr bwMode="auto">
            <a:xfrm flipH="1">
              <a:off x="3312" y="2448"/>
              <a:ext cx="288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 flipV="1">
              <a:off x="3456" y="2640"/>
              <a:ext cx="384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47"/>
            <p:cNvSpPr>
              <a:spLocks noChangeShapeType="1"/>
            </p:cNvSpPr>
            <p:nvPr/>
          </p:nvSpPr>
          <p:spPr bwMode="auto">
            <a:xfrm>
              <a:off x="3936" y="2016"/>
              <a:ext cx="288" cy="14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48"/>
            <p:cNvSpPr>
              <a:spLocks noChangeShapeType="1"/>
            </p:cNvSpPr>
            <p:nvPr/>
          </p:nvSpPr>
          <p:spPr bwMode="auto">
            <a:xfrm flipH="1" flipV="1">
              <a:off x="3888" y="2208"/>
              <a:ext cx="48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49"/>
            <p:cNvSpPr>
              <a:spLocks noChangeShapeType="1"/>
            </p:cNvSpPr>
            <p:nvPr/>
          </p:nvSpPr>
          <p:spPr bwMode="auto">
            <a:xfrm flipH="1">
              <a:off x="4080" y="2448"/>
              <a:ext cx="96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50"/>
            <p:cNvSpPr>
              <a:spLocks noChangeShapeType="1"/>
            </p:cNvSpPr>
            <p:nvPr/>
          </p:nvSpPr>
          <p:spPr bwMode="auto">
            <a:xfrm flipH="1">
              <a:off x="3552" y="2832"/>
              <a:ext cx="288" cy="24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51"/>
            <p:cNvSpPr>
              <a:spLocks noChangeShapeType="1"/>
            </p:cNvSpPr>
            <p:nvPr/>
          </p:nvSpPr>
          <p:spPr bwMode="auto">
            <a:xfrm flipV="1">
              <a:off x="3888" y="3024"/>
              <a:ext cx="48" cy="24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 flipV="1">
              <a:off x="4032" y="2832"/>
              <a:ext cx="240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53"/>
            <p:cNvSpPr>
              <a:spLocks noChangeShapeType="1"/>
            </p:cNvSpPr>
            <p:nvPr/>
          </p:nvSpPr>
          <p:spPr bwMode="auto">
            <a:xfrm flipH="1">
              <a:off x="4464" y="2640"/>
              <a:ext cx="192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54"/>
            <p:cNvSpPr>
              <a:spLocks noChangeShapeType="1"/>
            </p:cNvSpPr>
            <p:nvPr/>
          </p:nvSpPr>
          <p:spPr bwMode="auto">
            <a:xfrm flipH="1" flipV="1">
              <a:off x="4800" y="2880"/>
              <a:ext cx="384" cy="3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 flipH="1">
              <a:off x="4368" y="2256"/>
              <a:ext cx="336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56"/>
            <p:cNvSpPr>
              <a:spLocks noChangeShapeType="1"/>
            </p:cNvSpPr>
            <p:nvPr/>
          </p:nvSpPr>
          <p:spPr bwMode="auto">
            <a:xfrm flipH="1">
              <a:off x="4800" y="2352"/>
              <a:ext cx="384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57"/>
            <p:cNvSpPr>
              <a:spLocks noChangeShapeType="1"/>
            </p:cNvSpPr>
            <p:nvPr/>
          </p:nvSpPr>
          <p:spPr bwMode="auto">
            <a:xfrm>
              <a:off x="4800" y="2064"/>
              <a:ext cx="384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 flipV="1">
              <a:off x="4416" y="2016"/>
              <a:ext cx="48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59"/>
            <p:cNvSpPr>
              <a:spLocks noChangeShapeType="1"/>
            </p:cNvSpPr>
            <p:nvPr/>
          </p:nvSpPr>
          <p:spPr bwMode="auto">
            <a:xfrm flipH="1" flipV="1">
              <a:off x="3120" y="3312"/>
              <a:ext cx="96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60"/>
            <p:cNvSpPr>
              <a:spLocks noChangeShapeType="1"/>
            </p:cNvSpPr>
            <p:nvPr/>
          </p:nvSpPr>
          <p:spPr bwMode="auto">
            <a:xfrm>
              <a:off x="2592" y="3360"/>
              <a:ext cx="192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61"/>
            <p:cNvSpPr>
              <a:spLocks noChangeShapeType="1"/>
            </p:cNvSpPr>
            <p:nvPr/>
          </p:nvSpPr>
          <p:spPr bwMode="auto">
            <a:xfrm flipH="1" flipV="1">
              <a:off x="3312" y="3264"/>
              <a:ext cx="384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62"/>
            <p:cNvSpPr>
              <a:spLocks noChangeShapeType="1"/>
            </p:cNvSpPr>
            <p:nvPr/>
          </p:nvSpPr>
          <p:spPr bwMode="auto">
            <a:xfrm>
              <a:off x="3504" y="3552"/>
              <a:ext cx="336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63"/>
            <p:cNvSpPr>
              <a:spLocks noChangeShapeType="1"/>
            </p:cNvSpPr>
            <p:nvPr/>
          </p:nvSpPr>
          <p:spPr bwMode="auto">
            <a:xfrm flipH="1">
              <a:off x="4176" y="3264"/>
              <a:ext cx="240" cy="24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64"/>
            <p:cNvSpPr>
              <a:spLocks noChangeShapeType="1"/>
            </p:cNvSpPr>
            <p:nvPr/>
          </p:nvSpPr>
          <p:spPr bwMode="auto">
            <a:xfrm>
              <a:off x="4512" y="3216"/>
              <a:ext cx="432" cy="4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65"/>
            <p:cNvSpPr>
              <a:spLocks noChangeShapeType="1"/>
            </p:cNvSpPr>
            <p:nvPr/>
          </p:nvSpPr>
          <p:spPr bwMode="auto">
            <a:xfrm flipV="1">
              <a:off x="4512" y="3504"/>
              <a:ext cx="0" cy="14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66"/>
            <p:cNvSpPr>
              <a:spLocks noChangeShapeType="1"/>
            </p:cNvSpPr>
            <p:nvPr/>
          </p:nvSpPr>
          <p:spPr bwMode="auto">
            <a:xfrm flipH="1" flipV="1">
              <a:off x="4704" y="3456"/>
              <a:ext cx="432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5" name="Text Box 67"/>
          <p:cNvSpPr txBox="1">
            <a:spLocks noChangeArrowheads="1"/>
          </p:cNvSpPr>
          <p:nvPr/>
        </p:nvSpPr>
        <p:spPr bwMode="auto">
          <a:xfrm>
            <a:off x="5935580" y="3854059"/>
            <a:ext cx="3673549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多晶磁畴结构示意图</a:t>
            </a:r>
          </a:p>
        </p:txBody>
      </p:sp>
      <p:sp>
        <p:nvSpPr>
          <p:cNvPr id="66" name="矩形 65"/>
          <p:cNvSpPr/>
          <p:nvPr/>
        </p:nvSpPr>
        <p:spPr>
          <a:xfrm>
            <a:off x="1812320" y="212660"/>
            <a:ext cx="2531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幼圆" pitchFamily="49" charset="-122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幼圆" pitchFamily="49" charset="-122"/>
              </a:rPr>
              <a:t>没有外磁场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1812320" y="4810372"/>
            <a:ext cx="724004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幼圆" pitchFamily="49" charset="-122"/>
              </a:rPr>
              <a:t>在没有外磁场时，</a:t>
            </a:r>
            <a:r>
              <a:rPr lang="zh-CN" altLang="en-US" dirty="0">
                <a:solidFill>
                  <a:srgbClr val="FF0000"/>
                </a:solidFill>
                <a:latin typeface="幼圆" pitchFamily="49" charset="-122"/>
              </a:rPr>
              <a:t>由于热运动</a:t>
            </a:r>
            <a:r>
              <a:rPr lang="zh-CN" altLang="en-US" dirty="0">
                <a:solidFill>
                  <a:srgbClr val="0000FF"/>
                </a:solidFill>
                <a:latin typeface="幼圆" pitchFamily="49" charset="-122"/>
              </a:rPr>
              <a:t>，铁磁质内各个磁畴的排列方向是无序的</a:t>
            </a:r>
            <a:r>
              <a:rPr lang="zh-CN" altLang="en-US" dirty="0">
                <a:solidFill>
                  <a:srgbClr val="0000FF"/>
                </a:solidFill>
              </a:rPr>
              <a:t>，其净磁矩与磁化矢量都等于零，</a:t>
            </a:r>
            <a:r>
              <a:rPr lang="zh-CN" altLang="en-US" dirty="0">
                <a:solidFill>
                  <a:srgbClr val="0000FF"/>
                </a:solidFill>
                <a:latin typeface="幼圆" pitchFamily="49" charset="-122"/>
              </a:rPr>
              <a:t>铁磁质不呈现磁性</a:t>
            </a:r>
            <a:r>
              <a:rPr lang="zh-CN" altLang="en-US" dirty="0">
                <a:solidFill>
                  <a:srgbClr val="0000FF"/>
                </a:solidFill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962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964865" y="4557713"/>
            <a:ext cx="1524000" cy="1219200"/>
            <a:chOff x="384" y="2448"/>
            <a:chExt cx="960" cy="768"/>
          </a:xfrm>
        </p:grpSpPr>
        <p:sp>
          <p:nvSpPr>
            <p:cNvPr id="86041" name="Rectangle 16"/>
            <p:cNvSpPr>
              <a:spLocks noChangeArrowheads="1"/>
            </p:cNvSpPr>
            <p:nvPr/>
          </p:nvSpPr>
          <p:spPr bwMode="auto">
            <a:xfrm>
              <a:off x="384" y="2448"/>
              <a:ext cx="960" cy="7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6042" name="Line 17"/>
            <p:cNvSpPr>
              <a:spLocks noChangeShapeType="1"/>
            </p:cNvSpPr>
            <p:nvPr/>
          </p:nvSpPr>
          <p:spPr bwMode="auto">
            <a:xfrm>
              <a:off x="384" y="283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3" name="Line 18"/>
            <p:cNvSpPr>
              <a:spLocks noChangeShapeType="1"/>
            </p:cNvSpPr>
            <p:nvPr/>
          </p:nvSpPr>
          <p:spPr bwMode="auto">
            <a:xfrm flipV="1">
              <a:off x="864" y="2448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4" name="Line 19"/>
            <p:cNvSpPr>
              <a:spLocks noChangeShapeType="1"/>
            </p:cNvSpPr>
            <p:nvPr/>
          </p:nvSpPr>
          <p:spPr bwMode="auto">
            <a:xfrm flipV="1">
              <a:off x="528" y="2592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5" name="Line 20"/>
            <p:cNvSpPr>
              <a:spLocks noChangeShapeType="1"/>
            </p:cNvSpPr>
            <p:nvPr/>
          </p:nvSpPr>
          <p:spPr bwMode="auto">
            <a:xfrm>
              <a:off x="1008" y="2592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6" name="Line 21"/>
            <p:cNvSpPr>
              <a:spLocks noChangeShapeType="1"/>
            </p:cNvSpPr>
            <p:nvPr/>
          </p:nvSpPr>
          <p:spPr bwMode="auto">
            <a:xfrm flipH="1">
              <a:off x="1008" y="2928"/>
              <a:ext cx="24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7" name="Line 22"/>
            <p:cNvSpPr>
              <a:spLocks noChangeShapeType="1"/>
            </p:cNvSpPr>
            <p:nvPr/>
          </p:nvSpPr>
          <p:spPr bwMode="auto">
            <a:xfrm flipH="1" flipV="1">
              <a:off x="528" y="2928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6025" name="矩形 3"/>
          <p:cNvSpPr>
            <a:spLocks noChangeArrowheads="1"/>
          </p:cNvSpPr>
          <p:nvPr/>
        </p:nvSpPr>
        <p:spPr bwMode="auto">
          <a:xfrm>
            <a:off x="2298241" y="172451"/>
            <a:ext cx="4148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33CC"/>
                </a:solidFill>
              </a:rPr>
              <a:t>3. </a:t>
            </a:r>
            <a:r>
              <a:rPr lang="zh-CN" altLang="en-US" dirty="0">
                <a:solidFill>
                  <a:srgbClr val="FF33CC"/>
                </a:solidFill>
              </a:rPr>
              <a:t>施加外磁场    </a:t>
            </a:r>
            <a:r>
              <a:rPr lang="zh-CN" altLang="en-US" dirty="0">
                <a:solidFill>
                  <a:srgbClr val="C00000"/>
                </a:solidFill>
              </a:rPr>
              <a:t>饱和现象</a:t>
            </a:r>
          </a:p>
        </p:txBody>
      </p:sp>
      <p:grpSp>
        <p:nvGrpSpPr>
          <p:cNvPr id="109" name="Group 88"/>
          <p:cNvGrpSpPr>
            <a:grpSpLocks/>
          </p:cNvGrpSpPr>
          <p:nvPr/>
        </p:nvGrpSpPr>
        <p:grpSpPr bwMode="auto">
          <a:xfrm>
            <a:off x="2534779" y="5492751"/>
            <a:ext cx="936625" cy="504825"/>
            <a:chOff x="839" y="2976"/>
            <a:chExt cx="590" cy="318"/>
          </a:xfrm>
        </p:grpSpPr>
        <p:sp>
          <p:nvSpPr>
            <p:cNvPr id="110" name="Line 86"/>
            <p:cNvSpPr>
              <a:spLocks noChangeShapeType="1"/>
            </p:cNvSpPr>
            <p:nvPr/>
          </p:nvSpPr>
          <p:spPr bwMode="auto">
            <a:xfrm>
              <a:off x="839" y="2976"/>
              <a:ext cx="590" cy="0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miter lim="800000"/>
              <a:headEnd/>
              <a:tailEnd type="stealth" w="med" len="lg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11" name="Object 87"/>
            <p:cNvGraphicFramePr>
              <a:graphicFrameLocks noChangeAspect="1"/>
            </p:cNvGraphicFramePr>
            <p:nvPr/>
          </p:nvGraphicFramePr>
          <p:xfrm>
            <a:off x="1202" y="3022"/>
            <a:ext cx="22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53" name="公式" r:id="rId3" imgW="38062" imgH="76121" progId="Equation.3">
                    <p:embed/>
                  </p:oleObj>
                </mc:Choice>
                <mc:Fallback>
                  <p:oleObj name="公式" r:id="rId3" imgW="38062" imgH="7612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022"/>
                          <a:ext cx="22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1982892" y="77418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施加外磁场后，磁畴的磁矩在力矩作用下在一定程度上转向外磁场方向。 </a:t>
            </a:r>
          </a:p>
        </p:txBody>
      </p:sp>
      <p:sp>
        <p:nvSpPr>
          <p:cNvPr id="3" name="矩形 2"/>
          <p:cNvSpPr/>
          <p:nvPr/>
        </p:nvSpPr>
        <p:spPr>
          <a:xfrm>
            <a:off x="2080519" y="2167039"/>
            <a:ext cx="43039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</a:rPr>
              <a:t>随着外磁场的增加，磁畴的磁矩在力矩作用下转向外磁场方向的几率增加。</a:t>
            </a:r>
            <a:endParaRPr lang="zh-CN" altLang="en-US" dirty="0"/>
          </a:p>
        </p:txBody>
      </p:sp>
      <p:sp>
        <p:nvSpPr>
          <p:cNvPr id="54" name="矩形 1"/>
          <p:cNvSpPr>
            <a:spLocks noChangeArrowheads="1"/>
          </p:cNvSpPr>
          <p:nvPr/>
        </p:nvSpPr>
        <p:spPr bwMode="auto">
          <a:xfrm>
            <a:off x="2283221" y="3451207"/>
            <a:ext cx="82024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当外磁场增加到一定值时，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所有磁畴都沿外磁场方向整齐排列，这时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</a:rPr>
              <a:t>磁化达到饱和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pSp>
        <p:nvGrpSpPr>
          <p:cNvPr id="60" name="Group 23"/>
          <p:cNvGrpSpPr>
            <a:grpSpLocks/>
          </p:cNvGrpSpPr>
          <p:nvPr/>
        </p:nvGrpSpPr>
        <p:grpSpPr bwMode="auto">
          <a:xfrm>
            <a:off x="4174665" y="4557713"/>
            <a:ext cx="1524000" cy="1219200"/>
            <a:chOff x="1776" y="2448"/>
            <a:chExt cx="960" cy="768"/>
          </a:xfrm>
        </p:grpSpPr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1776" y="2448"/>
              <a:ext cx="960" cy="7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Line 25"/>
            <p:cNvSpPr>
              <a:spLocks noChangeShapeType="1"/>
            </p:cNvSpPr>
            <p:nvPr/>
          </p:nvSpPr>
          <p:spPr bwMode="auto">
            <a:xfrm>
              <a:off x="1776" y="297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26"/>
            <p:cNvSpPr>
              <a:spLocks noChangeShapeType="1"/>
            </p:cNvSpPr>
            <p:nvPr/>
          </p:nvSpPr>
          <p:spPr bwMode="auto">
            <a:xfrm flipV="1">
              <a:off x="2256" y="2448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27"/>
            <p:cNvSpPr>
              <a:spLocks noChangeShapeType="1"/>
            </p:cNvSpPr>
            <p:nvPr/>
          </p:nvSpPr>
          <p:spPr bwMode="auto">
            <a:xfrm flipV="1">
              <a:off x="1872" y="2592"/>
              <a:ext cx="3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28"/>
            <p:cNvSpPr>
              <a:spLocks noChangeShapeType="1"/>
            </p:cNvSpPr>
            <p:nvPr/>
          </p:nvSpPr>
          <p:spPr bwMode="auto">
            <a:xfrm>
              <a:off x="2304" y="2592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29"/>
            <p:cNvSpPr>
              <a:spLocks noChangeShapeType="1"/>
            </p:cNvSpPr>
            <p:nvPr/>
          </p:nvSpPr>
          <p:spPr bwMode="auto">
            <a:xfrm flipH="1">
              <a:off x="2400" y="3024"/>
              <a:ext cx="192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30"/>
            <p:cNvSpPr>
              <a:spLocks noChangeShapeType="1"/>
            </p:cNvSpPr>
            <p:nvPr/>
          </p:nvSpPr>
          <p:spPr bwMode="auto">
            <a:xfrm flipH="1" flipV="1">
              <a:off x="1920" y="3024"/>
              <a:ext cx="192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8" name="Group 31"/>
          <p:cNvGrpSpPr>
            <a:grpSpLocks/>
          </p:cNvGrpSpPr>
          <p:nvPr/>
        </p:nvGrpSpPr>
        <p:grpSpPr bwMode="auto">
          <a:xfrm>
            <a:off x="6384465" y="4557713"/>
            <a:ext cx="1524000" cy="1219200"/>
            <a:chOff x="3168" y="2448"/>
            <a:chExt cx="960" cy="768"/>
          </a:xfrm>
        </p:grpSpPr>
        <p:sp>
          <p:nvSpPr>
            <p:cNvPr id="69" name="Rectangle 32"/>
            <p:cNvSpPr>
              <a:spLocks noChangeArrowheads="1"/>
            </p:cNvSpPr>
            <p:nvPr/>
          </p:nvSpPr>
          <p:spPr bwMode="auto">
            <a:xfrm>
              <a:off x="3168" y="2448"/>
              <a:ext cx="960" cy="7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Line 33"/>
            <p:cNvSpPr>
              <a:spLocks noChangeShapeType="1"/>
            </p:cNvSpPr>
            <p:nvPr/>
          </p:nvSpPr>
          <p:spPr bwMode="auto">
            <a:xfrm flipV="1">
              <a:off x="3648" y="2448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34"/>
            <p:cNvSpPr>
              <a:spLocks noChangeShapeType="1"/>
            </p:cNvSpPr>
            <p:nvPr/>
          </p:nvSpPr>
          <p:spPr bwMode="auto">
            <a:xfrm flipV="1">
              <a:off x="3216" y="2784"/>
              <a:ext cx="33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35"/>
            <p:cNvSpPr>
              <a:spLocks noChangeShapeType="1"/>
            </p:cNvSpPr>
            <p:nvPr/>
          </p:nvSpPr>
          <p:spPr bwMode="auto">
            <a:xfrm>
              <a:off x="3744" y="2784"/>
              <a:ext cx="28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3" name="Group 39"/>
          <p:cNvGrpSpPr>
            <a:grpSpLocks/>
          </p:cNvGrpSpPr>
          <p:nvPr/>
        </p:nvGrpSpPr>
        <p:grpSpPr bwMode="auto">
          <a:xfrm>
            <a:off x="4879901" y="6115050"/>
            <a:ext cx="1866900" cy="742950"/>
            <a:chOff x="2221" y="3456"/>
            <a:chExt cx="1216" cy="520"/>
          </a:xfrm>
        </p:grpSpPr>
        <p:graphicFrame>
          <p:nvGraphicFramePr>
            <p:cNvPr id="74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8395952"/>
                </p:ext>
              </p:extLst>
            </p:nvPr>
          </p:nvGraphicFramePr>
          <p:xfrm>
            <a:off x="2221" y="3590"/>
            <a:ext cx="1216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54" name="公式" r:id="rId5" imgW="761669" imgH="241195" progId="Equation.3">
                    <p:embed/>
                  </p:oleObj>
                </mc:Choice>
                <mc:Fallback>
                  <p:oleObj name="公式" r:id="rId5" imgW="761669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1" y="3590"/>
                          <a:ext cx="1216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41"/>
            <p:cNvSpPr>
              <a:spLocks noChangeShapeType="1"/>
            </p:cNvSpPr>
            <p:nvPr/>
          </p:nvSpPr>
          <p:spPr bwMode="auto">
            <a:xfrm>
              <a:off x="2304" y="3456"/>
              <a:ext cx="10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6" name="Group 36"/>
          <p:cNvGrpSpPr>
            <a:grpSpLocks/>
          </p:cNvGrpSpPr>
          <p:nvPr/>
        </p:nvGrpSpPr>
        <p:grpSpPr bwMode="auto">
          <a:xfrm>
            <a:off x="8518065" y="4557713"/>
            <a:ext cx="1524000" cy="1219200"/>
            <a:chOff x="4512" y="2400"/>
            <a:chExt cx="960" cy="768"/>
          </a:xfrm>
        </p:grpSpPr>
        <p:sp>
          <p:nvSpPr>
            <p:cNvPr id="77" name="Rectangle 37"/>
            <p:cNvSpPr>
              <a:spLocks noChangeArrowheads="1"/>
            </p:cNvSpPr>
            <p:nvPr/>
          </p:nvSpPr>
          <p:spPr bwMode="auto">
            <a:xfrm>
              <a:off x="4512" y="2400"/>
              <a:ext cx="960" cy="7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Line 38"/>
            <p:cNvSpPr>
              <a:spLocks noChangeShapeType="1"/>
            </p:cNvSpPr>
            <p:nvPr/>
          </p:nvSpPr>
          <p:spPr bwMode="auto">
            <a:xfrm>
              <a:off x="4704" y="278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9" name="Rectangle 44"/>
          <p:cNvSpPr>
            <a:spLocks noChangeArrowheads="1"/>
          </p:cNvSpPr>
          <p:nvPr/>
        </p:nvSpPr>
        <p:spPr bwMode="auto">
          <a:xfrm>
            <a:off x="8518065" y="5962651"/>
            <a:ext cx="15247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CC0000"/>
                </a:solidFill>
              </a:rPr>
              <a:t>饱和磁化</a:t>
            </a:r>
          </a:p>
        </p:txBody>
      </p:sp>
      <p:pic>
        <p:nvPicPr>
          <p:cNvPr id="80" name="Picture 11" descr="12-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152" y="323676"/>
            <a:ext cx="35147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146465" y="2613773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外磁场逐渐增加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4" grpId="0"/>
      <p:bldP spid="79" grpId="0" autoUpdateAnimBg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063553" y="2106178"/>
            <a:ext cx="742720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9900FF"/>
                </a:solidFill>
              </a:rPr>
              <a:t>磁化强度与外磁场的关系不是一一对应关系。磁化强度与外磁场的曲线形成了</a:t>
            </a:r>
            <a:r>
              <a:rPr lang="en-US" altLang="zh-CN" dirty="0" err="1">
                <a:solidFill>
                  <a:srgbClr val="9900FF"/>
                </a:solidFill>
              </a:rPr>
              <a:t>磁滞回线</a:t>
            </a:r>
            <a:r>
              <a:rPr lang="zh-CN" altLang="en-US" dirty="0">
                <a:solidFill>
                  <a:srgbClr val="9900FF"/>
                </a:solidFill>
              </a:rPr>
              <a:t>。 </a:t>
            </a:r>
          </a:p>
        </p:txBody>
      </p:sp>
      <p:sp>
        <p:nvSpPr>
          <p:cNvPr id="91140" name="矩形 3"/>
          <p:cNvSpPr>
            <a:spLocks noChangeArrowheads="1"/>
          </p:cNvSpPr>
          <p:nvPr/>
        </p:nvSpPr>
        <p:spPr bwMode="auto">
          <a:xfrm>
            <a:off x="2783633" y="197962"/>
            <a:ext cx="1896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磁滞现象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47528" y="721183"/>
            <a:ext cx="8610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由于铁磁质内</a:t>
            </a:r>
            <a:r>
              <a:rPr lang="zh-CN" altLang="en-US" dirty="0">
                <a:solidFill>
                  <a:srgbClr val="0000FF"/>
                </a:solidFill>
              </a:rPr>
              <a:t>掺杂杂质</a:t>
            </a:r>
            <a:r>
              <a:rPr lang="zh-CN" altLang="en-US" dirty="0"/>
              <a:t>、有</a:t>
            </a:r>
            <a:r>
              <a:rPr lang="zh-CN" altLang="en-US" dirty="0">
                <a:solidFill>
                  <a:srgbClr val="0000FF"/>
                </a:solidFill>
              </a:rPr>
              <a:t>内应力、存在缺陷等</a:t>
            </a:r>
            <a:r>
              <a:rPr lang="en-US" altLang="zh-CN" dirty="0"/>
              <a:t>, </a:t>
            </a:r>
            <a:r>
              <a:rPr lang="zh-CN" altLang="en-US" dirty="0">
                <a:solidFill>
                  <a:srgbClr val="009900"/>
                </a:solidFill>
              </a:rPr>
              <a:t>减小外磁场时，进行的过程是</a:t>
            </a:r>
            <a:r>
              <a:rPr lang="zh-CN" altLang="en-US" dirty="0">
                <a:solidFill>
                  <a:srgbClr val="FF0000"/>
                </a:solidFill>
              </a:rPr>
              <a:t>不可逆过程</a:t>
            </a:r>
            <a:r>
              <a:rPr lang="zh-CN" altLang="en-US" dirty="0">
                <a:solidFill>
                  <a:srgbClr val="009900"/>
                </a:solidFill>
              </a:rPr>
              <a:t>，存在能量损耗，铁磁质中的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9900"/>
                </a:solidFill>
              </a:rPr>
              <a:t>并不按原来的曲线减小。</a:t>
            </a: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2017396" y="3031977"/>
            <a:ext cx="34291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5. </a:t>
            </a:r>
            <a:r>
              <a:rPr lang="zh-CN" altLang="en-US" dirty="0">
                <a:solidFill>
                  <a:srgbClr val="FF0000"/>
                </a:solidFill>
              </a:rPr>
              <a:t>温度对磁性有影响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999928" y="3592522"/>
            <a:ext cx="8458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幼圆" panose="02010509060101010101" pitchFamily="49" charset="-122"/>
              </a:rPr>
              <a:t>    </a:t>
            </a:r>
            <a:r>
              <a:rPr lang="zh-CN" altLang="en-US" dirty="0">
                <a:solidFill>
                  <a:srgbClr val="009900"/>
                </a:solidFill>
                <a:latin typeface="幼圆" panose="02010509060101010101" pitchFamily="49" charset="-122"/>
              </a:rPr>
              <a:t>铁磁质的磁化与温度有关，当温度升高到某一温度时，铁磁质的铁磁性消失成为顺磁质。</a:t>
            </a:r>
            <a:r>
              <a:rPr lang="zh-CN" altLang="en-US" dirty="0">
                <a:solidFill>
                  <a:srgbClr val="0000FF"/>
                </a:solidFill>
                <a:latin typeface="幼圆" panose="02010509060101010101" pitchFamily="49" charset="-122"/>
              </a:rPr>
              <a:t>这一温度称作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居里温度</a:t>
            </a:r>
            <a:r>
              <a:rPr lang="zh-CN" altLang="en-US" dirty="0">
                <a:solidFill>
                  <a:srgbClr val="0000FF"/>
                </a:solidFill>
                <a:latin typeface="幼圆" panose="02010509060101010101" pitchFamily="49" charset="-122"/>
              </a:rPr>
              <a:t>。这是由于随着温度的提高，铁磁质的磁畴因分子的剧烈热运动而遭到破环。</a:t>
            </a:r>
          </a:p>
        </p:txBody>
      </p:sp>
      <p:grpSp>
        <p:nvGrpSpPr>
          <p:cNvPr id="28" name="Group 1078"/>
          <p:cNvGrpSpPr>
            <a:grpSpLocks/>
          </p:cNvGrpSpPr>
          <p:nvPr/>
        </p:nvGrpSpPr>
        <p:grpSpPr bwMode="auto">
          <a:xfrm>
            <a:off x="2207568" y="5661248"/>
            <a:ext cx="6997700" cy="1085850"/>
            <a:chOff x="562" y="852"/>
            <a:chExt cx="4408" cy="684"/>
          </a:xfrm>
        </p:grpSpPr>
        <p:sp>
          <p:nvSpPr>
            <p:cNvPr id="29" name="Rectangle 1077"/>
            <p:cNvSpPr>
              <a:spLocks noChangeArrowheads="1"/>
            </p:cNvSpPr>
            <p:nvPr/>
          </p:nvSpPr>
          <p:spPr bwMode="auto">
            <a:xfrm>
              <a:off x="562" y="852"/>
              <a:ext cx="4408" cy="684"/>
            </a:xfrm>
            <a:prstGeom prst="rect">
              <a:avLst/>
            </a:prstGeom>
            <a:gradFill rotWithShape="1">
              <a:gsLst>
                <a:gs pos="0">
                  <a:srgbClr val="B6D8F4"/>
                </a:gs>
                <a:gs pos="100000">
                  <a:srgbClr val="DCEC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0" name="Group 1068"/>
            <p:cNvGrpSpPr>
              <a:grpSpLocks/>
            </p:cNvGrpSpPr>
            <p:nvPr/>
          </p:nvGrpSpPr>
          <p:grpSpPr bwMode="auto">
            <a:xfrm>
              <a:off x="562" y="867"/>
              <a:ext cx="4342" cy="669"/>
              <a:chOff x="484" y="1488"/>
              <a:chExt cx="4342" cy="669"/>
            </a:xfrm>
          </p:grpSpPr>
          <p:sp>
            <p:nvSpPr>
              <p:cNvPr id="31" name="Line 82"/>
              <p:cNvSpPr>
                <a:spLocks noChangeShapeType="1"/>
              </p:cNvSpPr>
              <p:nvPr/>
            </p:nvSpPr>
            <p:spPr bwMode="auto">
              <a:xfrm>
                <a:off x="484" y="1824"/>
                <a:ext cx="43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18000" tIns="10800" rIns="18000" bIns="10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83"/>
              <p:cNvSpPr>
                <a:spLocks noChangeShapeType="1"/>
              </p:cNvSpPr>
              <p:nvPr/>
            </p:nvSpPr>
            <p:spPr bwMode="auto">
              <a:xfrm>
                <a:off x="1682" y="1488"/>
                <a:ext cx="0" cy="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Line 84"/>
              <p:cNvSpPr>
                <a:spLocks noChangeShapeType="1"/>
              </p:cNvSpPr>
              <p:nvPr/>
            </p:nvSpPr>
            <p:spPr bwMode="auto">
              <a:xfrm>
                <a:off x="2733" y="1488"/>
                <a:ext cx="0" cy="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4" name="Line 85"/>
              <p:cNvSpPr>
                <a:spLocks noChangeShapeType="1"/>
              </p:cNvSpPr>
              <p:nvPr/>
            </p:nvSpPr>
            <p:spPr bwMode="auto">
              <a:xfrm>
                <a:off x="3825" y="1500"/>
                <a:ext cx="0" cy="6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Text Box 87"/>
              <p:cNvSpPr txBox="1">
                <a:spLocks noChangeArrowheads="1"/>
              </p:cNvSpPr>
              <p:nvPr/>
            </p:nvSpPr>
            <p:spPr bwMode="auto">
              <a:xfrm>
                <a:off x="730" y="1536"/>
                <a:ext cx="744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/>
                  <a:t>材    料</a:t>
                </a:r>
              </a:p>
            </p:txBody>
          </p:sp>
          <p:sp>
            <p:nvSpPr>
              <p:cNvPr id="36" name="Text Box 88"/>
              <p:cNvSpPr txBox="1">
                <a:spLocks noChangeArrowheads="1"/>
              </p:cNvSpPr>
              <p:nvPr/>
            </p:nvSpPr>
            <p:spPr bwMode="auto">
              <a:xfrm>
                <a:off x="730" y="1840"/>
                <a:ext cx="744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/>
                  <a:t>居里点</a:t>
                </a:r>
              </a:p>
            </p:txBody>
          </p:sp>
          <p:sp>
            <p:nvSpPr>
              <p:cNvPr id="37" name="Text Box 106"/>
              <p:cNvSpPr txBox="1">
                <a:spLocks noChangeArrowheads="1"/>
              </p:cNvSpPr>
              <p:nvPr/>
            </p:nvSpPr>
            <p:spPr bwMode="auto">
              <a:xfrm>
                <a:off x="1963" y="1518"/>
                <a:ext cx="402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/>
                  <a:t>铁</a:t>
                </a:r>
              </a:p>
            </p:txBody>
          </p:sp>
          <p:sp>
            <p:nvSpPr>
              <p:cNvPr id="38" name="Text Box 107"/>
              <p:cNvSpPr txBox="1">
                <a:spLocks noChangeArrowheads="1"/>
              </p:cNvSpPr>
              <p:nvPr/>
            </p:nvSpPr>
            <p:spPr bwMode="auto">
              <a:xfrm>
                <a:off x="1845" y="1848"/>
                <a:ext cx="733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1 043 k</a:t>
                </a:r>
              </a:p>
            </p:txBody>
          </p:sp>
          <p:sp>
            <p:nvSpPr>
              <p:cNvPr id="39" name="Text Box 109"/>
              <p:cNvSpPr txBox="1">
                <a:spLocks noChangeArrowheads="1"/>
              </p:cNvSpPr>
              <p:nvPr/>
            </p:nvSpPr>
            <p:spPr bwMode="auto">
              <a:xfrm>
                <a:off x="3071" y="1518"/>
                <a:ext cx="402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/>
                  <a:t>钴</a:t>
                </a:r>
              </a:p>
            </p:txBody>
          </p:sp>
          <p:sp>
            <p:nvSpPr>
              <p:cNvPr id="40" name="Text Box 110"/>
              <p:cNvSpPr txBox="1">
                <a:spLocks noChangeArrowheads="1"/>
              </p:cNvSpPr>
              <p:nvPr/>
            </p:nvSpPr>
            <p:spPr bwMode="auto">
              <a:xfrm>
                <a:off x="2962" y="1848"/>
                <a:ext cx="733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1 388 k</a:t>
                </a:r>
              </a:p>
            </p:txBody>
          </p:sp>
          <p:sp>
            <p:nvSpPr>
              <p:cNvPr id="41" name="Text Box 112"/>
              <p:cNvSpPr txBox="1">
                <a:spLocks noChangeArrowheads="1"/>
              </p:cNvSpPr>
              <p:nvPr/>
            </p:nvSpPr>
            <p:spPr bwMode="auto">
              <a:xfrm>
                <a:off x="4082" y="1524"/>
                <a:ext cx="403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/>
                  <a:t>镍</a:t>
                </a:r>
              </a:p>
            </p:txBody>
          </p:sp>
          <p:sp>
            <p:nvSpPr>
              <p:cNvPr id="42" name="Text Box 113"/>
              <p:cNvSpPr txBox="1">
                <a:spLocks noChangeArrowheads="1"/>
              </p:cNvSpPr>
              <p:nvPr/>
            </p:nvSpPr>
            <p:spPr bwMode="auto">
              <a:xfrm>
                <a:off x="4052" y="1848"/>
                <a:ext cx="593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631 k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utoUpdateAnimBg="0"/>
      <p:bldP spid="24" grpId="0"/>
      <p:bldP spid="2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66528" y="2852937"/>
            <a:ext cx="2667000" cy="3652837"/>
            <a:chOff x="336" y="1536"/>
            <a:chExt cx="1680" cy="2301"/>
          </a:xfrm>
        </p:grpSpPr>
        <p:sp>
          <p:nvSpPr>
            <p:cNvPr id="95260" name="Rectangle 4"/>
            <p:cNvSpPr>
              <a:spLocks noChangeArrowheads="1"/>
            </p:cNvSpPr>
            <p:nvPr/>
          </p:nvSpPr>
          <p:spPr bwMode="auto">
            <a:xfrm>
              <a:off x="336" y="1536"/>
              <a:ext cx="168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95261" name="Object 5"/>
            <p:cNvGraphicFramePr>
              <a:graphicFrameLocks noChangeAspect="1"/>
            </p:cNvGraphicFramePr>
            <p:nvPr/>
          </p:nvGraphicFramePr>
          <p:xfrm>
            <a:off x="1615" y="2490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2" name="公式" r:id="rId3" imgW="266584" imgH="228501" progId="Equation.3">
                    <p:embed/>
                  </p:oleObj>
                </mc:Choice>
                <mc:Fallback>
                  <p:oleObj name="公式" r:id="rId3" imgW="266584" imgH="228501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5" y="2490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62" name="Line 6"/>
            <p:cNvSpPr>
              <a:spLocks noChangeShapeType="1"/>
            </p:cNvSpPr>
            <p:nvPr/>
          </p:nvSpPr>
          <p:spPr bwMode="auto">
            <a:xfrm>
              <a:off x="432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7"/>
            <p:cNvSpPr>
              <a:spLocks noChangeShapeType="1"/>
            </p:cNvSpPr>
            <p:nvPr/>
          </p:nvSpPr>
          <p:spPr bwMode="auto">
            <a:xfrm flipH="1" flipV="1">
              <a:off x="1129" y="1626"/>
              <a:ext cx="0" cy="15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264" name="Object 8"/>
            <p:cNvGraphicFramePr>
              <a:graphicFrameLocks noChangeAspect="1"/>
            </p:cNvGraphicFramePr>
            <p:nvPr/>
          </p:nvGraphicFramePr>
          <p:xfrm>
            <a:off x="912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3" name="公式" r:id="rId5" imgW="215806" imgH="228501" progId="Equation.3">
                    <p:embed/>
                  </p:oleObj>
                </mc:Choice>
                <mc:Fallback>
                  <p:oleObj name="公式" r:id="rId5" imgW="215806" imgH="228501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65" name="Group 9"/>
            <p:cNvGrpSpPr>
              <a:grpSpLocks/>
            </p:cNvGrpSpPr>
            <p:nvPr/>
          </p:nvGrpSpPr>
          <p:grpSpPr bwMode="auto">
            <a:xfrm>
              <a:off x="607" y="1914"/>
              <a:ext cx="1008" cy="1008"/>
              <a:chOff x="1584" y="2688"/>
              <a:chExt cx="1008" cy="1008"/>
            </a:xfrm>
          </p:grpSpPr>
          <p:sp>
            <p:nvSpPr>
              <p:cNvPr id="95268" name="Freeform 10"/>
              <p:cNvSpPr>
                <a:spLocks/>
              </p:cNvSpPr>
              <p:nvPr/>
            </p:nvSpPr>
            <p:spPr bwMode="auto">
              <a:xfrm>
                <a:off x="2064" y="2688"/>
                <a:ext cx="528" cy="336"/>
              </a:xfrm>
              <a:custGeom>
                <a:avLst/>
                <a:gdLst>
                  <a:gd name="T0" fmla="*/ 528 w 528"/>
                  <a:gd name="T1" fmla="*/ 0 h 336"/>
                  <a:gd name="T2" fmla="*/ 184 w 528"/>
                  <a:gd name="T3" fmla="*/ 152 h 336"/>
                  <a:gd name="T4" fmla="*/ 0 w 528"/>
                  <a:gd name="T5" fmla="*/ 336 h 336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336"/>
                  <a:gd name="T11" fmla="*/ 528 w 528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336">
                    <a:moveTo>
                      <a:pt x="528" y="0"/>
                    </a:moveTo>
                    <a:cubicBezTo>
                      <a:pt x="471" y="25"/>
                      <a:pt x="272" y="96"/>
                      <a:pt x="184" y="152"/>
                    </a:cubicBezTo>
                    <a:cubicBezTo>
                      <a:pt x="96" y="208"/>
                      <a:pt x="38" y="298"/>
                      <a:pt x="0" y="336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5269" name="Freeform 11"/>
              <p:cNvSpPr>
                <a:spLocks/>
              </p:cNvSpPr>
              <p:nvPr/>
            </p:nvSpPr>
            <p:spPr bwMode="auto">
              <a:xfrm>
                <a:off x="1584" y="3024"/>
                <a:ext cx="480" cy="672"/>
              </a:xfrm>
              <a:custGeom>
                <a:avLst/>
                <a:gdLst>
                  <a:gd name="T0" fmla="*/ 480 w 480"/>
                  <a:gd name="T1" fmla="*/ 0 h 672"/>
                  <a:gd name="T2" fmla="*/ 312 w 480"/>
                  <a:gd name="T3" fmla="*/ 376 h 672"/>
                  <a:gd name="T4" fmla="*/ 0 w 480"/>
                  <a:gd name="T5" fmla="*/ 672 h 67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672"/>
                  <a:gd name="T11" fmla="*/ 480 w 480"/>
                  <a:gd name="T12" fmla="*/ 672 h 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672">
                    <a:moveTo>
                      <a:pt x="480" y="0"/>
                    </a:moveTo>
                    <a:cubicBezTo>
                      <a:pt x="452" y="63"/>
                      <a:pt x="392" y="264"/>
                      <a:pt x="312" y="376"/>
                    </a:cubicBezTo>
                    <a:cubicBezTo>
                      <a:pt x="232" y="488"/>
                      <a:pt x="65" y="610"/>
                      <a:pt x="0" y="672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5270" name="Freeform 12"/>
              <p:cNvSpPr>
                <a:spLocks/>
              </p:cNvSpPr>
              <p:nvPr/>
            </p:nvSpPr>
            <p:spPr bwMode="auto">
              <a:xfrm>
                <a:off x="2160" y="2688"/>
                <a:ext cx="432" cy="480"/>
              </a:xfrm>
              <a:custGeom>
                <a:avLst/>
                <a:gdLst>
                  <a:gd name="T0" fmla="*/ 432 w 432"/>
                  <a:gd name="T1" fmla="*/ 0 h 480"/>
                  <a:gd name="T2" fmla="*/ 128 w 432"/>
                  <a:gd name="T3" fmla="*/ 280 h 480"/>
                  <a:gd name="T4" fmla="*/ 0 w 432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480"/>
                  <a:gd name="T11" fmla="*/ 432 w 432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480">
                    <a:moveTo>
                      <a:pt x="432" y="0"/>
                    </a:moveTo>
                    <a:cubicBezTo>
                      <a:pt x="382" y="46"/>
                      <a:pt x="200" y="200"/>
                      <a:pt x="128" y="280"/>
                    </a:cubicBezTo>
                    <a:cubicBezTo>
                      <a:pt x="56" y="360"/>
                      <a:pt x="27" y="438"/>
                      <a:pt x="0" y="480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5271" name="Freeform 13"/>
              <p:cNvSpPr>
                <a:spLocks/>
              </p:cNvSpPr>
              <p:nvPr/>
            </p:nvSpPr>
            <p:spPr bwMode="auto">
              <a:xfrm>
                <a:off x="1584" y="3168"/>
                <a:ext cx="576" cy="528"/>
              </a:xfrm>
              <a:custGeom>
                <a:avLst/>
                <a:gdLst>
                  <a:gd name="T0" fmla="*/ 576 w 576"/>
                  <a:gd name="T1" fmla="*/ 0 h 528"/>
                  <a:gd name="T2" fmla="*/ 384 w 576"/>
                  <a:gd name="T3" fmla="*/ 336 h 528"/>
                  <a:gd name="T4" fmla="*/ 0 w 576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528"/>
                  <a:gd name="T11" fmla="*/ 576 w 576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528">
                    <a:moveTo>
                      <a:pt x="576" y="0"/>
                    </a:moveTo>
                    <a:cubicBezTo>
                      <a:pt x="544" y="56"/>
                      <a:pt x="480" y="248"/>
                      <a:pt x="384" y="336"/>
                    </a:cubicBezTo>
                    <a:cubicBezTo>
                      <a:pt x="288" y="424"/>
                      <a:pt x="80" y="488"/>
                      <a:pt x="0" y="528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5266" name="Text Box 14"/>
            <p:cNvSpPr txBox="1">
              <a:spLocks noChangeArrowheads="1"/>
            </p:cNvSpPr>
            <p:nvPr/>
          </p:nvSpPr>
          <p:spPr bwMode="auto">
            <a:xfrm>
              <a:off x="1087" y="2394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1C1C1C"/>
                  </a:solidFill>
                </a:rPr>
                <a:t>O</a:t>
              </a: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336" y="3504"/>
              <a:ext cx="1680" cy="333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>
                  <a:solidFill>
                    <a:srgbClr val="D60093"/>
                  </a:solidFill>
                </a:rPr>
                <a:t>软</a:t>
              </a:r>
              <a:r>
                <a:rPr lang="zh-CN" altLang="en-US"/>
                <a:t>磁材料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809728" y="2852937"/>
            <a:ext cx="2286000" cy="3652837"/>
            <a:chOff x="2064" y="1536"/>
            <a:chExt cx="1440" cy="2301"/>
          </a:xfrm>
        </p:grpSpPr>
        <p:sp>
          <p:nvSpPr>
            <p:cNvPr id="95250" name="Rectangle 17"/>
            <p:cNvSpPr>
              <a:spLocks noChangeArrowheads="1"/>
            </p:cNvSpPr>
            <p:nvPr/>
          </p:nvSpPr>
          <p:spPr bwMode="auto">
            <a:xfrm>
              <a:off x="2064" y="1536"/>
              <a:ext cx="144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2064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 flipH="1" flipV="1">
              <a:off x="2736" y="1680"/>
              <a:ext cx="0" cy="14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253" name="Object 20"/>
            <p:cNvGraphicFramePr>
              <a:graphicFrameLocks noChangeAspect="1"/>
            </p:cNvGraphicFramePr>
            <p:nvPr/>
          </p:nvGraphicFramePr>
          <p:xfrm>
            <a:off x="3264" y="2459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4" name="公式" r:id="rId7" imgW="266584" imgH="228501" progId="Equation.3">
                    <p:embed/>
                  </p:oleObj>
                </mc:Choice>
                <mc:Fallback>
                  <p:oleObj name="公式" r:id="rId7" imgW="266584" imgH="22850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459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54" name="Object 21"/>
            <p:cNvGraphicFramePr>
              <a:graphicFrameLocks noChangeAspect="1"/>
            </p:cNvGraphicFramePr>
            <p:nvPr/>
          </p:nvGraphicFramePr>
          <p:xfrm>
            <a:off x="2544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5" name="公式" r:id="rId8" imgW="215806" imgH="228501" progId="Equation.3">
                    <p:embed/>
                  </p:oleObj>
                </mc:Choice>
                <mc:Fallback>
                  <p:oleObj name="公式" r:id="rId8" imgW="215806" imgH="228501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55" name="Group 22"/>
            <p:cNvGrpSpPr>
              <a:grpSpLocks/>
            </p:cNvGrpSpPr>
            <p:nvPr/>
          </p:nvGrpSpPr>
          <p:grpSpPr bwMode="auto">
            <a:xfrm>
              <a:off x="2238" y="1908"/>
              <a:ext cx="1046" cy="1004"/>
              <a:chOff x="864" y="1968"/>
              <a:chExt cx="1728" cy="1536"/>
            </a:xfrm>
          </p:grpSpPr>
          <p:sp>
            <p:nvSpPr>
              <p:cNvPr id="95258" name="Freeform 23"/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240 w 1728"/>
                  <a:gd name="T3" fmla="*/ 1392 h 1536"/>
                  <a:gd name="T4" fmla="*/ 432 w 1728"/>
                  <a:gd name="T5" fmla="*/ 1152 h 1536"/>
                  <a:gd name="T6" fmla="*/ 558 w 1728"/>
                  <a:gd name="T7" fmla="*/ 756 h 1536"/>
                  <a:gd name="T8" fmla="*/ 702 w 1728"/>
                  <a:gd name="T9" fmla="*/ 408 h 1536"/>
                  <a:gd name="T10" fmla="*/ 882 w 1728"/>
                  <a:gd name="T11" fmla="*/ 204 h 1536"/>
                  <a:gd name="T12" fmla="*/ 1062 w 1728"/>
                  <a:gd name="T13" fmla="*/ 108 h 1536"/>
                  <a:gd name="T14" fmla="*/ 1296 w 1728"/>
                  <a:gd name="T15" fmla="*/ 48 h 1536"/>
                  <a:gd name="T16" fmla="*/ 1728 w 1728"/>
                  <a:gd name="T17" fmla="*/ 0 h 1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28"/>
                  <a:gd name="T28" fmla="*/ 0 h 1536"/>
                  <a:gd name="T29" fmla="*/ 1728 w 1728"/>
                  <a:gd name="T30" fmla="*/ 1536 h 1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28" h="1536">
                    <a:moveTo>
                      <a:pt x="0" y="1536"/>
                    </a:moveTo>
                    <a:cubicBezTo>
                      <a:pt x="84" y="1496"/>
                      <a:pt x="168" y="1456"/>
                      <a:pt x="240" y="1392"/>
                    </a:cubicBezTo>
                    <a:cubicBezTo>
                      <a:pt x="312" y="1328"/>
                      <a:pt x="379" y="1258"/>
                      <a:pt x="432" y="1152"/>
                    </a:cubicBezTo>
                    <a:cubicBezTo>
                      <a:pt x="485" y="1046"/>
                      <a:pt x="513" y="880"/>
                      <a:pt x="558" y="756"/>
                    </a:cubicBezTo>
                    <a:cubicBezTo>
                      <a:pt x="603" y="632"/>
                      <a:pt x="648" y="500"/>
                      <a:pt x="702" y="408"/>
                    </a:cubicBezTo>
                    <a:cubicBezTo>
                      <a:pt x="756" y="316"/>
                      <a:pt x="822" y="254"/>
                      <a:pt x="882" y="204"/>
                    </a:cubicBezTo>
                    <a:cubicBezTo>
                      <a:pt x="942" y="154"/>
                      <a:pt x="993" y="134"/>
                      <a:pt x="1062" y="108"/>
                    </a:cubicBezTo>
                    <a:cubicBezTo>
                      <a:pt x="1131" y="82"/>
                      <a:pt x="1185" y="66"/>
                      <a:pt x="1296" y="48"/>
                    </a:cubicBezTo>
                    <a:cubicBezTo>
                      <a:pt x="1407" y="30"/>
                      <a:pt x="1656" y="8"/>
                      <a:pt x="1728" y="0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59" name="Freeform 24"/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438 w 1728"/>
                  <a:gd name="T3" fmla="*/ 1476 h 1536"/>
                  <a:gd name="T4" fmla="*/ 846 w 1728"/>
                  <a:gd name="T5" fmla="*/ 1314 h 1536"/>
                  <a:gd name="T6" fmla="*/ 1008 w 1728"/>
                  <a:gd name="T7" fmla="*/ 1116 h 1536"/>
                  <a:gd name="T8" fmla="*/ 1152 w 1728"/>
                  <a:gd name="T9" fmla="*/ 768 h 1536"/>
                  <a:gd name="T10" fmla="*/ 1296 w 1728"/>
                  <a:gd name="T11" fmla="*/ 384 h 1536"/>
                  <a:gd name="T12" fmla="*/ 1440 w 1728"/>
                  <a:gd name="T13" fmla="*/ 192 h 1536"/>
                  <a:gd name="T14" fmla="*/ 1728 w 1728"/>
                  <a:gd name="T15" fmla="*/ 0 h 1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28"/>
                  <a:gd name="T25" fmla="*/ 0 h 1536"/>
                  <a:gd name="T26" fmla="*/ 1728 w 1728"/>
                  <a:gd name="T27" fmla="*/ 1536 h 1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28" h="1536">
                    <a:moveTo>
                      <a:pt x="0" y="1536"/>
                    </a:moveTo>
                    <a:cubicBezTo>
                      <a:pt x="73" y="1526"/>
                      <a:pt x="297" y="1513"/>
                      <a:pt x="438" y="1476"/>
                    </a:cubicBezTo>
                    <a:cubicBezTo>
                      <a:pt x="579" y="1439"/>
                      <a:pt x="751" y="1374"/>
                      <a:pt x="846" y="1314"/>
                    </a:cubicBezTo>
                    <a:cubicBezTo>
                      <a:pt x="941" y="1254"/>
                      <a:pt x="957" y="1207"/>
                      <a:pt x="1008" y="1116"/>
                    </a:cubicBezTo>
                    <a:cubicBezTo>
                      <a:pt x="1059" y="1025"/>
                      <a:pt x="1104" y="890"/>
                      <a:pt x="1152" y="768"/>
                    </a:cubicBezTo>
                    <a:cubicBezTo>
                      <a:pt x="1200" y="646"/>
                      <a:pt x="1248" y="480"/>
                      <a:pt x="1296" y="384"/>
                    </a:cubicBezTo>
                    <a:cubicBezTo>
                      <a:pt x="1344" y="288"/>
                      <a:pt x="1368" y="256"/>
                      <a:pt x="1440" y="192"/>
                    </a:cubicBezTo>
                    <a:cubicBezTo>
                      <a:pt x="1512" y="128"/>
                      <a:pt x="1680" y="32"/>
                      <a:pt x="1728" y="0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miter lim="800000"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56" name="Text Box 25"/>
            <p:cNvSpPr txBox="1">
              <a:spLocks noChangeArrowheads="1"/>
            </p:cNvSpPr>
            <p:nvPr/>
          </p:nvSpPr>
          <p:spPr bwMode="auto">
            <a:xfrm>
              <a:off x="2506" y="2346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1C1C1C"/>
                  </a:solidFill>
                </a:rPr>
                <a:t>O</a:t>
              </a: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2064" y="3504"/>
              <a:ext cx="1440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>
                  <a:solidFill>
                    <a:srgbClr val="D60093"/>
                  </a:solidFill>
                </a:rPr>
                <a:t>硬</a:t>
              </a:r>
              <a:r>
                <a:rPr lang="zh-CN" altLang="en-US"/>
                <a:t>磁材料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248128" y="2852937"/>
            <a:ext cx="2895600" cy="3652837"/>
            <a:chOff x="3600" y="1635"/>
            <a:chExt cx="1824" cy="2301"/>
          </a:xfrm>
        </p:grpSpPr>
        <p:sp>
          <p:nvSpPr>
            <p:cNvPr id="95239" name="Rectangle 28"/>
            <p:cNvSpPr>
              <a:spLocks noChangeArrowheads="1"/>
            </p:cNvSpPr>
            <p:nvPr/>
          </p:nvSpPr>
          <p:spPr bwMode="auto">
            <a:xfrm>
              <a:off x="3600" y="1635"/>
              <a:ext cx="1824" cy="20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240" name="Line 29"/>
            <p:cNvSpPr>
              <a:spLocks noChangeShapeType="1"/>
            </p:cNvSpPr>
            <p:nvPr/>
          </p:nvSpPr>
          <p:spPr bwMode="auto">
            <a:xfrm>
              <a:off x="3888" y="2509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1" name="Line 30"/>
            <p:cNvSpPr>
              <a:spLocks noChangeShapeType="1"/>
            </p:cNvSpPr>
            <p:nvPr/>
          </p:nvSpPr>
          <p:spPr bwMode="auto">
            <a:xfrm flipH="1" flipV="1">
              <a:off x="4585" y="1725"/>
              <a:ext cx="0" cy="15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242" name="Object 31"/>
            <p:cNvGraphicFramePr>
              <a:graphicFrameLocks noChangeAspect="1"/>
            </p:cNvGraphicFramePr>
            <p:nvPr/>
          </p:nvGraphicFramePr>
          <p:xfrm>
            <a:off x="5088" y="2558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6" name="公式" r:id="rId9" imgW="266584" imgH="228501" progId="Equation.3">
                    <p:embed/>
                  </p:oleObj>
                </mc:Choice>
                <mc:Fallback>
                  <p:oleObj name="公式" r:id="rId9" imgW="266584" imgH="228501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558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3" name="Object 32"/>
            <p:cNvGraphicFramePr>
              <a:graphicFrameLocks noChangeAspect="1"/>
            </p:cNvGraphicFramePr>
            <p:nvPr/>
          </p:nvGraphicFramePr>
          <p:xfrm>
            <a:off x="4368" y="1742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97" name="公式" r:id="rId10" imgW="215806" imgH="228501" progId="Equation.3">
                    <p:embed/>
                  </p:oleObj>
                </mc:Choice>
                <mc:Fallback>
                  <p:oleObj name="公式" r:id="rId10" imgW="215806" imgH="228501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742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4" name="Freeform 33"/>
            <p:cNvSpPr>
              <a:spLocks/>
            </p:cNvSpPr>
            <p:nvPr/>
          </p:nvSpPr>
          <p:spPr bwMode="auto">
            <a:xfrm>
              <a:off x="4368" y="2013"/>
              <a:ext cx="616" cy="96"/>
            </a:xfrm>
            <a:custGeom>
              <a:avLst/>
              <a:gdLst>
                <a:gd name="T0" fmla="*/ 616 w 616"/>
                <a:gd name="T1" fmla="*/ 0 h 96"/>
                <a:gd name="T2" fmla="*/ 352 w 616"/>
                <a:gd name="T3" fmla="*/ 16 h 96"/>
                <a:gd name="T4" fmla="*/ 0 w 616"/>
                <a:gd name="T5" fmla="*/ 96 h 96"/>
                <a:gd name="T6" fmla="*/ 0 60000 65536"/>
                <a:gd name="T7" fmla="*/ 0 60000 65536"/>
                <a:gd name="T8" fmla="*/ 0 60000 65536"/>
                <a:gd name="T9" fmla="*/ 0 w 616"/>
                <a:gd name="T10" fmla="*/ 0 h 96"/>
                <a:gd name="T11" fmla="*/ 616 w 61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16" h="96">
                  <a:moveTo>
                    <a:pt x="616" y="0"/>
                  </a:moveTo>
                  <a:cubicBezTo>
                    <a:pt x="571" y="3"/>
                    <a:pt x="455" y="0"/>
                    <a:pt x="352" y="16"/>
                  </a:cubicBezTo>
                  <a:cubicBezTo>
                    <a:pt x="249" y="32"/>
                    <a:pt x="73" y="79"/>
                    <a:pt x="0" y="96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45" name="Freeform 34"/>
            <p:cNvSpPr>
              <a:spLocks/>
            </p:cNvSpPr>
            <p:nvPr/>
          </p:nvSpPr>
          <p:spPr bwMode="auto">
            <a:xfrm>
              <a:off x="4044" y="2117"/>
              <a:ext cx="316" cy="898"/>
            </a:xfrm>
            <a:custGeom>
              <a:avLst/>
              <a:gdLst>
                <a:gd name="T0" fmla="*/ 316 w 316"/>
                <a:gd name="T1" fmla="*/ 0 h 898"/>
                <a:gd name="T2" fmla="*/ 187 w 316"/>
                <a:gd name="T3" fmla="*/ 674 h 898"/>
                <a:gd name="T4" fmla="*/ 0 w 316"/>
                <a:gd name="T5" fmla="*/ 898 h 898"/>
                <a:gd name="T6" fmla="*/ 0 60000 65536"/>
                <a:gd name="T7" fmla="*/ 0 60000 65536"/>
                <a:gd name="T8" fmla="*/ 0 60000 65536"/>
                <a:gd name="T9" fmla="*/ 0 w 316"/>
                <a:gd name="T10" fmla="*/ 0 h 898"/>
                <a:gd name="T11" fmla="*/ 316 w 316"/>
                <a:gd name="T12" fmla="*/ 898 h 8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6" h="898">
                  <a:moveTo>
                    <a:pt x="316" y="0"/>
                  </a:moveTo>
                  <a:cubicBezTo>
                    <a:pt x="294" y="112"/>
                    <a:pt x="240" y="524"/>
                    <a:pt x="187" y="674"/>
                  </a:cubicBezTo>
                  <a:cubicBezTo>
                    <a:pt x="134" y="824"/>
                    <a:pt x="39" y="851"/>
                    <a:pt x="0" y="898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46" name="Freeform 35"/>
            <p:cNvSpPr>
              <a:spLocks/>
            </p:cNvSpPr>
            <p:nvPr/>
          </p:nvSpPr>
          <p:spPr bwMode="auto">
            <a:xfrm>
              <a:off x="4608" y="2013"/>
              <a:ext cx="368" cy="960"/>
            </a:xfrm>
            <a:custGeom>
              <a:avLst/>
              <a:gdLst>
                <a:gd name="T0" fmla="*/ 368 w 368"/>
                <a:gd name="T1" fmla="*/ 0 h 960"/>
                <a:gd name="T2" fmla="*/ 264 w 368"/>
                <a:gd name="T3" fmla="*/ 216 h 960"/>
                <a:gd name="T4" fmla="*/ 192 w 368"/>
                <a:gd name="T5" fmla="*/ 824 h 960"/>
                <a:gd name="T6" fmla="*/ 0 w 368"/>
                <a:gd name="T7" fmla="*/ 960 h 9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8"/>
                <a:gd name="T13" fmla="*/ 0 h 960"/>
                <a:gd name="T14" fmla="*/ 368 w 368"/>
                <a:gd name="T15" fmla="*/ 960 h 9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8" h="960">
                  <a:moveTo>
                    <a:pt x="368" y="0"/>
                  </a:moveTo>
                  <a:cubicBezTo>
                    <a:pt x="351" y="35"/>
                    <a:pt x="293" y="79"/>
                    <a:pt x="264" y="216"/>
                  </a:cubicBezTo>
                  <a:cubicBezTo>
                    <a:pt x="235" y="353"/>
                    <a:pt x="236" y="700"/>
                    <a:pt x="192" y="824"/>
                  </a:cubicBezTo>
                  <a:cubicBezTo>
                    <a:pt x="148" y="948"/>
                    <a:pt x="40" y="932"/>
                    <a:pt x="0" y="96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47" name="Freeform 36"/>
            <p:cNvSpPr>
              <a:spLocks/>
            </p:cNvSpPr>
            <p:nvPr/>
          </p:nvSpPr>
          <p:spPr bwMode="auto">
            <a:xfrm>
              <a:off x="4032" y="2973"/>
              <a:ext cx="576" cy="48"/>
            </a:xfrm>
            <a:custGeom>
              <a:avLst/>
              <a:gdLst>
                <a:gd name="T0" fmla="*/ 576 w 576"/>
                <a:gd name="T1" fmla="*/ 0 h 48"/>
                <a:gd name="T2" fmla="*/ 352 w 576"/>
                <a:gd name="T3" fmla="*/ 32 h 48"/>
                <a:gd name="T4" fmla="*/ 0 w 576"/>
                <a:gd name="T5" fmla="*/ 48 h 48"/>
                <a:gd name="T6" fmla="*/ 0 60000 65536"/>
                <a:gd name="T7" fmla="*/ 0 60000 65536"/>
                <a:gd name="T8" fmla="*/ 0 60000 65536"/>
                <a:gd name="T9" fmla="*/ 0 w 576"/>
                <a:gd name="T10" fmla="*/ 0 h 48"/>
                <a:gd name="T11" fmla="*/ 576 w 576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48">
                  <a:moveTo>
                    <a:pt x="576" y="0"/>
                  </a:moveTo>
                  <a:cubicBezTo>
                    <a:pt x="539" y="5"/>
                    <a:pt x="448" y="24"/>
                    <a:pt x="352" y="32"/>
                  </a:cubicBezTo>
                  <a:cubicBezTo>
                    <a:pt x="256" y="40"/>
                    <a:pt x="73" y="45"/>
                    <a:pt x="0" y="48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48" name="Text Box 37"/>
            <p:cNvSpPr txBox="1">
              <a:spLocks noChangeArrowheads="1"/>
            </p:cNvSpPr>
            <p:nvPr/>
          </p:nvSpPr>
          <p:spPr bwMode="auto">
            <a:xfrm>
              <a:off x="4320" y="2493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1C1C1C"/>
                  </a:solidFill>
                </a:rPr>
                <a:t>O</a:t>
              </a:r>
            </a:p>
          </p:txBody>
        </p:sp>
        <p:sp>
          <p:nvSpPr>
            <p:cNvPr id="76" name="Rectangle 38"/>
            <p:cNvSpPr>
              <a:spLocks noChangeArrowheads="1"/>
            </p:cNvSpPr>
            <p:nvPr/>
          </p:nvSpPr>
          <p:spPr bwMode="auto">
            <a:xfrm>
              <a:off x="3600" y="3603"/>
              <a:ext cx="1824" cy="333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>
                  <a:solidFill>
                    <a:srgbClr val="D60093"/>
                  </a:solidFill>
                </a:rPr>
                <a:t>矩</a:t>
              </a:r>
              <a:r>
                <a:rPr lang="zh-CN" altLang="en-US"/>
                <a:t>磁铁氧体材料</a:t>
              </a:r>
            </a:p>
          </p:txBody>
        </p:sp>
      </p:grpSp>
      <p:sp>
        <p:nvSpPr>
          <p:cNvPr id="77" name="Text Box 39"/>
          <p:cNvSpPr txBox="1">
            <a:spLocks noChangeArrowheads="1"/>
          </p:cNvSpPr>
          <p:nvPr/>
        </p:nvSpPr>
        <p:spPr bwMode="auto">
          <a:xfrm>
            <a:off x="1877616" y="637234"/>
            <a:ext cx="40751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       实验表明，不同铁磁性物质的磁滞回线形状相差很大。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754188" y="171451"/>
            <a:ext cx="491331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三、铁磁质的分类及其应用</a:t>
            </a: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6714729" y="522195"/>
            <a:ext cx="3198813" cy="2222500"/>
            <a:chOff x="133" y="502"/>
            <a:chExt cx="2015" cy="1400"/>
          </a:xfrm>
        </p:grpSpPr>
        <p:sp>
          <p:nvSpPr>
            <p:cNvPr id="42" name="AutoShape 10"/>
            <p:cNvSpPr>
              <a:spLocks noChangeArrowheads="1"/>
            </p:cNvSpPr>
            <p:nvPr/>
          </p:nvSpPr>
          <p:spPr bwMode="auto">
            <a:xfrm>
              <a:off x="133" y="502"/>
              <a:ext cx="449" cy="1284"/>
            </a:xfrm>
            <a:prstGeom prst="verticalScroll">
              <a:avLst>
                <a:gd name="adj" fmla="val 125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/>
                <a:t>铁</a:t>
              </a:r>
            </a:p>
            <a:p>
              <a:pPr algn="ctr" eaLnBrk="1" hangingPunct="1"/>
              <a:r>
                <a:rPr lang="zh-CN" altLang="en-US" dirty="0"/>
                <a:t>磁</a:t>
              </a:r>
            </a:p>
            <a:p>
              <a:pPr algn="ctr" eaLnBrk="1" hangingPunct="1"/>
              <a:r>
                <a:rPr lang="zh-CN" altLang="en-US" dirty="0"/>
                <a:t>质</a:t>
              </a:r>
            </a:p>
          </p:txBody>
        </p:sp>
        <p:sp>
          <p:nvSpPr>
            <p:cNvPr id="43" name="AutoShape 11"/>
            <p:cNvSpPr>
              <a:spLocks/>
            </p:cNvSpPr>
            <p:nvPr/>
          </p:nvSpPr>
          <p:spPr bwMode="auto">
            <a:xfrm>
              <a:off x="684" y="502"/>
              <a:ext cx="174" cy="1284"/>
            </a:xfrm>
            <a:prstGeom prst="leftBrace">
              <a:avLst>
                <a:gd name="adj1" fmla="val 61494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014" y="502"/>
              <a:ext cx="1134" cy="344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软磁材料</a:t>
              </a: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14" y="1012"/>
              <a:ext cx="1134" cy="34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硬磁材料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014" y="1558"/>
              <a:ext cx="1134" cy="3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矩磁材料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4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841870" y="1122289"/>
            <a:ext cx="372895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33CC"/>
                </a:solidFill>
              </a:rPr>
              <a:t>纯铁，硅钢坡莫合金</a:t>
            </a:r>
            <a:r>
              <a:rPr lang="en-US" altLang="zh-CN" dirty="0">
                <a:solidFill>
                  <a:srgbClr val="FF33CC"/>
                </a:solidFill>
              </a:rPr>
              <a:t>(</a:t>
            </a:r>
            <a:r>
              <a:rPr lang="en-US" altLang="zh-CN" i="1" dirty="0">
                <a:solidFill>
                  <a:srgbClr val="FF33CC"/>
                </a:solidFill>
              </a:rPr>
              <a:t>Fe</a:t>
            </a:r>
            <a:r>
              <a:rPr lang="zh-CN" altLang="en-US" i="1" dirty="0">
                <a:solidFill>
                  <a:srgbClr val="FF33CC"/>
                </a:solidFill>
              </a:rPr>
              <a:t>，</a:t>
            </a:r>
            <a:r>
              <a:rPr lang="en-US" altLang="zh-CN" i="1" dirty="0">
                <a:solidFill>
                  <a:srgbClr val="FF33CC"/>
                </a:solidFill>
              </a:rPr>
              <a:t>Ni</a:t>
            </a:r>
            <a:r>
              <a:rPr lang="en-US" altLang="zh-CN" dirty="0">
                <a:solidFill>
                  <a:srgbClr val="FF33CC"/>
                </a:solidFill>
              </a:rPr>
              <a:t>)</a:t>
            </a:r>
            <a:r>
              <a:rPr lang="zh-CN" altLang="en-US" dirty="0">
                <a:solidFill>
                  <a:srgbClr val="FF33CC"/>
                </a:solidFill>
              </a:rPr>
              <a:t>，铁氧体等。</a:t>
            </a: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7464152" y="649645"/>
            <a:ext cx="2590800" cy="1803400"/>
            <a:chOff x="3967" y="1758"/>
            <a:chExt cx="1632" cy="1136"/>
          </a:xfrm>
        </p:grpSpPr>
        <p:sp>
          <p:nvSpPr>
            <p:cNvPr id="96263" name="Line 7"/>
            <p:cNvSpPr>
              <a:spLocks noChangeShapeType="1"/>
            </p:cNvSpPr>
            <p:nvPr/>
          </p:nvSpPr>
          <p:spPr bwMode="auto">
            <a:xfrm>
              <a:off x="3967" y="2344"/>
              <a:ext cx="1632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64" name="Line 8"/>
            <p:cNvSpPr>
              <a:spLocks noChangeShapeType="1"/>
            </p:cNvSpPr>
            <p:nvPr/>
          </p:nvSpPr>
          <p:spPr bwMode="auto">
            <a:xfrm flipV="1">
              <a:off x="4783" y="1758"/>
              <a:ext cx="0" cy="1075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67" name="Freeform 11"/>
            <p:cNvSpPr>
              <a:spLocks/>
            </p:cNvSpPr>
            <p:nvPr/>
          </p:nvSpPr>
          <p:spPr bwMode="auto">
            <a:xfrm>
              <a:off x="4285" y="1854"/>
              <a:ext cx="1040" cy="1040"/>
            </a:xfrm>
            <a:custGeom>
              <a:avLst/>
              <a:gdLst>
                <a:gd name="T0" fmla="*/ 0 w 1406"/>
                <a:gd name="T1" fmla="*/ 1 h 2044"/>
                <a:gd name="T2" fmla="*/ 1 w 1406"/>
                <a:gd name="T3" fmla="*/ 1 h 2044"/>
                <a:gd name="T4" fmla="*/ 1 w 1406"/>
                <a:gd name="T5" fmla="*/ 1 h 2044"/>
                <a:gd name="T6" fmla="*/ 1 w 1406"/>
                <a:gd name="T7" fmla="*/ 0 h 20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6"/>
                <a:gd name="T13" fmla="*/ 0 h 2044"/>
                <a:gd name="T14" fmla="*/ 1406 w 1406"/>
                <a:gd name="T15" fmla="*/ 2044 h 20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6" h="2044">
                  <a:moveTo>
                    <a:pt x="0" y="1976"/>
                  </a:moveTo>
                  <a:cubicBezTo>
                    <a:pt x="58" y="1943"/>
                    <a:pt x="216" y="2044"/>
                    <a:pt x="349" y="1764"/>
                  </a:cubicBezTo>
                  <a:cubicBezTo>
                    <a:pt x="481" y="1484"/>
                    <a:pt x="618" y="590"/>
                    <a:pt x="794" y="296"/>
                  </a:cubicBezTo>
                  <a:cubicBezTo>
                    <a:pt x="970" y="2"/>
                    <a:pt x="1279" y="62"/>
                    <a:pt x="1406" y="0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0" name="Group 14"/>
            <p:cNvGrpSpPr>
              <a:grpSpLocks/>
            </p:cNvGrpSpPr>
            <p:nvPr/>
          </p:nvGrpSpPr>
          <p:grpSpPr bwMode="auto">
            <a:xfrm>
              <a:off x="4101" y="1758"/>
              <a:ext cx="1296" cy="1056"/>
              <a:chOff x="3936" y="2400"/>
              <a:chExt cx="1296" cy="1056"/>
            </a:xfrm>
          </p:grpSpPr>
          <p:sp>
            <p:nvSpPr>
              <p:cNvPr id="96271" name="Freeform 15"/>
              <p:cNvSpPr>
                <a:spLocks/>
              </p:cNvSpPr>
              <p:nvPr/>
            </p:nvSpPr>
            <p:spPr bwMode="auto">
              <a:xfrm>
                <a:off x="4128" y="2400"/>
                <a:ext cx="1104" cy="1056"/>
              </a:xfrm>
              <a:custGeom>
                <a:avLst/>
                <a:gdLst>
                  <a:gd name="T0" fmla="*/ 4 w 1328"/>
                  <a:gd name="T1" fmla="*/ 0 h 1987"/>
                  <a:gd name="T2" fmla="*/ 2 w 1328"/>
                  <a:gd name="T3" fmla="*/ 1 h 1987"/>
                  <a:gd name="T4" fmla="*/ 2 w 1328"/>
                  <a:gd name="T5" fmla="*/ 1 h 1987"/>
                  <a:gd name="T6" fmla="*/ 0 w 1328"/>
                  <a:gd name="T7" fmla="*/ 1 h 19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8"/>
                  <a:gd name="T13" fmla="*/ 0 h 1987"/>
                  <a:gd name="T14" fmla="*/ 1328 w 1328"/>
                  <a:gd name="T15" fmla="*/ 1987 h 19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8" h="1987">
                    <a:moveTo>
                      <a:pt x="1328" y="0"/>
                    </a:moveTo>
                    <a:cubicBezTo>
                      <a:pt x="1259" y="47"/>
                      <a:pt x="1069" y="11"/>
                      <a:pt x="928" y="294"/>
                    </a:cubicBezTo>
                    <a:cubicBezTo>
                      <a:pt x="787" y="577"/>
                      <a:pt x="635" y="1417"/>
                      <a:pt x="480" y="1699"/>
                    </a:cubicBezTo>
                    <a:cubicBezTo>
                      <a:pt x="325" y="1981"/>
                      <a:pt x="156" y="1987"/>
                      <a:pt x="0" y="198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72" name="Freeform 16"/>
              <p:cNvSpPr>
                <a:spLocks/>
              </p:cNvSpPr>
              <p:nvPr/>
            </p:nvSpPr>
            <p:spPr bwMode="auto">
              <a:xfrm>
                <a:off x="3936" y="2400"/>
                <a:ext cx="1152" cy="1056"/>
              </a:xfrm>
              <a:custGeom>
                <a:avLst/>
                <a:gdLst>
                  <a:gd name="T0" fmla="*/ 16 w 1328"/>
                  <a:gd name="T1" fmla="*/ 0 h 1987"/>
                  <a:gd name="T2" fmla="*/ 11 w 1328"/>
                  <a:gd name="T3" fmla="*/ 1 h 1987"/>
                  <a:gd name="T4" fmla="*/ 6 w 1328"/>
                  <a:gd name="T5" fmla="*/ 1 h 1987"/>
                  <a:gd name="T6" fmla="*/ 0 w 1328"/>
                  <a:gd name="T7" fmla="*/ 1 h 19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8"/>
                  <a:gd name="T13" fmla="*/ 0 h 1987"/>
                  <a:gd name="T14" fmla="*/ 1328 w 1328"/>
                  <a:gd name="T15" fmla="*/ 1987 h 19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8" h="1987">
                    <a:moveTo>
                      <a:pt x="1328" y="0"/>
                    </a:moveTo>
                    <a:cubicBezTo>
                      <a:pt x="1259" y="47"/>
                      <a:pt x="1069" y="11"/>
                      <a:pt x="928" y="294"/>
                    </a:cubicBezTo>
                    <a:cubicBezTo>
                      <a:pt x="787" y="577"/>
                      <a:pt x="635" y="1417"/>
                      <a:pt x="480" y="1699"/>
                    </a:cubicBezTo>
                    <a:cubicBezTo>
                      <a:pt x="325" y="1981"/>
                      <a:pt x="156" y="1987"/>
                      <a:pt x="0" y="198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2285164" y="349839"/>
            <a:ext cx="3522804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(1)</a:t>
            </a:r>
            <a:r>
              <a:rPr lang="zh-CN" altLang="en-US" dirty="0">
                <a:solidFill>
                  <a:srgbClr val="FF0000"/>
                </a:solidFill>
              </a:rPr>
              <a:t>软磁材料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1259"/>
              </p:ext>
            </p:extLst>
          </p:nvPr>
        </p:nvGraphicFramePr>
        <p:xfrm>
          <a:off x="9759926" y="1748574"/>
          <a:ext cx="4429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3" name="公式" r:id="rId3" imgW="177480" imgH="164880" progId="Equation.3">
                  <p:embed/>
                </p:oleObj>
              </mc:Choice>
              <mc:Fallback>
                <p:oleObj name="公式" r:id="rId3" imgW="177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9926" y="1748574"/>
                        <a:ext cx="4429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728950"/>
              </p:ext>
            </p:extLst>
          </p:nvPr>
        </p:nvGraphicFramePr>
        <p:xfrm>
          <a:off x="8298498" y="326036"/>
          <a:ext cx="3794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4" name="公式" r:id="rId5" imgW="152280" imgH="164880" progId="Equation.3">
                  <p:embed/>
                </p:oleObj>
              </mc:Choice>
              <mc:Fallback>
                <p:oleObj name="公式" r:id="rId5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8498" y="326036"/>
                        <a:ext cx="3794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619776"/>
              </p:ext>
            </p:extLst>
          </p:nvPr>
        </p:nvGraphicFramePr>
        <p:xfrm>
          <a:off x="7743553" y="1032233"/>
          <a:ext cx="8223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5" name="公式" r:id="rId7" imgW="330120" imgH="228600" progId="Equation.3">
                  <p:embed/>
                </p:oleObj>
              </mc:Choice>
              <mc:Fallback>
                <p:oleObj name="公式" r:id="rId7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3553" y="1032233"/>
                        <a:ext cx="8223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69178"/>
              </p:ext>
            </p:extLst>
          </p:nvPr>
        </p:nvGraphicFramePr>
        <p:xfrm>
          <a:off x="8872266" y="1605875"/>
          <a:ext cx="5365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6" name="公式" r:id="rId9" imgW="215640" imgH="228600" progId="Equation.3">
                  <p:embed/>
                </p:oleObj>
              </mc:Choice>
              <mc:Fallback>
                <p:oleObj name="公式" r:id="rId9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2266" y="1605875"/>
                        <a:ext cx="5365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829250" y="2467063"/>
            <a:ext cx="71980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lang="en-US" altLang="zh-CN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r>
              <a:rPr lang="zh-CN" altLang="en-US" dirty="0">
                <a:sym typeface="Symbol" panose="05050102010706020507" pitchFamily="18" charset="2"/>
              </a:rPr>
              <a:t>大，易磁化、易退磁（起始磁化率大）。</a:t>
            </a:r>
            <a:r>
              <a:rPr lang="zh-CN" altLang="en-US" dirty="0">
                <a:solidFill>
                  <a:srgbClr val="3333CC"/>
                </a:solidFill>
              </a:rPr>
              <a:t>磁滞回线窄而长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9900"/>
                </a:solidFill>
                <a:sym typeface="Symbol" panose="05050102010706020507" pitchFamily="18" charset="2"/>
              </a:rPr>
              <a:t>饱和磁感应强度大</a:t>
            </a:r>
            <a:r>
              <a:rPr lang="zh-CN" altLang="en-US" dirty="0">
                <a:sym typeface="Symbol" panose="05050102010706020507" pitchFamily="18" charset="2"/>
              </a:rPr>
              <a:t>，</a:t>
            </a:r>
            <a:r>
              <a:rPr lang="zh-CN" altLang="en-US" dirty="0">
                <a:solidFill>
                  <a:srgbClr val="FF3300"/>
                </a:solidFill>
              </a:rPr>
              <a:t>矫顽力</a:t>
            </a:r>
            <a:r>
              <a:rPr lang="en-US" altLang="zh-CN" dirty="0">
                <a:solidFill>
                  <a:srgbClr val="FF3300"/>
                </a:solidFill>
              </a:rPr>
              <a:t>(</a:t>
            </a:r>
            <a:r>
              <a:rPr lang="en-US" altLang="zh-CN" i="1" dirty="0" err="1">
                <a:solidFill>
                  <a:srgbClr val="FF3300"/>
                </a:solidFill>
              </a:rPr>
              <a:t>Hc</a:t>
            </a:r>
            <a:r>
              <a:rPr lang="en-US" altLang="zh-CN" dirty="0">
                <a:solidFill>
                  <a:srgbClr val="FF3300"/>
                </a:solidFill>
              </a:rPr>
              <a:t>)</a:t>
            </a:r>
            <a:r>
              <a:rPr lang="zh-CN" altLang="en-US" dirty="0">
                <a:solidFill>
                  <a:srgbClr val="FF3300"/>
                </a:solidFill>
              </a:rPr>
              <a:t>小</a:t>
            </a:r>
            <a:r>
              <a:rPr lang="zh-CN" altLang="en-US" dirty="0">
                <a:solidFill>
                  <a:srgbClr val="FF33CC"/>
                </a:solidFill>
              </a:rPr>
              <a:t>，</a:t>
            </a:r>
            <a:r>
              <a:rPr lang="zh-CN" altLang="en-US" dirty="0">
                <a:solidFill>
                  <a:srgbClr val="3333CC"/>
                </a:solidFill>
              </a:rPr>
              <a:t>包围的面积小，</a:t>
            </a:r>
            <a:r>
              <a:rPr lang="zh-CN" altLang="en-US" dirty="0">
                <a:solidFill>
                  <a:srgbClr val="FF33CC"/>
                </a:solidFill>
              </a:rPr>
              <a:t>损耗小。</a:t>
            </a:r>
            <a:endParaRPr lang="zh-CN" altLang="en-US" dirty="0"/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1596218" y="3946412"/>
            <a:ext cx="89187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/>
              <a:t>软磁材料 </a:t>
            </a:r>
            <a:r>
              <a:rPr lang="en-US" altLang="zh-CN" dirty="0"/>
              <a:t>—— </a:t>
            </a:r>
            <a:r>
              <a:rPr lang="zh-CN" altLang="en-US" dirty="0">
                <a:solidFill>
                  <a:srgbClr val="CC0000"/>
                </a:solidFill>
              </a:rPr>
              <a:t>磁滞回线窄、矫顽力小</a:t>
            </a:r>
            <a:r>
              <a:rPr lang="zh-CN" altLang="en-US" dirty="0"/>
              <a:t>的材料。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广泛应用于变压器，互感器，接触器，继电器等的铁心。</a:t>
            </a:r>
          </a:p>
        </p:txBody>
      </p:sp>
      <p:pic>
        <p:nvPicPr>
          <p:cNvPr id="35" name="Picture 17" descr="20079231634561616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2"/>
          <a:stretch>
            <a:fillRect/>
          </a:stretch>
        </p:blipFill>
        <p:spPr bwMode="auto">
          <a:xfrm>
            <a:off x="4920954" y="5057110"/>
            <a:ext cx="1649413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9" descr="200871014385030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12791" r="19598" b="5786"/>
          <a:stretch>
            <a:fillRect/>
          </a:stretch>
        </p:blipFill>
        <p:spPr bwMode="auto">
          <a:xfrm>
            <a:off x="2423593" y="5026747"/>
            <a:ext cx="1666875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3" descr="214015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6334" r="8749" b="18333"/>
          <a:stretch>
            <a:fillRect/>
          </a:stretch>
        </p:blipFill>
        <p:spPr bwMode="auto">
          <a:xfrm>
            <a:off x="7321696" y="4819535"/>
            <a:ext cx="234315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6" grpId="0"/>
      <p:bldP spid="34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86382" y="215107"/>
            <a:ext cx="4525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(2)</a:t>
            </a:r>
            <a:r>
              <a:rPr lang="zh-CN" altLang="en-US" dirty="0">
                <a:solidFill>
                  <a:srgbClr val="FF0000"/>
                </a:solidFill>
              </a:rPr>
              <a:t>硬磁材料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/>
              <a:t>作永久磁铁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33601" y="762001"/>
            <a:ext cx="413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钨钢，碳钢，铝镍钴合金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870825" y="317500"/>
            <a:ext cx="2590800" cy="1836738"/>
            <a:chOff x="3950" y="288"/>
            <a:chExt cx="1632" cy="1157"/>
          </a:xfrm>
        </p:grpSpPr>
        <p:sp>
          <p:nvSpPr>
            <p:cNvPr id="98320" name="Line 7"/>
            <p:cNvSpPr>
              <a:spLocks noChangeShapeType="1"/>
            </p:cNvSpPr>
            <p:nvPr/>
          </p:nvSpPr>
          <p:spPr bwMode="auto">
            <a:xfrm>
              <a:off x="3950" y="916"/>
              <a:ext cx="1632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1" name="Line 8"/>
            <p:cNvSpPr>
              <a:spLocks noChangeShapeType="1"/>
            </p:cNvSpPr>
            <p:nvPr/>
          </p:nvSpPr>
          <p:spPr bwMode="auto">
            <a:xfrm flipV="1">
              <a:off x="4704" y="288"/>
              <a:ext cx="0" cy="1152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24" name="Group 11"/>
            <p:cNvGrpSpPr>
              <a:grpSpLocks/>
            </p:cNvGrpSpPr>
            <p:nvPr/>
          </p:nvGrpSpPr>
          <p:grpSpPr bwMode="auto">
            <a:xfrm>
              <a:off x="4140" y="387"/>
              <a:ext cx="1185" cy="1058"/>
              <a:chOff x="3744" y="432"/>
              <a:chExt cx="1603" cy="1941"/>
            </a:xfrm>
          </p:grpSpPr>
          <p:sp>
            <p:nvSpPr>
              <p:cNvPr id="98327" name="Freeform 12"/>
              <p:cNvSpPr>
                <a:spLocks/>
              </p:cNvSpPr>
              <p:nvPr/>
            </p:nvSpPr>
            <p:spPr bwMode="auto">
              <a:xfrm>
                <a:off x="3744" y="432"/>
                <a:ext cx="1603" cy="1941"/>
              </a:xfrm>
              <a:custGeom>
                <a:avLst/>
                <a:gdLst>
                  <a:gd name="T0" fmla="*/ 1603 w 1603"/>
                  <a:gd name="T1" fmla="*/ 0 h 1941"/>
                  <a:gd name="T2" fmla="*/ 1267 w 1603"/>
                  <a:gd name="T3" fmla="*/ 336 h 1941"/>
                  <a:gd name="T4" fmla="*/ 909 w 1603"/>
                  <a:gd name="T5" fmla="*/ 1621 h 1941"/>
                  <a:gd name="T6" fmla="*/ 0 w 1603"/>
                  <a:gd name="T7" fmla="*/ 1941 h 1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03"/>
                  <a:gd name="T13" fmla="*/ 0 h 1941"/>
                  <a:gd name="T14" fmla="*/ 1603 w 1603"/>
                  <a:gd name="T15" fmla="*/ 1941 h 1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03" h="1941">
                    <a:moveTo>
                      <a:pt x="1603" y="0"/>
                    </a:moveTo>
                    <a:cubicBezTo>
                      <a:pt x="1487" y="44"/>
                      <a:pt x="1383" y="66"/>
                      <a:pt x="1267" y="336"/>
                    </a:cubicBezTo>
                    <a:cubicBezTo>
                      <a:pt x="1151" y="606"/>
                      <a:pt x="1120" y="1354"/>
                      <a:pt x="909" y="1621"/>
                    </a:cubicBezTo>
                    <a:cubicBezTo>
                      <a:pt x="698" y="1888"/>
                      <a:pt x="190" y="1874"/>
                      <a:pt x="0" y="1941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28" name="Freeform 13"/>
              <p:cNvSpPr>
                <a:spLocks/>
              </p:cNvSpPr>
              <p:nvPr/>
            </p:nvSpPr>
            <p:spPr bwMode="auto">
              <a:xfrm>
                <a:off x="3763" y="432"/>
                <a:ext cx="1584" cy="1920"/>
              </a:xfrm>
              <a:custGeom>
                <a:avLst/>
                <a:gdLst>
                  <a:gd name="T0" fmla="*/ 1584 w 1584"/>
                  <a:gd name="T1" fmla="*/ 0 h 1920"/>
                  <a:gd name="T2" fmla="*/ 528 w 1584"/>
                  <a:gd name="T3" fmla="*/ 288 h 1920"/>
                  <a:gd name="T4" fmla="*/ 144 w 1584"/>
                  <a:gd name="T5" fmla="*/ 1632 h 1920"/>
                  <a:gd name="T6" fmla="*/ 0 w 1584"/>
                  <a:gd name="T7" fmla="*/ 1920 h 19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84"/>
                  <a:gd name="T13" fmla="*/ 0 h 1920"/>
                  <a:gd name="T14" fmla="*/ 1584 w 1584"/>
                  <a:gd name="T15" fmla="*/ 1920 h 19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84" h="1920">
                    <a:moveTo>
                      <a:pt x="1584" y="0"/>
                    </a:moveTo>
                    <a:cubicBezTo>
                      <a:pt x="1176" y="8"/>
                      <a:pt x="768" y="16"/>
                      <a:pt x="528" y="288"/>
                    </a:cubicBezTo>
                    <a:cubicBezTo>
                      <a:pt x="288" y="560"/>
                      <a:pt x="232" y="1360"/>
                      <a:pt x="144" y="1632"/>
                    </a:cubicBezTo>
                    <a:cubicBezTo>
                      <a:pt x="56" y="1904"/>
                      <a:pt x="24" y="1872"/>
                      <a:pt x="0" y="192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020889" y="1356437"/>
            <a:ext cx="5743574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矫顽力</a:t>
            </a:r>
            <a:r>
              <a:rPr lang="en-US" altLang="zh-CN" dirty="0">
                <a:solidFill>
                  <a:srgbClr val="9900FF"/>
                </a:solidFill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</a:rPr>
              <a:t>Hc</a:t>
            </a:r>
            <a:r>
              <a:rPr lang="en-US" altLang="zh-CN" dirty="0">
                <a:solidFill>
                  <a:srgbClr val="99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大（</a:t>
            </a:r>
            <a:r>
              <a:rPr lang="en-US" altLang="zh-CN" dirty="0">
                <a:solidFill>
                  <a:srgbClr val="0000FF"/>
                </a:solidFill>
              </a:rPr>
              <a:t>&gt;10</a:t>
            </a:r>
            <a:r>
              <a:rPr lang="en-US" altLang="zh-CN" baseline="30000" dirty="0">
                <a:solidFill>
                  <a:srgbClr val="0000FF"/>
                </a:solidFill>
              </a:rPr>
              <a:t>2</a:t>
            </a:r>
            <a:r>
              <a:rPr lang="en-US" altLang="zh-CN" dirty="0">
                <a:solidFill>
                  <a:srgbClr val="0000FF"/>
                </a:solidFill>
              </a:rPr>
              <a:t>A/m)</a:t>
            </a:r>
            <a:r>
              <a:rPr lang="zh-CN" altLang="en-US" dirty="0">
                <a:solidFill>
                  <a:srgbClr val="0000FF"/>
                </a:solidFill>
              </a:rPr>
              <a:t>，</a:t>
            </a:r>
            <a:r>
              <a:rPr lang="zh-CN" altLang="en-US" dirty="0">
                <a:solidFill>
                  <a:srgbClr val="CC0000"/>
                </a:solidFill>
              </a:rPr>
              <a:t>剩磁</a:t>
            </a:r>
            <a:r>
              <a:rPr lang="en-US" altLang="zh-CN" i="1" dirty="0">
                <a:solidFill>
                  <a:srgbClr val="CC0000"/>
                </a:solidFill>
              </a:rPr>
              <a:t>B</a:t>
            </a:r>
            <a:r>
              <a:rPr lang="en-US" altLang="zh-CN" i="1" baseline="-25000" dirty="0">
                <a:solidFill>
                  <a:srgbClr val="CC0000"/>
                </a:solidFill>
              </a:rPr>
              <a:t>r</a:t>
            </a:r>
            <a:r>
              <a:rPr lang="zh-CN" altLang="en-US" dirty="0">
                <a:solidFill>
                  <a:srgbClr val="CC0000"/>
                </a:solidFill>
              </a:rPr>
              <a:t>大，</a:t>
            </a:r>
            <a:r>
              <a:rPr lang="zh-CN" altLang="en-US" dirty="0">
                <a:solidFill>
                  <a:srgbClr val="FF33CC"/>
                </a:solidFill>
              </a:rPr>
              <a:t>磁滞回线的面积大</a:t>
            </a:r>
            <a:r>
              <a:rPr lang="zh-CN" altLang="en-US" dirty="0"/>
              <a:t>，损耗大。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1906588" y="2500313"/>
            <a:ext cx="87614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磁滞回线宽、矫顽力大的材料</a:t>
            </a:r>
          </a:p>
          <a:p>
            <a:pPr eaLnBrk="1" hangingPunct="1"/>
            <a:r>
              <a:rPr lang="zh-CN" altLang="en-US" dirty="0"/>
              <a:t>      </a:t>
            </a:r>
            <a:r>
              <a:rPr lang="zh-CN" altLang="en-US" dirty="0">
                <a:solidFill>
                  <a:srgbClr val="3333CC"/>
                </a:solidFill>
              </a:rPr>
              <a:t>用于制造永磁铁、磁电式仪表，电声换能元件，永磁电机，指南针等。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738314" y="4071939"/>
            <a:ext cx="8580437" cy="2109787"/>
            <a:chOff x="163" y="974"/>
            <a:chExt cx="5405" cy="1329"/>
          </a:xfrm>
        </p:grpSpPr>
        <p:pic>
          <p:nvPicPr>
            <p:cNvPr id="98312" name="Picture 10" descr="磁性材料---磁力棒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" y="987"/>
              <a:ext cx="1092" cy="1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13" name="Picture 16" descr="2008192339947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6" t="8719" r="33743" b="24023"/>
            <a:stretch>
              <a:fillRect/>
            </a:stretch>
          </p:blipFill>
          <p:spPr bwMode="auto">
            <a:xfrm>
              <a:off x="4217" y="979"/>
              <a:ext cx="1351" cy="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8314" name="Group 21"/>
            <p:cNvGrpSpPr>
              <a:grpSpLocks/>
            </p:cNvGrpSpPr>
            <p:nvPr/>
          </p:nvGrpSpPr>
          <p:grpSpPr bwMode="auto">
            <a:xfrm>
              <a:off x="1293" y="981"/>
              <a:ext cx="1518" cy="1203"/>
              <a:chOff x="1602" y="965"/>
              <a:chExt cx="1670" cy="1290"/>
            </a:xfrm>
          </p:grpSpPr>
          <p:pic>
            <p:nvPicPr>
              <p:cNvPr id="98316" name="Picture 12" descr="供应磁铁，磁力架用磁铁，玩具磁铁，工艺品用磁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9" y="1355"/>
                <a:ext cx="1173" cy="900"/>
              </a:xfrm>
              <a:prstGeom prst="rect">
                <a:avLst/>
              </a:prstGeom>
              <a:solidFill>
                <a:srgbClr val="041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317" name="Picture 14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" y="1217"/>
                <a:ext cx="810" cy="588"/>
              </a:xfrm>
              <a:prstGeom prst="rect">
                <a:avLst/>
              </a:prstGeom>
              <a:solidFill>
                <a:srgbClr val="041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318" name="Picture 18" descr="《电工技术》磁电式测量仪表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0" t="8542" r="38490" b="46666"/>
              <a:stretch>
                <a:fillRect/>
              </a:stretch>
            </p:blipFill>
            <p:spPr bwMode="auto">
              <a:xfrm>
                <a:off x="1602" y="965"/>
                <a:ext cx="1670" cy="1290"/>
              </a:xfrm>
              <a:prstGeom prst="rect">
                <a:avLst/>
              </a:prstGeom>
              <a:solidFill>
                <a:srgbClr val="041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319" name="AutoShape 19"/>
              <p:cNvSpPr>
                <a:spLocks noChangeArrowheads="1"/>
              </p:cNvSpPr>
              <p:nvPr/>
            </p:nvSpPr>
            <p:spPr bwMode="auto">
              <a:xfrm rot="-5400000">
                <a:off x="2565" y="1547"/>
                <a:ext cx="413" cy="1001"/>
              </a:xfrm>
              <a:prstGeom prst="rtTriangle">
                <a:avLst/>
              </a:prstGeom>
              <a:solidFill>
                <a:srgbClr val="041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pic>
          <p:nvPicPr>
            <p:cNvPr id="98315" name="Picture 23" descr="hxct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7" b="2946"/>
            <a:stretch>
              <a:fillRect/>
            </a:stretch>
          </p:blipFill>
          <p:spPr bwMode="auto">
            <a:xfrm>
              <a:off x="2879" y="974"/>
              <a:ext cx="1218" cy="1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406643"/>
              </p:ext>
            </p:extLst>
          </p:nvPr>
        </p:nvGraphicFramePr>
        <p:xfrm>
          <a:off x="10063511" y="1515897"/>
          <a:ext cx="4429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13" name="公式" r:id="rId11" imgW="177480" imgH="164880" progId="Equation.3">
                  <p:embed/>
                </p:oleObj>
              </mc:Choice>
              <mc:Fallback>
                <p:oleObj name="公式" r:id="rId11" imgW="177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3511" y="1515897"/>
                        <a:ext cx="4429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217671"/>
              </p:ext>
            </p:extLst>
          </p:nvPr>
        </p:nvGraphicFramePr>
        <p:xfrm>
          <a:off x="8347076" y="161926"/>
          <a:ext cx="3794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14" name="公式" r:id="rId13" imgW="152280" imgH="164880" progId="Equation.3">
                  <p:embed/>
                </p:oleObj>
              </mc:Choice>
              <mc:Fallback>
                <p:oleObj name="公式" r:id="rId1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076" y="161926"/>
                        <a:ext cx="3794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178314"/>
              </p:ext>
            </p:extLst>
          </p:nvPr>
        </p:nvGraphicFramePr>
        <p:xfrm>
          <a:off x="7607301" y="710052"/>
          <a:ext cx="8223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15" name="公式" r:id="rId15" imgW="330120" imgH="228600" progId="Equation.3">
                  <p:embed/>
                </p:oleObj>
              </mc:Choice>
              <mc:Fallback>
                <p:oleObj name="公式" r:id="rId15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7301" y="710052"/>
                        <a:ext cx="8223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461768"/>
              </p:ext>
            </p:extLst>
          </p:nvPr>
        </p:nvGraphicFramePr>
        <p:xfrm>
          <a:off x="9358313" y="1441451"/>
          <a:ext cx="5365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16" name="公式" r:id="rId17" imgW="215640" imgH="228600" progId="Equation.3">
                  <p:embed/>
                </p:oleObj>
              </mc:Choice>
              <mc:Fallback>
                <p:oleObj name="公式" r:id="rId17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8313" y="1441451"/>
                        <a:ext cx="5365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2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809751" y="285751"/>
            <a:ext cx="4525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(3)</a:t>
            </a:r>
            <a:r>
              <a:rPr lang="zh-CN" altLang="en-US" dirty="0">
                <a:solidFill>
                  <a:srgbClr val="FF0000"/>
                </a:solidFill>
              </a:rPr>
              <a:t>矩磁材料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/>
              <a:t>作存储元件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38313" y="1643064"/>
            <a:ext cx="6215062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i="1" dirty="0">
                <a:solidFill>
                  <a:srgbClr val="FF0000"/>
                </a:solidFill>
              </a:rPr>
              <a:t>B</a:t>
            </a:r>
            <a:r>
              <a:rPr lang="en-US" altLang="zh-CN" i="1" baseline="-25000" dirty="0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F0000"/>
                </a:solidFill>
              </a:rPr>
              <a:t>B</a:t>
            </a:r>
            <a:r>
              <a:rPr lang="en-US" altLang="zh-CN" i="1" baseline="-25000" dirty="0">
                <a:solidFill>
                  <a:srgbClr val="FF0000"/>
                </a:solidFill>
              </a:rPr>
              <a:t>S </a:t>
            </a:r>
            <a:r>
              <a:rPr lang="en-US" altLang="zh-CN" i="1" dirty="0"/>
              <a:t> </a:t>
            </a:r>
            <a:r>
              <a:rPr lang="zh-CN" altLang="en-US" dirty="0"/>
              <a:t>，</a:t>
            </a:r>
            <a:r>
              <a:rPr lang="en-US" altLang="zh-CN" i="1" dirty="0" err="1">
                <a:solidFill>
                  <a:srgbClr val="C00000"/>
                </a:solidFill>
              </a:rPr>
              <a:t>H</a:t>
            </a:r>
            <a:r>
              <a:rPr lang="en-US" altLang="zh-CN" i="1" baseline="-25000" dirty="0" err="1">
                <a:solidFill>
                  <a:srgbClr val="C00000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不大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A1CBE"/>
                </a:solidFill>
              </a:rPr>
              <a:t>磁滞回线是矩形</a:t>
            </a:r>
            <a:r>
              <a:rPr lang="zh-CN" altLang="en-US" dirty="0"/>
              <a:t>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用于</a:t>
            </a:r>
            <a:r>
              <a:rPr lang="zh-CN" altLang="en-US" dirty="0">
                <a:solidFill>
                  <a:srgbClr val="CC0000"/>
                </a:solidFill>
              </a:rPr>
              <a:t>记忆元件</a:t>
            </a:r>
            <a:r>
              <a:rPr lang="zh-CN" altLang="en-US" dirty="0"/>
              <a:t>，当</a:t>
            </a:r>
            <a:r>
              <a:rPr lang="en-US" altLang="zh-CN" dirty="0"/>
              <a:t>+</a:t>
            </a:r>
            <a:r>
              <a:rPr lang="zh-CN" altLang="en-US" dirty="0"/>
              <a:t>脉冲产生</a:t>
            </a:r>
            <a:r>
              <a:rPr lang="en-US" altLang="zh-CN" i="1" dirty="0"/>
              <a:t>H&gt;H</a:t>
            </a:r>
            <a:r>
              <a:rPr lang="en-US" altLang="zh-CN" i="1" baseline="-25000" dirty="0"/>
              <a:t>C</a:t>
            </a:r>
            <a:r>
              <a:rPr lang="zh-CN" altLang="zh-CN" dirty="0"/>
              <a:t>使</a:t>
            </a:r>
            <a:r>
              <a:rPr lang="zh-CN" altLang="en-US" dirty="0"/>
              <a:t>磁芯呈</a:t>
            </a:r>
            <a:r>
              <a:rPr lang="en-US" altLang="zh-CN" i="1" dirty="0"/>
              <a:t>+B</a:t>
            </a:r>
            <a:r>
              <a:rPr lang="zh-CN" altLang="en-US" dirty="0"/>
              <a:t>态，则</a:t>
            </a:r>
            <a:r>
              <a:rPr lang="en-US" altLang="zh-CN" dirty="0"/>
              <a:t>–</a:t>
            </a:r>
            <a:r>
              <a:rPr lang="zh-CN" altLang="en-US" dirty="0"/>
              <a:t>脉冲产生</a:t>
            </a:r>
            <a:r>
              <a:rPr lang="en-US" altLang="zh-CN" i="1" dirty="0"/>
              <a:t>H&lt; –</a:t>
            </a:r>
            <a:r>
              <a:rPr lang="en-US" altLang="zh-CN" dirty="0"/>
              <a:t> </a:t>
            </a:r>
            <a:r>
              <a:rPr lang="en-US" altLang="zh-CN" i="1" dirty="0"/>
              <a:t>H</a:t>
            </a:r>
            <a:r>
              <a:rPr lang="en-US" altLang="zh-CN" i="1" baseline="-25000" dirty="0"/>
              <a:t>C</a:t>
            </a:r>
            <a:r>
              <a:rPr lang="zh-CN" altLang="zh-CN" dirty="0"/>
              <a:t>使</a:t>
            </a:r>
            <a:r>
              <a:rPr lang="zh-CN" altLang="en-US" dirty="0"/>
              <a:t>磁芯呈</a:t>
            </a:r>
            <a:r>
              <a:rPr lang="en-US" altLang="zh-CN" i="1" dirty="0"/>
              <a:t>– B</a:t>
            </a:r>
            <a:r>
              <a:rPr lang="zh-CN" altLang="en-US" dirty="0"/>
              <a:t>态，可做为二进制的两个态。</a:t>
            </a:r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2024064" y="1000126"/>
            <a:ext cx="4122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锰镁铁氧体，锂锰铁氧体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7696200" y="438150"/>
            <a:ext cx="2509838" cy="2254250"/>
            <a:chOff x="3984" y="1710"/>
            <a:chExt cx="1581" cy="1420"/>
          </a:xfrm>
        </p:grpSpPr>
        <p:sp>
          <p:nvSpPr>
            <p:cNvPr id="99341" name="Line 20"/>
            <p:cNvSpPr>
              <a:spLocks noChangeShapeType="1"/>
            </p:cNvSpPr>
            <p:nvPr/>
          </p:nvSpPr>
          <p:spPr bwMode="auto">
            <a:xfrm>
              <a:off x="3984" y="2484"/>
              <a:ext cx="1581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2" name="Line 21"/>
            <p:cNvSpPr>
              <a:spLocks noChangeShapeType="1"/>
            </p:cNvSpPr>
            <p:nvPr/>
          </p:nvSpPr>
          <p:spPr bwMode="auto">
            <a:xfrm flipV="1">
              <a:off x="4775" y="1710"/>
              <a:ext cx="0" cy="1419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5" name="Freeform 24"/>
            <p:cNvSpPr>
              <a:spLocks/>
            </p:cNvSpPr>
            <p:nvPr/>
          </p:nvSpPr>
          <p:spPr bwMode="auto">
            <a:xfrm>
              <a:off x="4608" y="1851"/>
              <a:ext cx="384" cy="1279"/>
            </a:xfrm>
            <a:custGeom>
              <a:avLst/>
              <a:gdLst>
                <a:gd name="T0" fmla="*/ 0 w 1215"/>
                <a:gd name="T1" fmla="*/ 1 h 1903"/>
                <a:gd name="T2" fmla="*/ 0 w 1215"/>
                <a:gd name="T3" fmla="*/ 1 h 1903"/>
                <a:gd name="T4" fmla="*/ 0 w 1215"/>
                <a:gd name="T5" fmla="*/ 1 h 1903"/>
                <a:gd name="T6" fmla="*/ 0 w 1215"/>
                <a:gd name="T7" fmla="*/ 1 h 19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5"/>
                <a:gd name="T13" fmla="*/ 0 h 1903"/>
                <a:gd name="T14" fmla="*/ 1215 w 1215"/>
                <a:gd name="T15" fmla="*/ 1903 h 19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5" h="1903">
                  <a:moveTo>
                    <a:pt x="1215" y="6"/>
                  </a:moveTo>
                  <a:cubicBezTo>
                    <a:pt x="1107" y="33"/>
                    <a:pt x="1110" y="0"/>
                    <a:pt x="1089" y="99"/>
                  </a:cubicBezTo>
                  <a:cubicBezTo>
                    <a:pt x="1042" y="403"/>
                    <a:pt x="1131" y="1569"/>
                    <a:pt x="1011" y="1729"/>
                  </a:cubicBezTo>
                  <a:cubicBezTo>
                    <a:pt x="931" y="1903"/>
                    <a:pt x="222" y="1816"/>
                    <a:pt x="0" y="1857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6" name="Freeform 25"/>
            <p:cNvSpPr>
              <a:spLocks/>
            </p:cNvSpPr>
            <p:nvPr/>
          </p:nvSpPr>
          <p:spPr bwMode="auto">
            <a:xfrm>
              <a:off x="4602" y="1819"/>
              <a:ext cx="390" cy="1278"/>
            </a:xfrm>
            <a:custGeom>
              <a:avLst/>
              <a:gdLst>
                <a:gd name="T0" fmla="*/ 0 w 1215"/>
                <a:gd name="T1" fmla="*/ 1 h 1902"/>
                <a:gd name="T2" fmla="*/ 0 w 1215"/>
                <a:gd name="T3" fmla="*/ 1 h 1902"/>
                <a:gd name="T4" fmla="*/ 0 w 1215"/>
                <a:gd name="T5" fmla="*/ 1 h 1902"/>
                <a:gd name="T6" fmla="*/ 0 w 1215"/>
                <a:gd name="T7" fmla="*/ 1 h 19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5"/>
                <a:gd name="T13" fmla="*/ 0 h 1902"/>
                <a:gd name="T14" fmla="*/ 1215 w 1215"/>
                <a:gd name="T15" fmla="*/ 1902 h 19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5" h="1902">
                  <a:moveTo>
                    <a:pt x="0" y="1893"/>
                  </a:moveTo>
                  <a:cubicBezTo>
                    <a:pt x="108" y="1866"/>
                    <a:pt x="100" y="1902"/>
                    <a:pt x="121" y="1803"/>
                  </a:cubicBezTo>
                  <a:cubicBezTo>
                    <a:pt x="169" y="1499"/>
                    <a:pt x="83" y="333"/>
                    <a:pt x="203" y="174"/>
                  </a:cubicBezTo>
                  <a:cubicBezTo>
                    <a:pt x="284" y="0"/>
                    <a:pt x="993" y="88"/>
                    <a:pt x="1215" y="48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809751" y="3857625"/>
            <a:ext cx="672306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剩磁大的软磁材料</a:t>
            </a:r>
            <a:endParaRPr lang="en-US" altLang="zh-CN" dirty="0">
              <a:solidFill>
                <a:srgbClr val="CC0000"/>
              </a:solidFill>
            </a:endParaRPr>
          </a:p>
          <a:p>
            <a:pPr eaLnBrk="1" hangingPunct="1"/>
            <a:endParaRPr lang="zh-CN" altLang="en-US" dirty="0"/>
          </a:p>
          <a:p>
            <a:pPr eaLnBrk="1" hangingPunct="1">
              <a:lnSpc>
                <a:spcPct val="60000"/>
              </a:lnSpc>
            </a:pPr>
            <a:r>
              <a:rPr lang="zh-CN" altLang="en-US" dirty="0"/>
              <a:t>   </a:t>
            </a: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2081213" y="4625975"/>
            <a:ext cx="8166100" cy="1924050"/>
            <a:chOff x="334" y="2824"/>
            <a:chExt cx="5144" cy="1212"/>
          </a:xfrm>
        </p:grpSpPr>
        <p:pic>
          <p:nvPicPr>
            <p:cNvPr id="99337" name="Picture 27" descr="点击查看本文图片 技嘉 P35-S3G - 春节前最值得购买超廉扣肉板完美搜集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3" t="13803" r="26389" b="9912"/>
            <a:stretch>
              <a:fillRect/>
            </a:stretch>
          </p:blipFill>
          <p:spPr bwMode="auto">
            <a:xfrm>
              <a:off x="334" y="3047"/>
              <a:ext cx="1094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338" name="Picture 29" descr="NIM-2000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2" t="11307" r="5733" b="29196"/>
            <a:stretch>
              <a:fillRect/>
            </a:stretch>
          </p:blipFill>
          <p:spPr bwMode="auto">
            <a:xfrm>
              <a:off x="1440" y="3047"/>
              <a:ext cx="1269" cy="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339" name="Picture 33" descr="电磁阀（燃气熄火保护装置控制元件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" y="3038"/>
              <a:ext cx="1257" cy="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340" name="Picture 35" descr="b9d8b70193be44151c95836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2824"/>
              <a:ext cx="1074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6" name="矩形 20"/>
          <p:cNvSpPr>
            <a:spLocks noChangeArrowheads="1"/>
          </p:cNvSpPr>
          <p:nvPr/>
        </p:nvSpPr>
        <p:spPr bwMode="auto">
          <a:xfrm>
            <a:off x="2122488" y="4357689"/>
            <a:ext cx="6286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可用作记忆元件，控制元件，开关元件。</a:t>
            </a:r>
            <a:r>
              <a:rPr lang="zh-CN" altLang="en-US" dirty="0"/>
              <a:t> 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783449"/>
              </p:ext>
            </p:extLst>
          </p:nvPr>
        </p:nvGraphicFramePr>
        <p:xfrm>
          <a:off x="10105106" y="1821657"/>
          <a:ext cx="4429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1" name="公式" r:id="rId9" imgW="177480" imgH="164880" progId="Equation.3">
                  <p:embed/>
                </p:oleObj>
              </mc:Choice>
              <mc:Fallback>
                <p:oleObj name="公式" r:id="rId9" imgW="177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5106" y="1821657"/>
                        <a:ext cx="4429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718253"/>
              </p:ext>
            </p:extLst>
          </p:nvPr>
        </p:nvGraphicFramePr>
        <p:xfrm>
          <a:off x="8347076" y="161926"/>
          <a:ext cx="3794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2" name="公式" r:id="rId11" imgW="152280" imgH="164880" progId="Equation.3">
                  <p:embed/>
                </p:oleObj>
              </mc:Choice>
              <mc:Fallback>
                <p:oleObj name="公式" r:id="rId1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076" y="161926"/>
                        <a:ext cx="3794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3635"/>
              </p:ext>
            </p:extLst>
          </p:nvPr>
        </p:nvGraphicFramePr>
        <p:xfrm>
          <a:off x="7864476" y="1064963"/>
          <a:ext cx="8223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3" name="公式" r:id="rId13" imgW="330120" imgH="228600" progId="Equation.3">
                  <p:embed/>
                </p:oleObj>
              </mc:Choice>
              <mc:Fallback>
                <p:oleObj name="公式" r:id="rId13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476" y="1064963"/>
                        <a:ext cx="8223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391712"/>
              </p:ext>
            </p:extLst>
          </p:nvPr>
        </p:nvGraphicFramePr>
        <p:xfrm>
          <a:off x="9448926" y="1097339"/>
          <a:ext cx="5365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4" name="公式" r:id="rId15" imgW="215640" imgH="228600" progId="Equation.3">
                  <p:embed/>
                </p:oleObj>
              </mc:Choice>
              <mc:Fallback>
                <p:oleObj name="公式" r:id="rId15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926" y="1097339"/>
                        <a:ext cx="5365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5" grpId="0"/>
      <p:bldP spid="9933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2424113" y="990601"/>
            <a:ext cx="5332412" cy="1514475"/>
            <a:chOff x="240" y="624"/>
            <a:chExt cx="3359" cy="954"/>
          </a:xfrm>
        </p:grpSpPr>
        <p:sp>
          <p:nvSpPr>
            <p:cNvPr id="100366" name="Text Box 3"/>
            <p:cNvSpPr txBox="1">
              <a:spLocks noChangeArrowheads="1"/>
            </p:cNvSpPr>
            <p:nvPr/>
          </p:nvSpPr>
          <p:spPr bwMode="auto">
            <a:xfrm>
              <a:off x="240" y="675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0000"/>
                  </a:solidFill>
                </a:rPr>
                <a:t>软磁：</a:t>
              </a:r>
            </a:p>
          </p:txBody>
        </p:sp>
        <p:sp>
          <p:nvSpPr>
            <p:cNvPr id="100367" name="Text Box 26"/>
            <p:cNvSpPr txBox="1">
              <a:spLocks noChangeArrowheads="1"/>
            </p:cNvSpPr>
            <p:nvPr/>
          </p:nvSpPr>
          <p:spPr bwMode="auto">
            <a:xfrm>
              <a:off x="240" y="1248"/>
              <a:ext cx="238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制作：</a:t>
              </a:r>
              <a:r>
                <a:rPr lang="zh-CN" altLang="en-US">
                  <a:solidFill>
                    <a:srgbClr val="9900FF"/>
                  </a:solidFill>
                </a:rPr>
                <a:t>电磁铁，变压器</a:t>
              </a:r>
            </a:p>
          </p:txBody>
        </p:sp>
        <p:grpSp>
          <p:nvGrpSpPr>
            <p:cNvPr id="100368" name="Group 45"/>
            <p:cNvGrpSpPr>
              <a:grpSpLocks/>
            </p:cNvGrpSpPr>
            <p:nvPr/>
          </p:nvGrpSpPr>
          <p:grpSpPr bwMode="auto">
            <a:xfrm>
              <a:off x="864" y="624"/>
              <a:ext cx="2735" cy="389"/>
              <a:chOff x="1489" y="229"/>
              <a:chExt cx="2735" cy="389"/>
            </a:xfrm>
          </p:grpSpPr>
          <p:graphicFrame>
            <p:nvGraphicFramePr>
              <p:cNvPr id="100369" name="Object 4"/>
              <p:cNvGraphicFramePr>
                <a:graphicFrameLocks noChangeAspect="1"/>
              </p:cNvGraphicFramePr>
              <p:nvPr/>
            </p:nvGraphicFramePr>
            <p:xfrm>
              <a:off x="1489" y="288"/>
              <a:ext cx="12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86" name="公式" r:id="rId3" imgW="914400" imgH="228600" progId="Equation.3">
                      <p:embed/>
                    </p:oleObj>
                  </mc:Choice>
                  <mc:Fallback>
                    <p:oleObj name="公式" r:id="rId3" imgW="914400" imgH="228600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9" y="288"/>
                            <a:ext cx="12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370" name="Text Box 13"/>
              <p:cNvSpPr txBox="1">
                <a:spLocks noChangeArrowheads="1"/>
              </p:cNvSpPr>
              <p:nvPr/>
            </p:nvSpPr>
            <p:spPr bwMode="auto">
              <a:xfrm>
                <a:off x="3792" y="229"/>
                <a:ext cx="11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b="0"/>
              </a:p>
            </p:txBody>
          </p:sp>
          <p:sp>
            <p:nvSpPr>
              <p:cNvPr id="100371" name="Text Box 40"/>
              <p:cNvSpPr txBox="1">
                <a:spLocks noChangeArrowheads="1"/>
              </p:cNvSpPr>
              <p:nvPr/>
            </p:nvSpPr>
            <p:spPr bwMode="auto">
              <a:xfrm>
                <a:off x="1632" y="288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/>
                  <a:t>大</a:t>
                </a:r>
              </a:p>
            </p:txBody>
          </p:sp>
          <p:sp>
            <p:nvSpPr>
              <p:cNvPr id="100372" name="Text Box 41"/>
              <p:cNvSpPr txBox="1">
                <a:spLocks noChangeArrowheads="1"/>
              </p:cNvSpPr>
              <p:nvPr/>
            </p:nvSpPr>
            <p:spPr bwMode="auto">
              <a:xfrm>
                <a:off x="2352" y="268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/>
                  <a:t>小</a:t>
                </a:r>
              </a:p>
            </p:txBody>
          </p:sp>
          <p:sp>
            <p:nvSpPr>
              <p:cNvPr id="100373" name="Rectangle 42"/>
              <p:cNvSpPr>
                <a:spLocks noChangeArrowheads="1"/>
              </p:cNvSpPr>
              <p:nvPr/>
            </p:nvSpPr>
            <p:spPr bwMode="auto">
              <a:xfrm>
                <a:off x="2774" y="252"/>
                <a:ext cx="145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/>
                  <a:t>磁滞回线窄</a:t>
                </a:r>
              </a:p>
            </p:txBody>
          </p:sp>
        </p:grpSp>
      </p:grp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2495551" y="2852739"/>
            <a:ext cx="3228975" cy="1285875"/>
            <a:chOff x="336" y="2896"/>
            <a:chExt cx="2034" cy="810"/>
          </a:xfrm>
        </p:grpSpPr>
        <p:sp>
          <p:nvSpPr>
            <p:cNvPr id="100361" name="Rectangle 5"/>
            <p:cNvSpPr>
              <a:spLocks noChangeArrowheads="1"/>
            </p:cNvSpPr>
            <p:nvPr/>
          </p:nvSpPr>
          <p:spPr bwMode="auto">
            <a:xfrm>
              <a:off x="336" y="2896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33CC"/>
                  </a:solidFill>
                </a:rPr>
                <a:t>硬磁：</a:t>
              </a:r>
            </a:p>
          </p:txBody>
        </p:sp>
        <p:graphicFrame>
          <p:nvGraphicFramePr>
            <p:cNvPr id="100362" name="Object 7"/>
            <p:cNvGraphicFramePr>
              <a:graphicFrameLocks noChangeAspect="1"/>
            </p:cNvGraphicFramePr>
            <p:nvPr/>
          </p:nvGraphicFramePr>
          <p:xfrm>
            <a:off x="1008" y="2921"/>
            <a:ext cx="106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87" name="公式" r:id="rId5" imgW="711200" imgH="228600" progId="Equation.3">
                    <p:embed/>
                  </p:oleObj>
                </mc:Choice>
                <mc:Fallback>
                  <p:oleObj name="公式" r:id="rId5" imgW="71120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921"/>
                          <a:ext cx="1066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63" name="Text Box 24"/>
            <p:cNvSpPr txBox="1">
              <a:spLocks noChangeArrowheads="1"/>
            </p:cNvSpPr>
            <p:nvPr/>
          </p:nvSpPr>
          <p:spPr bwMode="auto">
            <a:xfrm>
              <a:off x="336" y="3376"/>
              <a:ext cx="14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CC"/>
                  </a:solidFill>
                </a:rPr>
                <a:t>制作：永磁铁</a:t>
              </a:r>
            </a:p>
          </p:txBody>
        </p:sp>
        <p:sp>
          <p:nvSpPr>
            <p:cNvPr id="100364" name="Text Box 43"/>
            <p:cNvSpPr txBox="1">
              <a:spLocks noChangeArrowheads="1"/>
            </p:cNvSpPr>
            <p:nvPr/>
          </p:nvSpPr>
          <p:spPr bwMode="auto">
            <a:xfrm>
              <a:off x="1258" y="2921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大</a:t>
              </a:r>
            </a:p>
          </p:txBody>
        </p:sp>
        <p:sp>
          <p:nvSpPr>
            <p:cNvPr id="100365" name="Text Box 49"/>
            <p:cNvSpPr txBox="1">
              <a:spLocks noChangeArrowheads="1"/>
            </p:cNvSpPr>
            <p:nvPr/>
          </p:nvSpPr>
          <p:spPr bwMode="auto">
            <a:xfrm>
              <a:off x="2026" y="2921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大</a:t>
              </a:r>
            </a:p>
          </p:txBody>
        </p:sp>
      </p:grpSp>
      <p:sp>
        <p:nvSpPr>
          <p:cNvPr id="17" name="Rectangle 51"/>
          <p:cNvSpPr>
            <a:spLocks noChangeArrowheads="1"/>
          </p:cNvSpPr>
          <p:nvPr/>
        </p:nvSpPr>
        <p:spPr bwMode="auto">
          <a:xfrm>
            <a:off x="1714501" y="166689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A1CBE"/>
                </a:solidFill>
              </a:rPr>
              <a:t>铁磁材料的应用</a:t>
            </a:r>
          </a:p>
        </p:txBody>
      </p:sp>
      <p:graphicFrame>
        <p:nvGraphicFramePr>
          <p:cNvPr id="18" name="Object 53"/>
          <p:cNvGraphicFramePr>
            <a:graphicFrameLocks noChangeAspect="1"/>
          </p:cNvGraphicFramePr>
          <p:nvPr/>
        </p:nvGraphicFramePr>
        <p:xfrm>
          <a:off x="7678738" y="188914"/>
          <a:ext cx="2305050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8" name="Visio" r:id="rId7" imgW="2192754" imgH="2178704" progId="">
                  <p:embed/>
                </p:oleObj>
              </mc:Choice>
              <mc:Fallback>
                <p:oleObj name="Visio" r:id="rId7" imgW="2192754" imgH="2178704" progId="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738" y="188914"/>
                        <a:ext cx="2305050" cy="228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4"/>
          <p:cNvGraphicFramePr>
            <a:graphicFrameLocks noChangeAspect="1"/>
          </p:cNvGraphicFramePr>
          <p:nvPr/>
        </p:nvGraphicFramePr>
        <p:xfrm>
          <a:off x="7535863" y="2565400"/>
          <a:ext cx="273685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9" name="Visio" r:id="rId9" imgW="2373376" imgH="2178704" progId="">
                  <p:embed/>
                </p:oleObj>
              </mc:Choice>
              <mc:Fallback>
                <p:oleObj name="Visio" r:id="rId9" imgW="2373376" imgH="2178704" progId="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3" y="2565400"/>
                        <a:ext cx="2736850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7" descr="磁滞回线（矩磁）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3933825"/>
            <a:ext cx="2111375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58"/>
          <p:cNvSpPr txBox="1">
            <a:spLocks noChangeArrowheads="1"/>
          </p:cNvSpPr>
          <p:nvPr/>
        </p:nvSpPr>
        <p:spPr bwMode="auto">
          <a:xfrm>
            <a:off x="2547938" y="4503739"/>
            <a:ext cx="2798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00"/>
                </a:solidFill>
              </a:rPr>
              <a:t>矩磁：</a:t>
            </a:r>
            <a:r>
              <a:rPr lang="zh-CN" altLang="en-US" dirty="0">
                <a:solidFill>
                  <a:srgbClr val="009900"/>
                </a:solidFill>
              </a:rPr>
              <a:t>记忆元件 </a:t>
            </a:r>
          </a:p>
        </p:txBody>
      </p:sp>
      <p:sp>
        <p:nvSpPr>
          <p:cNvPr id="22" name="矩形 53"/>
          <p:cNvSpPr>
            <a:spLocks noChangeArrowheads="1"/>
          </p:cNvSpPr>
          <p:nvPr/>
        </p:nvSpPr>
        <p:spPr bwMode="auto">
          <a:xfrm>
            <a:off x="4845051" y="287337"/>
            <a:ext cx="100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FF0000"/>
                </a:solidFill>
              </a:rPr>
              <a:t>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1558926" y="115888"/>
            <a:ext cx="9109075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/>
              <a:t>北宋曾公亮在其</a:t>
            </a:r>
            <a:r>
              <a:rPr kumimoji="0" lang="en-US" altLang="zh-CN"/>
              <a:t>《</a:t>
            </a:r>
            <a:r>
              <a:rPr kumimoji="0" lang="zh-CN" altLang="en-US"/>
              <a:t>武经总要</a:t>
            </a:r>
            <a:r>
              <a:rPr kumimoji="0" lang="en-US" altLang="zh-CN"/>
              <a:t>》</a:t>
            </a:r>
            <a:r>
              <a:rPr kumimoji="0" lang="zh-CN" altLang="en-US"/>
              <a:t>中记载的指南鱼的制作方法。曾公亮的原文为： </a:t>
            </a:r>
            <a:r>
              <a:rPr kumimoji="0" lang="en-US" altLang="zh-CN"/>
              <a:t>"</a:t>
            </a:r>
            <a:r>
              <a:rPr kumimoji="0" lang="zh-CN" altLang="en-US"/>
              <a:t>以薄铁叶剪裁，长二寸，阔五分，首尾锐如鱼形，置炭火中烧之，候通赤，以铁钤钤鱼首出火，以尾正 对子位，蘸水盆中，没尾数分则止，以密器收之。用时置水碗于无风处，平放鱼在水面令浮，其首常南向 午也。</a:t>
            </a:r>
            <a:r>
              <a:rPr kumimoji="0" lang="en-US" altLang="zh-CN"/>
              <a:t>"</a:t>
            </a:r>
            <a:r>
              <a:rPr kumimoji="0" lang="zh-CN" altLang="en-US"/>
              <a:t>对这段记载，</a:t>
            </a:r>
            <a:r>
              <a:rPr kumimoji="0" lang="en-US" altLang="zh-CN"/>
              <a:t>《</a:t>
            </a:r>
            <a:r>
              <a:rPr kumimoji="0" lang="zh-CN" altLang="en-US"/>
              <a:t>中国通史</a:t>
            </a:r>
            <a:r>
              <a:rPr kumimoji="0" lang="en-US" altLang="zh-CN"/>
              <a:t>》</a:t>
            </a:r>
            <a:r>
              <a:rPr kumimoji="0" lang="zh-CN" altLang="en-US"/>
              <a:t>的作者解释说：</a:t>
            </a:r>
            <a:r>
              <a:rPr kumimoji="0" lang="en-US" altLang="zh-CN"/>
              <a:t>"</a:t>
            </a:r>
            <a:r>
              <a:rPr kumimoji="0" lang="zh-CN" altLang="en-US"/>
              <a:t>这里加热是使铁磁物质中的磁畴增加动能，在地磁场 作用下由混乱变为规则排列，然后经过急剧冷却而固定下来。</a:t>
            </a:r>
            <a:r>
              <a:rPr kumimoji="0" lang="en-US" altLang="zh-CN"/>
              <a:t>" </a:t>
            </a: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2763839" y="4835526"/>
            <a:ext cx="3068469" cy="58477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rgbClr val="FF3300"/>
                </a:solidFill>
              </a:rPr>
              <a:t>请作出你的解释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30388" y="349251"/>
            <a:ext cx="3694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kumimoji="0" lang="zh-CN" altLang="en-US" sz="3600" dirty="0">
                <a:solidFill>
                  <a:srgbClr val="FF0000"/>
                </a:solidFill>
                <a:latin typeface="+mj-ea"/>
                <a:ea typeface="+mj-ea"/>
              </a:rPr>
              <a:t>超导的电磁特性</a:t>
            </a:r>
            <a:endParaRPr lang="zh-CN" altLang="en-US" sz="3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835150" y="1000126"/>
            <a:ext cx="8832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66750" lvl="2" indent="-285750">
              <a:defRPr/>
            </a:pPr>
            <a:r>
              <a:rPr kumimoji="0" lang="en-US" altLang="zh-CN">
                <a:latin typeface="+mj-ea"/>
                <a:ea typeface="+mj-ea"/>
              </a:rPr>
              <a:t>1911</a:t>
            </a:r>
            <a:r>
              <a:rPr kumimoji="0" lang="zh-CN" altLang="en-US">
                <a:latin typeface="+mj-ea"/>
                <a:ea typeface="+mj-ea"/>
              </a:rPr>
              <a:t>年翁纳斯</a:t>
            </a:r>
            <a:r>
              <a:rPr kumimoji="0" lang="en-US" altLang="zh-CN">
                <a:solidFill>
                  <a:srgbClr val="A50021"/>
                </a:solidFill>
                <a:latin typeface="+mj-ea"/>
                <a:ea typeface="+mj-ea"/>
              </a:rPr>
              <a:t>(K. Onnes</a:t>
            </a:r>
            <a:r>
              <a:rPr kumimoji="0" lang="zh-CN" altLang="en-US">
                <a:solidFill>
                  <a:srgbClr val="A50021"/>
                </a:solidFill>
                <a:latin typeface="+mj-ea"/>
                <a:ea typeface="+mj-ea"/>
              </a:rPr>
              <a:t>，荷兰</a:t>
            </a:r>
            <a:r>
              <a:rPr kumimoji="0" lang="en-US" altLang="zh-CN">
                <a:solidFill>
                  <a:srgbClr val="A50021"/>
                </a:solidFill>
                <a:latin typeface="+mj-ea"/>
                <a:ea typeface="+mj-ea"/>
              </a:rPr>
              <a:t>)</a:t>
            </a:r>
            <a:r>
              <a:rPr kumimoji="0" lang="zh-CN" altLang="en-US">
                <a:latin typeface="+mj-ea"/>
                <a:ea typeface="+mj-ea"/>
              </a:rPr>
              <a:t>首次发现：</a:t>
            </a:r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952751" y="2724150"/>
            <a:ext cx="6100763" cy="2871788"/>
            <a:chOff x="891" y="2265"/>
            <a:chExt cx="3796" cy="1809"/>
          </a:xfrm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285" y="3554"/>
              <a:ext cx="327" cy="198"/>
            </a:xfrm>
            <a:custGeom>
              <a:avLst/>
              <a:gdLst>
                <a:gd name="T0" fmla="*/ 0 w 327"/>
                <a:gd name="T1" fmla="*/ 172 h 198"/>
                <a:gd name="T2" fmla="*/ 0 w 327"/>
                <a:gd name="T3" fmla="*/ 198 h 198"/>
                <a:gd name="T4" fmla="*/ 121 w 327"/>
                <a:gd name="T5" fmla="*/ 181 h 198"/>
                <a:gd name="T6" fmla="*/ 129 w 327"/>
                <a:gd name="T7" fmla="*/ 181 h 198"/>
                <a:gd name="T8" fmla="*/ 224 w 327"/>
                <a:gd name="T9" fmla="*/ 138 h 198"/>
                <a:gd name="T10" fmla="*/ 259 w 327"/>
                <a:gd name="T11" fmla="*/ 112 h 198"/>
                <a:gd name="T12" fmla="*/ 267 w 327"/>
                <a:gd name="T13" fmla="*/ 103 h 198"/>
                <a:gd name="T14" fmla="*/ 302 w 327"/>
                <a:gd name="T15" fmla="*/ 69 h 198"/>
                <a:gd name="T16" fmla="*/ 319 w 327"/>
                <a:gd name="T17" fmla="*/ 43 h 198"/>
                <a:gd name="T18" fmla="*/ 319 w 327"/>
                <a:gd name="T19" fmla="*/ 34 h 198"/>
                <a:gd name="T20" fmla="*/ 327 w 327"/>
                <a:gd name="T21" fmla="*/ 0 h 198"/>
                <a:gd name="T22" fmla="*/ 302 w 327"/>
                <a:gd name="T23" fmla="*/ 0 h 198"/>
                <a:gd name="T24" fmla="*/ 293 w 327"/>
                <a:gd name="T25" fmla="*/ 43 h 198"/>
                <a:gd name="T26" fmla="*/ 302 w 327"/>
                <a:gd name="T27" fmla="*/ 34 h 198"/>
                <a:gd name="T28" fmla="*/ 293 w 327"/>
                <a:gd name="T29" fmla="*/ 34 h 198"/>
                <a:gd name="T30" fmla="*/ 276 w 327"/>
                <a:gd name="T31" fmla="*/ 60 h 198"/>
                <a:gd name="T32" fmla="*/ 241 w 327"/>
                <a:gd name="T33" fmla="*/ 95 h 198"/>
                <a:gd name="T34" fmla="*/ 259 w 327"/>
                <a:gd name="T35" fmla="*/ 103 h 198"/>
                <a:gd name="T36" fmla="*/ 250 w 327"/>
                <a:gd name="T37" fmla="*/ 86 h 198"/>
                <a:gd name="T38" fmla="*/ 216 w 327"/>
                <a:gd name="T39" fmla="*/ 112 h 198"/>
                <a:gd name="T40" fmla="*/ 121 w 327"/>
                <a:gd name="T41" fmla="*/ 155 h 198"/>
                <a:gd name="T42" fmla="*/ 121 w 327"/>
                <a:gd name="T43" fmla="*/ 163 h 198"/>
                <a:gd name="T44" fmla="*/ 129 w 327"/>
                <a:gd name="T45" fmla="*/ 155 h 198"/>
                <a:gd name="T46" fmla="*/ 0 w 327"/>
                <a:gd name="T47" fmla="*/ 172 h 1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27"/>
                <a:gd name="T73" fmla="*/ 0 h 198"/>
                <a:gd name="T74" fmla="*/ 327 w 327"/>
                <a:gd name="T75" fmla="*/ 198 h 19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27" h="198">
                  <a:moveTo>
                    <a:pt x="0" y="172"/>
                  </a:moveTo>
                  <a:lnTo>
                    <a:pt x="0" y="198"/>
                  </a:lnTo>
                  <a:lnTo>
                    <a:pt x="121" y="181"/>
                  </a:lnTo>
                  <a:lnTo>
                    <a:pt x="129" y="181"/>
                  </a:lnTo>
                  <a:lnTo>
                    <a:pt x="224" y="138"/>
                  </a:lnTo>
                  <a:lnTo>
                    <a:pt x="259" y="112"/>
                  </a:lnTo>
                  <a:lnTo>
                    <a:pt x="267" y="103"/>
                  </a:lnTo>
                  <a:lnTo>
                    <a:pt x="302" y="69"/>
                  </a:lnTo>
                  <a:lnTo>
                    <a:pt x="319" y="43"/>
                  </a:lnTo>
                  <a:lnTo>
                    <a:pt x="319" y="34"/>
                  </a:lnTo>
                  <a:lnTo>
                    <a:pt x="327" y="0"/>
                  </a:lnTo>
                  <a:lnTo>
                    <a:pt x="302" y="0"/>
                  </a:lnTo>
                  <a:lnTo>
                    <a:pt x="293" y="43"/>
                  </a:lnTo>
                  <a:lnTo>
                    <a:pt x="302" y="34"/>
                  </a:lnTo>
                  <a:lnTo>
                    <a:pt x="293" y="34"/>
                  </a:lnTo>
                  <a:lnTo>
                    <a:pt x="276" y="60"/>
                  </a:lnTo>
                  <a:lnTo>
                    <a:pt x="241" y="95"/>
                  </a:lnTo>
                  <a:lnTo>
                    <a:pt x="259" y="103"/>
                  </a:lnTo>
                  <a:lnTo>
                    <a:pt x="250" y="86"/>
                  </a:lnTo>
                  <a:lnTo>
                    <a:pt x="216" y="112"/>
                  </a:lnTo>
                  <a:lnTo>
                    <a:pt x="121" y="155"/>
                  </a:lnTo>
                  <a:lnTo>
                    <a:pt x="121" y="163"/>
                  </a:lnTo>
                  <a:lnTo>
                    <a:pt x="129" y="155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572" y="2788"/>
              <a:ext cx="232" cy="782"/>
            </a:xfrm>
            <a:custGeom>
              <a:avLst/>
              <a:gdLst>
                <a:gd name="T0" fmla="*/ 232 w 232"/>
                <a:gd name="T1" fmla="*/ 17 h 782"/>
                <a:gd name="T2" fmla="*/ 215 w 232"/>
                <a:gd name="T3" fmla="*/ 0 h 782"/>
                <a:gd name="T4" fmla="*/ 172 w 232"/>
                <a:gd name="T5" fmla="*/ 43 h 782"/>
                <a:gd name="T6" fmla="*/ 163 w 232"/>
                <a:gd name="T7" fmla="*/ 51 h 782"/>
                <a:gd name="T8" fmla="*/ 120 w 232"/>
                <a:gd name="T9" fmla="*/ 120 h 782"/>
                <a:gd name="T10" fmla="*/ 86 w 232"/>
                <a:gd name="T11" fmla="*/ 197 h 782"/>
                <a:gd name="T12" fmla="*/ 51 w 232"/>
                <a:gd name="T13" fmla="*/ 292 h 782"/>
                <a:gd name="T14" fmla="*/ 26 w 232"/>
                <a:gd name="T15" fmla="*/ 404 h 782"/>
                <a:gd name="T16" fmla="*/ 8 w 232"/>
                <a:gd name="T17" fmla="*/ 516 h 782"/>
                <a:gd name="T18" fmla="*/ 0 w 232"/>
                <a:gd name="T19" fmla="*/ 782 h 782"/>
                <a:gd name="T20" fmla="*/ 26 w 232"/>
                <a:gd name="T21" fmla="*/ 782 h 782"/>
                <a:gd name="T22" fmla="*/ 34 w 232"/>
                <a:gd name="T23" fmla="*/ 524 h 782"/>
                <a:gd name="T24" fmla="*/ 51 w 232"/>
                <a:gd name="T25" fmla="*/ 412 h 782"/>
                <a:gd name="T26" fmla="*/ 77 w 232"/>
                <a:gd name="T27" fmla="*/ 301 h 782"/>
                <a:gd name="T28" fmla="*/ 112 w 232"/>
                <a:gd name="T29" fmla="*/ 206 h 782"/>
                <a:gd name="T30" fmla="*/ 146 w 232"/>
                <a:gd name="T31" fmla="*/ 129 h 782"/>
                <a:gd name="T32" fmla="*/ 189 w 232"/>
                <a:gd name="T33" fmla="*/ 60 h 782"/>
                <a:gd name="T34" fmla="*/ 181 w 232"/>
                <a:gd name="T35" fmla="*/ 60 h 782"/>
                <a:gd name="T36" fmla="*/ 181 w 232"/>
                <a:gd name="T37" fmla="*/ 69 h 782"/>
                <a:gd name="T38" fmla="*/ 232 w 232"/>
                <a:gd name="T39" fmla="*/ 17 h 78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2"/>
                <a:gd name="T61" fmla="*/ 0 h 782"/>
                <a:gd name="T62" fmla="*/ 232 w 232"/>
                <a:gd name="T63" fmla="*/ 782 h 78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2" h="782">
                  <a:moveTo>
                    <a:pt x="232" y="17"/>
                  </a:moveTo>
                  <a:lnTo>
                    <a:pt x="215" y="0"/>
                  </a:lnTo>
                  <a:lnTo>
                    <a:pt x="172" y="43"/>
                  </a:lnTo>
                  <a:lnTo>
                    <a:pt x="163" y="51"/>
                  </a:lnTo>
                  <a:lnTo>
                    <a:pt x="120" y="120"/>
                  </a:lnTo>
                  <a:lnTo>
                    <a:pt x="86" y="197"/>
                  </a:lnTo>
                  <a:lnTo>
                    <a:pt x="51" y="292"/>
                  </a:lnTo>
                  <a:lnTo>
                    <a:pt x="26" y="404"/>
                  </a:lnTo>
                  <a:lnTo>
                    <a:pt x="8" y="516"/>
                  </a:lnTo>
                  <a:lnTo>
                    <a:pt x="0" y="782"/>
                  </a:lnTo>
                  <a:lnTo>
                    <a:pt x="26" y="782"/>
                  </a:lnTo>
                  <a:lnTo>
                    <a:pt x="34" y="524"/>
                  </a:lnTo>
                  <a:lnTo>
                    <a:pt x="51" y="412"/>
                  </a:lnTo>
                  <a:lnTo>
                    <a:pt x="77" y="301"/>
                  </a:lnTo>
                  <a:lnTo>
                    <a:pt x="112" y="206"/>
                  </a:lnTo>
                  <a:lnTo>
                    <a:pt x="146" y="129"/>
                  </a:lnTo>
                  <a:lnTo>
                    <a:pt x="189" y="60"/>
                  </a:lnTo>
                  <a:lnTo>
                    <a:pt x="181" y="60"/>
                  </a:lnTo>
                  <a:lnTo>
                    <a:pt x="181" y="69"/>
                  </a:lnTo>
                  <a:lnTo>
                    <a:pt x="232" y="17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2773" y="2672"/>
              <a:ext cx="1111" cy="137"/>
            </a:xfrm>
            <a:custGeom>
              <a:avLst/>
              <a:gdLst>
                <a:gd name="T0" fmla="*/ 1111 w 1111"/>
                <a:gd name="T1" fmla="*/ 25 h 137"/>
                <a:gd name="T2" fmla="*/ 1111 w 1111"/>
                <a:gd name="T3" fmla="*/ 0 h 137"/>
                <a:gd name="T4" fmla="*/ 887 w 1111"/>
                <a:gd name="T5" fmla="*/ 0 h 137"/>
                <a:gd name="T6" fmla="*/ 680 w 1111"/>
                <a:gd name="T7" fmla="*/ 8 h 137"/>
                <a:gd name="T8" fmla="*/ 491 w 1111"/>
                <a:gd name="T9" fmla="*/ 17 h 137"/>
                <a:gd name="T10" fmla="*/ 327 w 1111"/>
                <a:gd name="T11" fmla="*/ 34 h 137"/>
                <a:gd name="T12" fmla="*/ 190 w 1111"/>
                <a:gd name="T13" fmla="*/ 51 h 137"/>
                <a:gd name="T14" fmla="*/ 138 w 1111"/>
                <a:gd name="T15" fmla="*/ 68 h 137"/>
                <a:gd name="T16" fmla="*/ 95 w 1111"/>
                <a:gd name="T17" fmla="*/ 77 h 137"/>
                <a:gd name="T18" fmla="*/ 52 w 1111"/>
                <a:gd name="T19" fmla="*/ 86 h 137"/>
                <a:gd name="T20" fmla="*/ 26 w 1111"/>
                <a:gd name="T21" fmla="*/ 103 h 137"/>
                <a:gd name="T22" fmla="*/ 9 w 1111"/>
                <a:gd name="T23" fmla="*/ 111 h 137"/>
                <a:gd name="T24" fmla="*/ 0 w 1111"/>
                <a:gd name="T25" fmla="*/ 120 h 137"/>
                <a:gd name="T26" fmla="*/ 0 w 1111"/>
                <a:gd name="T27" fmla="*/ 137 h 137"/>
                <a:gd name="T28" fmla="*/ 26 w 1111"/>
                <a:gd name="T29" fmla="*/ 137 h 137"/>
                <a:gd name="T30" fmla="*/ 26 w 1111"/>
                <a:gd name="T31" fmla="*/ 129 h 137"/>
                <a:gd name="T32" fmla="*/ 18 w 1111"/>
                <a:gd name="T33" fmla="*/ 129 h 137"/>
                <a:gd name="T34" fmla="*/ 18 w 1111"/>
                <a:gd name="T35" fmla="*/ 137 h 137"/>
                <a:gd name="T36" fmla="*/ 35 w 1111"/>
                <a:gd name="T37" fmla="*/ 129 h 137"/>
                <a:gd name="T38" fmla="*/ 61 w 1111"/>
                <a:gd name="T39" fmla="*/ 111 h 137"/>
                <a:gd name="T40" fmla="*/ 104 w 1111"/>
                <a:gd name="T41" fmla="*/ 103 h 137"/>
                <a:gd name="T42" fmla="*/ 147 w 1111"/>
                <a:gd name="T43" fmla="*/ 94 h 137"/>
                <a:gd name="T44" fmla="*/ 198 w 1111"/>
                <a:gd name="T45" fmla="*/ 77 h 137"/>
                <a:gd name="T46" fmla="*/ 336 w 1111"/>
                <a:gd name="T47" fmla="*/ 60 h 137"/>
                <a:gd name="T48" fmla="*/ 500 w 1111"/>
                <a:gd name="T49" fmla="*/ 43 h 137"/>
                <a:gd name="T50" fmla="*/ 689 w 1111"/>
                <a:gd name="T51" fmla="*/ 34 h 137"/>
                <a:gd name="T52" fmla="*/ 895 w 1111"/>
                <a:gd name="T53" fmla="*/ 25 h 137"/>
                <a:gd name="T54" fmla="*/ 1111 w 1111"/>
                <a:gd name="T55" fmla="*/ 25 h 13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1"/>
                <a:gd name="T85" fmla="*/ 0 h 137"/>
                <a:gd name="T86" fmla="*/ 1111 w 1111"/>
                <a:gd name="T87" fmla="*/ 137 h 13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1" h="137">
                  <a:moveTo>
                    <a:pt x="1111" y="25"/>
                  </a:moveTo>
                  <a:lnTo>
                    <a:pt x="1111" y="0"/>
                  </a:lnTo>
                  <a:lnTo>
                    <a:pt x="887" y="0"/>
                  </a:lnTo>
                  <a:lnTo>
                    <a:pt x="680" y="8"/>
                  </a:lnTo>
                  <a:lnTo>
                    <a:pt x="491" y="17"/>
                  </a:lnTo>
                  <a:lnTo>
                    <a:pt x="327" y="34"/>
                  </a:lnTo>
                  <a:lnTo>
                    <a:pt x="190" y="51"/>
                  </a:lnTo>
                  <a:lnTo>
                    <a:pt x="138" y="68"/>
                  </a:lnTo>
                  <a:lnTo>
                    <a:pt x="95" y="77"/>
                  </a:lnTo>
                  <a:lnTo>
                    <a:pt x="52" y="86"/>
                  </a:lnTo>
                  <a:lnTo>
                    <a:pt x="26" y="103"/>
                  </a:lnTo>
                  <a:lnTo>
                    <a:pt x="9" y="111"/>
                  </a:lnTo>
                  <a:lnTo>
                    <a:pt x="0" y="120"/>
                  </a:lnTo>
                  <a:lnTo>
                    <a:pt x="0" y="137"/>
                  </a:lnTo>
                  <a:lnTo>
                    <a:pt x="26" y="137"/>
                  </a:lnTo>
                  <a:lnTo>
                    <a:pt x="26" y="129"/>
                  </a:lnTo>
                  <a:lnTo>
                    <a:pt x="18" y="129"/>
                  </a:lnTo>
                  <a:lnTo>
                    <a:pt x="18" y="137"/>
                  </a:lnTo>
                  <a:lnTo>
                    <a:pt x="35" y="129"/>
                  </a:lnTo>
                  <a:lnTo>
                    <a:pt x="61" y="111"/>
                  </a:lnTo>
                  <a:lnTo>
                    <a:pt x="104" y="103"/>
                  </a:lnTo>
                  <a:lnTo>
                    <a:pt x="147" y="94"/>
                  </a:lnTo>
                  <a:lnTo>
                    <a:pt x="198" y="77"/>
                  </a:lnTo>
                  <a:lnTo>
                    <a:pt x="336" y="60"/>
                  </a:lnTo>
                  <a:lnTo>
                    <a:pt x="500" y="43"/>
                  </a:lnTo>
                  <a:lnTo>
                    <a:pt x="689" y="34"/>
                  </a:lnTo>
                  <a:lnTo>
                    <a:pt x="895" y="25"/>
                  </a:lnTo>
                  <a:lnTo>
                    <a:pt x="1111" y="2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8203" name="Group 15"/>
            <p:cNvGrpSpPr>
              <a:grpSpLocks/>
            </p:cNvGrpSpPr>
            <p:nvPr/>
          </p:nvGrpSpPr>
          <p:grpSpPr bwMode="auto">
            <a:xfrm>
              <a:off x="1769" y="3700"/>
              <a:ext cx="2496" cy="78"/>
              <a:chOff x="1769" y="3700"/>
              <a:chExt cx="2496" cy="78"/>
            </a:xfrm>
          </p:grpSpPr>
          <p:sp>
            <p:nvSpPr>
              <p:cNvPr id="33" name="Rectangle 13"/>
              <p:cNvSpPr>
                <a:spLocks noChangeArrowheads="1"/>
              </p:cNvSpPr>
              <p:nvPr/>
            </p:nvSpPr>
            <p:spPr bwMode="auto">
              <a:xfrm>
                <a:off x="1769" y="3726"/>
                <a:ext cx="2410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4162" y="3700"/>
                <a:ext cx="103" cy="78"/>
              </a:xfrm>
              <a:custGeom>
                <a:avLst/>
                <a:gdLst>
                  <a:gd name="T0" fmla="*/ 0 w 103"/>
                  <a:gd name="T1" fmla="*/ 78 h 78"/>
                  <a:gd name="T2" fmla="*/ 103 w 103"/>
                  <a:gd name="T3" fmla="*/ 35 h 78"/>
                  <a:gd name="T4" fmla="*/ 0 w 103"/>
                  <a:gd name="T5" fmla="*/ 0 h 78"/>
                  <a:gd name="T6" fmla="*/ 0 w 103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78"/>
                  <a:gd name="T14" fmla="*/ 103 w 103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78">
                    <a:moveTo>
                      <a:pt x="0" y="78"/>
                    </a:moveTo>
                    <a:lnTo>
                      <a:pt x="103" y="35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8204" name="Group 18"/>
            <p:cNvGrpSpPr>
              <a:grpSpLocks/>
            </p:cNvGrpSpPr>
            <p:nvPr/>
          </p:nvGrpSpPr>
          <p:grpSpPr bwMode="auto">
            <a:xfrm>
              <a:off x="1717" y="2419"/>
              <a:ext cx="112" cy="1316"/>
              <a:chOff x="1717" y="2419"/>
              <a:chExt cx="112" cy="1316"/>
            </a:xfrm>
          </p:grpSpPr>
          <p:sp>
            <p:nvSpPr>
              <p:cNvPr id="31" name="Rectangle 16"/>
              <p:cNvSpPr>
                <a:spLocks noChangeArrowheads="1"/>
              </p:cNvSpPr>
              <p:nvPr/>
            </p:nvSpPr>
            <p:spPr bwMode="auto">
              <a:xfrm>
                <a:off x="1760" y="2505"/>
                <a:ext cx="18" cy="123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1717" y="2419"/>
                <a:ext cx="121" cy="103"/>
              </a:xfrm>
              <a:custGeom>
                <a:avLst/>
                <a:gdLst>
                  <a:gd name="T0" fmla="*/ 112 w 112"/>
                  <a:gd name="T1" fmla="*/ 103 h 103"/>
                  <a:gd name="T2" fmla="*/ 52 w 112"/>
                  <a:gd name="T3" fmla="*/ 0 h 103"/>
                  <a:gd name="T4" fmla="*/ 0 w 112"/>
                  <a:gd name="T5" fmla="*/ 103 h 103"/>
                  <a:gd name="T6" fmla="*/ 112 w 112"/>
                  <a:gd name="T7" fmla="*/ 103 h 1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2"/>
                  <a:gd name="T13" fmla="*/ 0 h 103"/>
                  <a:gd name="T14" fmla="*/ 112 w 112"/>
                  <a:gd name="T15" fmla="*/ 103 h 1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2" h="103">
                    <a:moveTo>
                      <a:pt x="112" y="103"/>
                    </a:moveTo>
                    <a:lnTo>
                      <a:pt x="52" y="0"/>
                    </a:lnTo>
                    <a:lnTo>
                      <a:pt x="0" y="103"/>
                    </a:lnTo>
                    <a:lnTo>
                      <a:pt x="112" y="10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1003" y="2265"/>
              <a:ext cx="964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012" y="2325"/>
              <a:ext cx="11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b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endParaRPr lang="en-US" altLang="zh-CN">
                <a:latin typeface="+mj-ea"/>
                <a:ea typeface="+mj-ea"/>
              </a:endParaRP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891" y="2349"/>
              <a:ext cx="44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rgbClr val="CC3300"/>
                  </a:solidFill>
                  <a:latin typeface="+mj-ea"/>
                  <a:ea typeface="+mj-ea"/>
                </a:rPr>
                <a:t>电阻</a:t>
              </a: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1459" y="2308"/>
              <a:ext cx="11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000000"/>
                  </a:solidFill>
                  <a:latin typeface="+mj-ea"/>
                  <a:ea typeface="+mj-ea"/>
                </a:rPr>
                <a:t>R</a:t>
              </a:r>
              <a:endParaRPr lang="en-US" altLang="zh-CN" dirty="0">
                <a:latin typeface="+mj-ea"/>
                <a:ea typeface="+mj-ea"/>
              </a:endParaRP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1674" y="2308"/>
              <a:ext cx="0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endParaRPr lang="en-US" altLang="zh-CN" dirty="0">
                <a:latin typeface="+mj-ea"/>
                <a:ea typeface="+mj-ea"/>
              </a:endParaRPr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1545" y="3769"/>
              <a:ext cx="2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Rectangle 26"/>
            <p:cNvSpPr>
              <a:spLocks noChangeArrowheads="1"/>
            </p:cNvSpPr>
            <p:nvPr/>
          </p:nvSpPr>
          <p:spPr bwMode="auto">
            <a:xfrm>
              <a:off x="1554" y="3786"/>
              <a:ext cx="22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b="0">
                  <a:solidFill>
                    <a:srgbClr val="000000"/>
                  </a:solidFill>
                  <a:latin typeface="+mj-ea"/>
                  <a:ea typeface="+mj-ea"/>
                </a:rPr>
                <a:t>  </a:t>
              </a:r>
              <a:endParaRPr lang="en-US" altLang="zh-CN">
                <a:latin typeface="+mj-ea"/>
                <a:ea typeface="+mj-ea"/>
              </a:endParaRPr>
            </a:p>
          </p:txBody>
        </p:sp>
        <p:sp>
          <p:nvSpPr>
            <p:cNvPr id="19" name="Rectangle 27"/>
            <p:cNvSpPr>
              <a:spLocks noChangeArrowheads="1"/>
            </p:cNvSpPr>
            <p:nvPr/>
          </p:nvSpPr>
          <p:spPr bwMode="auto">
            <a:xfrm>
              <a:off x="1726" y="3786"/>
              <a:ext cx="11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b="0">
                  <a:solidFill>
                    <a:srgbClr val="000000"/>
                  </a:solidFill>
                  <a:latin typeface="+mj-ea"/>
                  <a:ea typeface="+mj-ea"/>
                </a:rPr>
                <a:t>0</a:t>
              </a:r>
              <a:endParaRPr lang="en-US" altLang="zh-CN">
                <a:latin typeface="+mj-ea"/>
                <a:ea typeface="+mj-ea"/>
              </a:endParaRPr>
            </a:p>
          </p:txBody>
        </p:sp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4041" y="3769"/>
              <a:ext cx="646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4058" y="3786"/>
              <a:ext cx="5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latin typeface="+mj-ea"/>
                  <a:ea typeface="+mj-ea"/>
                </a:rPr>
                <a:t>T (K)</a:t>
              </a:r>
              <a:endParaRPr lang="en-US" altLang="zh-CN">
                <a:latin typeface="+mj-ea"/>
                <a:ea typeface="+mj-ea"/>
              </a:endParaRPr>
            </a:p>
          </p:txBody>
        </p:sp>
        <p:sp>
          <p:nvSpPr>
            <p:cNvPr id="22" name="Line 30"/>
            <p:cNvSpPr>
              <a:spLocks noChangeShapeType="1"/>
            </p:cNvSpPr>
            <p:nvPr/>
          </p:nvSpPr>
          <p:spPr bwMode="auto">
            <a:xfrm>
              <a:off x="2285" y="3674"/>
              <a:ext cx="1" cy="9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2139" y="3769"/>
              <a:ext cx="38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2148" y="3786"/>
              <a:ext cx="33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b="0">
                  <a:solidFill>
                    <a:srgbClr val="000000"/>
                  </a:solidFill>
                  <a:latin typeface="+mj-ea"/>
                  <a:ea typeface="+mj-ea"/>
                </a:rPr>
                <a:t>4.2</a:t>
              </a:r>
              <a:endParaRPr lang="en-US" altLang="zh-CN">
                <a:latin typeface="+mj-ea"/>
                <a:ea typeface="+mj-ea"/>
              </a:endParaRPr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3886" y="3666"/>
              <a:ext cx="1" cy="7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3731" y="3778"/>
              <a:ext cx="405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3748" y="3803"/>
              <a:ext cx="33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b="0">
                  <a:solidFill>
                    <a:srgbClr val="000000"/>
                  </a:solidFill>
                  <a:latin typeface="+mj-ea"/>
                  <a:ea typeface="+mj-ea"/>
                </a:rPr>
                <a:t>4.3</a:t>
              </a:r>
              <a:endParaRPr lang="en-US" altLang="zh-CN">
                <a:latin typeface="+mj-ea"/>
                <a:ea typeface="+mj-ea"/>
              </a:endParaRPr>
            </a:p>
          </p:txBody>
        </p:sp>
        <p:grpSp>
          <p:nvGrpSpPr>
            <p:cNvPr id="8221" name="Group 38"/>
            <p:cNvGrpSpPr>
              <a:grpSpLocks/>
            </p:cNvGrpSpPr>
            <p:nvPr/>
          </p:nvGrpSpPr>
          <p:grpSpPr bwMode="auto">
            <a:xfrm>
              <a:off x="3436" y="2392"/>
              <a:ext cx="508" cy="318"/>
              <a:chOff x="3404" y="2256"/>
              <a:chExt cx="508" cy="318"/>
            </a:xfrm>
          </p:grpSpPr>
          <p:sp>
            <p:nvSpPr>
              <p:cNvPr id="29" name="Rectangle 36"/>
              <p:cNvSpPr>
                <a:spLocks noChangeArrowheads="1"/>
              </p:cNvSpPr>
              <p:nvPr/>
            </p:nvSpPr>
            <p:spPr bwMode="auto">
              <a:xfrm>
                <a:off x="3404" y="2256"/>
                <a:ext cx="508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0" name="Rectangle 37"/>
              <p:cNvSpPr>
                <a:spLocks noChangeArrowheads="1"/>
              </p:cNvSpPr>
              <p:nvPr/>
            </p:nvSpPr>
            <p:spPr bwMode="auto">
              <a:xfrm>
                <a:off x="3413" y="2273"/>
                <a:ext cx="223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 b="0">
                    <a:solidFill>
                      <a:srgbClr val="FF0000"/>
                    </a:solidFill>
                    <a:latin typeface="+mj-ea"/>
                    <a:ea typeface="+mj-ea"/>
                  </a:rPr>
                  <a:t>Hg</a:t>
                </a:r>
                <a:endParaRPr lang="en-US" altLang="zh-CN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1778000" y="5503864"/>
            <a:ext cx="86868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folHlink"/>
                </a:solidFill>
                <a:latin typeface="+mj-ea"/>
                <a:ea typeface="+mj-ea"/>
              </a:rPr>
              <a:t>    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后来相继发现 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28 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种元素、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5000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多种合金和化合物以及在高压下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15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种元素都有超导电性。</a:t>
            </a:r>
          </a:p>
        </p:txBody>
      </p:sp>
      <p:sp>
        <p:nvSpPr>
          <p:cNvPr id="36" name="Rectangle 44"/>
          <p:cNvSpPr>
            <a:spLocks noChangeArrowheads="1"/>
          </p:cNvSpPr>
          <p:nvPr/>
        </p:nvSpPr>
        <p:spPr bwMode="auto">
          <a:xfrm>
            <a:off x="1991544" y="1558925"/>
            <a:ext cx="7990656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zh-CN" altLang="en-US" dirty="0">
                <a:solidFill>
                  <a:srgbClr val="009900"/>
                </a:solidFill>
                <a:latin typeface="+mj-ea"/>
                <a:ea typeface="+mj-ea"/>
              </a:rPr>
              <a:t>液氦</a:t>
            </a:r>
            <a:r>
              <a:rPr kumimoji="0" lang="en-US" altLang="zh-CN" dirty="0">
                <a:solidFill>
                  <a:srgbClr val="A50021"/>
                </a:solidFill>
                <a:latin typeface="+mj-ea"/>
                <a:ea typeface="+mj-ea"/>
              </a:rPr>
              <a:t>(T</a:t>
            </a:r>
            <a:r>
              <a:rPr kumimoji="0" lang="en-US" altLang="zh-CN" baseline="-25000" dirty="0">
                <a:solidFill>
                  <a:srgbClr val="A50021"/>
                </a:solidFill>
                <a:latin typeface="+mj-ea"/>
                <a:ea typeface="+mj-ea"/>
              </a:rPr>
              <a:t>C</a:t>
            </a:r>
            <a:r>
              <a:rPr kumimoji="0" lang="en-US" altLang="zh-CN" dirty="0">
                <a:solidFill>
                  <a:srgbClr val="A50021"/>
                </a:solidFill>
                <a:latin typeface="+mj-ea"/>
                <a:ea typeface="+mj-ea"/>
              </a:rPr>
              <a:t>=4.2K,</a:t>
            </a:r>
            <a:r>
              <a:rPr kumimoji="0" lang="zh-CN" altLang="en-US" dirty="0">
                <a:solidFill>
                  <a:srgbClr val="A50021"/>
                </a:solidFill>
                <a:latin typeface="+mj-ea"/>
                <a:ea typeface="+mj-ea"/>
              </a:rPr>
              <a:t>临界温度</a:t>
            </a:r>
            <a:r>
              <a:rPr kumimoji="0" lang="en-US" altLang="zh-CN" dirty="0">
                <a:solidFill>
                  <a:srgbClr val="A50021"/>
                </a:solidFill>
                <a:latin typeface="+mj-ea"/>
                <a:ea typeface="+mj-ea"/>
              </a:rPr>
              <a:t>)</a:t>
            </a:r>
            <a:r>
              <a:rPr kumimoji="0" lang="zh-CN" altLang="en-US" dirty="0">
                <a:solidFill>
                  <a:srgbClr val="009900"/>
                </a:solidFill>
                <a:latin typeface="+mj-ea"/>
                <a:ea typeface="+mj-ea"/>
              </a:rPr>
              <a:t>中的固态</a:t>
            </a:r>
            <a:r>
              <a:rPr kumimoji="0" lang="en-US" altLang="zh-CN" dirty="0">
                <a:solidFill>
                  <a:srgbClr val="009900"/>
                </a:solidFill>
                <a:latin typeface="+mj-ea"/>
                <a:ea typeface="+mj-ea"/>
              </a:rPr>
              <a:t>Hg</a:t>
            </a:r>
            <a:r>
              <a:rPr kumimoji="0" lang="zh-CN" altLang="en-US" dirty="0">
                <a:solidFill>
                  <a:srgbClr val="009900"/>
                </a:solidFill>
                <a:latin typeface="+mj-ea"/>
                <a:ea typeface="+mj-ea"/>
              </a:rPr>
              <a:t>样品的电阻突然趋于零</a:t>
            </a:r>
            <a:r>
              <a:rPr kumimoji="0" lang="zh-CN" altLang="en-US" dirty="0">
                <a:solidFill>
                  <a:srgbClr val="FF33CC"/>
                </a:solidFill>
                <a:latin typeface="+mj-ea"/>
                <a:ea typeface="+mj-ea"/>
              </a:rPr>
              <a:t>（</a:t>
            </a:r>
            <a:r>
              <a:rPr kumimoji="0" lang="en-US" altLang="zh-CN" dirty="0">
                <a:solidFill>
                  <a:srgbClr val="FF33CC"/>
                </a:solidFill>
                <a:latin typeface="+mj-ea"/>
                <a:ea typeface="+mj-ea"/>
              </a:rPr>
              <a:t>1913</a:t>
            </a:r>
            <a:r>
              <a:rPr kumimoji="0" lang="zh-CN" altLang="en-US" dirty="0">
                <a:solidFill>
                  <a:srgbClr val="FF33CC"/>
                </a:solidFill>
                <a:latin typeface="+mj-ea"/>
                <a:ea typeface="+mj-ea"/>
              </a:rPr>
              <a:t>年诺贝尔物理奖）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35" grpId="0"/>
      <p:bldP spid="3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2559050" y="889000"/>
            <a:ext cx="261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</a:rPr>
              <a:t>磁化强度矢量：</a:t>
            </a:r>
            <a:endParaRPr lang="zh-CN" altLang="en-US" b="0">
              <a:solidFill>
                <a:srgbClr val="0000FF"/>
              </a:solidFill>
            </a:endParaRPr>
          </a:p>
        </p:txBody>
      </p:sp>
      <p:sp>
        <p:nvSpPr>
          <p:cNvPr id="111619" name="Text Box 12"/>
          <p:cNvSpPr txBox="1">
            <a:spLocks noChangeArrowheads="1"/>
          </p:cNvSpPr>
          <p:nvPr/>
        </p:nvSpPr>
        <p:spPr bwMode="auto">
          <a:xfrm>
            <a:off x="2095501" y="5857876"/>
            <a:ext cx="4487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9900FF"/>
                </a:solidFill>
              </a:rPr>
              <a:t>磁介质中的安培环路理</a:t>
            </a:r>
            <a:endParaRPr kumimoji="0" lang="zh-CN" altLang="en-US" b="0">
              <a:solidFill>
                <a:srgbClr val="9900FF"/>
              </a:solidFill>
            </a:endParaRPr>
          </a:p>
        </p:txBody>
      </p:sp>
      <p:sp>
        <p:nvSpPr>
          <p:cNvPr id="111620" name="Text Box 40"/>
          <p:cNvSpPr txBox="1">
            <a:spLocks noChangeArrowheads="1"/>
          </p:cNvSpPr>
          <p:nvPr/>
        </p:nvSpPr>
        <p:spPr bwMode="auto">
          <a:xfrm>
            <a:off x="2381251" y="5000625"/>
            <a:ext cx="35417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00B050"/>
                </a:solidFill>
              </a:rPr>
              <a:t>磁介质中的高斯定理</a:t>
            </a:r>
            <a:endParaRPr kumimoji="0" lang="zh-CN" altLang="en-US" b="0">
              <a:solidFill>
                <a:srgbClr val="00B050"/>
              </a:solidFill>
            </a:endParaRPr>
          </a:p>
        </p:txBody>
      </p:sp>
      <p:sp>
        <p:nvSpPr>
          <p:cNvPr id="111621" name="Rectangle 52"/>
          <p:cNvSpPr>
            <a:spLocks noChangeArrowheads="1"/>
          </p:cNvSpPr>
          <p:nvPr/>
        </p:nvSpPr>
        <p:spPr bwMode="auto">
          <a:xfrm>
            <a:off x="2452688" y="3181351"/>
            <a:ext cx="243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A1CBE"/>
                </a:solidFill>
              </a:rPr>
              <a:t>磁场强度矢量</a:t>
            </a:r>
            <a:r>
              <a:rPr lang="zh-CN" altLang="en-US">
                <a:solidFill>
                  <a:srgbClr val="0000FF"/>
                </a:solidFill>
              </a:rPr>
              <a:t> </a:t>
            </a:r>
          </a:p>
        </p:txBody>
      </p:sp>
      <p:graphicFrame>
        <p:nvGraphicFramePr>
          <p:cNvPr id="111622" name="Object 54"/>
          <p:cNvGraphicFramePr>
            <a:graphicFrameLocks noChangeAspect="1"/>
          </p:cNvGraphicFramePr>
          <p:nvPr/>
        </p:nvGraphicFramePr>
        <p:xfrm>
          <a:off x="1952626" y="4143375"/>
          <a:ext cx="36417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88" name="公式" r:id="rId3" imgW="1028745" imgH="104734" progId="Equation.3">
                  <p:embed/>
                </p:oleObj>
              </mc:Choice>
              <mc:Fallback>
                <p:oleObj name="公式" r:id="rId3" imgW="1028745" imgH="104734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6" y="4143375"/>
                        <a:ext cx="36417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64"/>
          <p:cNvGraphicFramePr>
            <a:graphicFrameLocks noChangeAspect="1"/>
          </p:cNvGraphicFramePr>
          <p:nvPr/>
        </p:nvGraphicFramePr>
        <p:xfrm>
          <a:off x="5478464" y="623888"/>
          <a:ext cx="1665287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89" name="公式" r:id="rId5" imgW="698197" imgH="431613" progId="Equation.3">
                  <p:embed/>
                </p:oleObj>
              </mc:Choice>
              <mc:Fallback>
                <p:oleObj name="公式" r:id="rId5" imgW="698197" imgH="431613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4" y="623888"/>
                        <a:ext cx="1665287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4" name="Object 51"/>
          <p:cNvGraphicFramePr>
            <a:graphicFrameLocks noChangeAspect="1"/>
          </p:cNvGraphicFramePr>
          <p:nvPr/>
        </p:nvGraphicFramePr>
        <p:xfrm>
          <a:off x="5810250" y="2857500"/>
          <a:ext cx="32575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90" name="公式" r:id="rId7" imgW="838200" imgH="457200" progId="Equation.3">
                  <p:embed/>
                </p:oleObj>
              </mc:Choice>
              <mc:Fallback>
                <p:oleObj name="公式" r:id="rId7" imgW="838200" imgH="4572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0" y="2857500"/>
                        <a:ext cx="32575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61"/>
          <p:cNvGraphicFramePr>
            <a:graphicFrameLocks noChangeAspect="1"/>
          </p:cNvGraphicFramePr>
          <p:nvPr/>
        </p:nvGraphicFramePr>
        <p:xfrm>
          <a:off x="5738814" y="4071939"/>
          <a:ext cx="47005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91" name="公式" r:id="rId9" imgW="1193800" imgH="241300" progId="Equation.3">
                  <p:embed/>
                </p:oleObj>
              </mc:Choice>
              <mc:Fallback>
                <p:oleObj name="公式" r:id="rId9" imgW="1193800" imgH="2413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4" y="4071939"/>
                        <a:ext cx="470058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6" name="Object 62"/>
          <p:cNvGraphicFramePr>
            <a:graphicFrameLocks noChangeAspect="1"/>
          </p:cNvGraphicFramePr>
          <p:nvPr/>
        </p:nvGraphicFramePr>
        <p:xfrm>
          <a:off x="6953251" y="4929188"/>
          <a:ext cx="236696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92" name="公式" r:id="rId11" imgW="714264" imgH="180855" progId="Equation.3">
                  <p:embed/>
                </p:oleObj>
              </mc:Choice>
              <mc:Fallback>
                <p:oleObj name="公式" r:id="rId11" imgW="714264" imgH="180855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1" y="4929188"/>
                        <a:ext cx="236696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7" name="Object 63"/>
          <p:cNvGraphicFramePr>
            <a:graphicFrameLocks noChangeAspect="1"/>
          </p:cNvGraphicFramePr>
          <p:nvPr/>
        </p:nvGraphicFramePr>
        <p:xfrm>
          <a:off x="6310313" y="5786438"/>
          <a:ext cx="26654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93" name="公式" r:id="rId13" imgW="666754" imgH="171408" progId="Equation.3">
                  <p:embed/>
                </p:oleObj>
              </mc:Choice>
              <mc:Fallback>
                <p:oleObj name="公式" r:id="rId13" imgW="666754" imgH="171408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313" y="5786438"/>
                        <a:ext cx="266541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2" name="矩形 53"/>
          <p:cNvSpPr>
            <a:spLocks noChangeArrowheads="1"/>
          </p:cNvSpPr>
          <p:nvPr/>
        </p:nvSpPr>
        <p:spPr bwMode="auto">
          <a:xfrm>
            <a:off x="4524376" y="0"/>
            <a:ext cx="100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FF0000"/>
                </a:solidFill>
              </a:rPr>
              <a:t>总结</a:t>
            </a:r>
          </a:p>
        </p:txBody>
      </p:sp>
      <p:sp>
        <p:nvSpPr>
          <p:cNvPr id="111629" name="矩形 12"/>
          <p:cNvSpPr>
            <a:spLocks noChangeArrowheads="1"/>
          </p:cNvSpPr>
          <p:nvPr/>
        </p:nvSpPr>
        <p:spPr bwMode="auto">
          <a:xfrm>
            <a:off x="1881188" y="1928814"/>
            <a:ext cx="5357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磁介质表面的磁化电流线密度</a:t>
            </a:r>
          </a:p>
        </p:txBody>
      </p:sp>
      <p:graphicFrame>
        <p:nvGraphicFramePr>
          <p:cNvPr id="26679" name="Object 55"/>
          <p:cNvGraphicFramePr>
            <a:graphicFrameLocks noChangeAspect="1"/>
          </p:cNvGraphicFramePr>
          <p:nvPr/>
        </p:nvGraphicFramePr>
        <p:xfrm>
          <a:off x="7434263" y="1785938"/>
          <a:ext cx="2170112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94" name="公式" r:id="rId15" imgW="600079" imgH="114182" progId="Equation.3">
                  <p:embed/>
                </p:oleObj>
              </mc:Choice>
              <mc:Fallback>
                <p:oleObj name="公式" r:id="rId15" imgW="600079" imgH="114182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263" y="1785938"/>
                        <a:ext cx="2170112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" grpId="0"/>
      <p:bldP spid="111619" grpId="0"/>
      <p:bldP spid="111620" grpId="0"/>
      <p:bldP spid="111621" grpId="0"/>
      <p:bldP spid="11162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2"/>
          <p:cNvSpPr>
            <a:spLocks noChangeArrowheads="1"/>
          </p:cNvSpPr>
          <p:nvPr/>
        </p:nvSpPr>
        <p:spPr bwMode="auto">
          <a:xfrm>
            <a:off x="1784351" y="153988"/>
            <a:ext cx="1870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FF"/>
                </a:solidFill>
              </a:rPr>
              <a:t>磁介质分类 </a:t>
            </a:r>
          </a:p>
        </p:txBody>
      </p:sp>
      <p:grpSp>
        <p:nvGrpSpPr>
          <p:cNvPr id="103427" name="Group 88"/>
          <p:cNvGrpSpPr>
            <a:grpSpLocks/>
          </p:cNvGrpSpPr>
          <p:nvPr/>
        </p:nvGrpSpPr>
        <p:grpSpPr bwMode="auto">
          <a:xfrm>
            <a:off x="1711478" y="673100"/>
            <a:ext cx="8742211" cy="5691188"/>
            <a:chOff x="118" y="424"/>
            <a:chExt cx="5642" cy="3585"/>
          </a:xfrm>
        </p:grpSpPr>
        <p:grpSp>
          <p:nvGrpSpPr>
            <p:cNvPr id="103429" name="Group 57"/>
            <p:cNvGrpSpPr>
              <a:grpSpLocks/>
            </p:cNvGrpSpPr>
            <p:nvPr/>
          </p:nvGrpSpPr>
          <p:grpSpPr bwMode="auto">
            <a:xfrm>
              <a:off x="127" y="2348"/>
              <a:ext cx="5633" cy="588"/>
              <a:chOff x="151" y="2492"/>
              <a:chExt cx="5633" cy="588"/>
            </a:xfrm>
          </p:grpSpPr>
          <p:sp>
            <p:nvSpPr>
              <p:cNvPr id="103457" name="Text Box 58"/>
              <p:cNvSpPr txBox="1">
                <a:spLocks noChangeArrowheads="1"/>
              </p:cNvSpPr>
              <p:nvPr/>
            </p:nvSpPr>
            <p:spPr bwMode="auto">
              <a:xfrm>
                <a:off x="5120" y="2777"/>
                <a:ext cx="6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solidFill>
                      <a:srgbClr val="0000FF"/>
                    </a:solidFill>
                  </a:rPr>
                  <a:t>- </a:t>
                </a:r>
                <a:r>
                  <a:rPr lang="zh-CN" altLang="en-US" sz="2400">
                    <a:solidFill>
                      <a:srgbClr val="0000FF"/>
                    </a:solidFill>
                  </a:rPr>
                  <a:t>磁滞</a:t>
                </a:r>
                <a:endParaRPr lang="en-US" altLang="zh-CN" sz="2400">
                  <a:solidFill>
                    <a:srgbClr val="0000FF"/>
                  </a:solidFill>
                </a:endParaRPr>
              </a:p>
            </p:txBody>
          </p:sp>
          <p:sp>
            <p:nvSpPr>
              <p:cNvPr id="103458" name="Rectangle 59"/>
              <p:cNvSpPr>
                <a:spLocks noChangeArrowheads="1"/>
              </p:cNvSpPr>
              <p:nvPr/>
            </p:nvSpPr>
            <p:spPr bwMode="auto">
              <a:xfrm>
                <a:off x="151" y="2492"/>
                <a:ext cx="156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FF0000"/>
                    </a:solidFill>
                  </a:rPr>
                  <a:t>◆</a:t>
                </a:r>
                <a:r>
                  <a:rPr lang="zh-CN" altLang="en-US" sz="2400"/>
                  <a:t>外磁场撤除后</a:t>
                </a:r>
                <a:r>
                  <a:rPr lang="en-US" altLang="zh-CN" sz="2400"/>
                  <a:t>,</a:t>
                </a:r>
              </a:p>
            </p:txBody>
          </p:sp>
          <p:sp>
            <p:nvSpPr>
              <p:cNvPr id="103459" name="Rectangle 60"/>
              <p:cNvSpPr>
                <a:spLocks noChangeArrowheads="1"/>
              </p:cNvSpPr>
              <p:nvPr/>
            </p:nvSpPr>
            <p:spPr bwMode="auto">
              <a:xfrm>
                <a:off x="1891" y="2516"/>
                <a:ext cx="171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/>
                  <a:t>    </a:t>
                </a:r>
                <a:r>
                  <a:rPr lang="zh-CN" altLang="en-US" sz="2400"/>
                  <a:t>外磁场撤除后</a:t>
                </a:r>
                <a:r>
                  <a:rPr lang="en-US" altLang="zh-CN" sz="2400"/>
                  <a:t>,   </a:t>
                </a:r>
              </a:p>
            </p:txBody>
          </p:sp>
          <p:sp>
            <p:nvSpPr>
              <p:cNvPr id="103460" name="Rectangle 61"/>
              <p:cNvSpPr>
                <a:spLocks noChangeArrowheads="1"/>
              </p:cNvSpPr>
              <p:nvPr/>
            </p:nvSpPr>
            <p:spPr bwMode="auto">
              <a:xfrm>
                <a:off x="3827" y="2529"/>
                <a:ext cx="151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/>
                  <a:t>外磁场撤除后</a:t>
                </a:r>
                <a:r>
                  <a:rPr lang="en-US" altLang="zh-CN" sz="2400"/>
                  <a:t>,   </a:t>
                </a:r>
              </a:p>
            </p:txBody>
          </p:sp>
          <p:sp>
            <p:nvSpPr>
              <p:cNvPr id="103461" name="Rectangle 62"/>
              <p:cNvSpPr>
                <a:spLocks noChangeArrowheads="1"/>
              </p:cNvSpPr>
              <p:nvPr/>
            </p:nvSpPr>
            <p:spPr bwMode="auto">
              <a:xfrm>
                <a:off x="3897" y="2792"/>
                <a:ext cx="13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/>
                  <a:t>保留部分磁性</a:t>
                </a:r>
                <a:endParaRPr lang="en-US" altLang="zh-CN" sz="2400"/>
              </a:p>
            </p:txBody>
          </p:sp>
          <p:sp>
            <p:nvSpPr>
              <p:cNvPr id="103462" name="Rectangle 63"/>
              <p:cNvSpPr>
                <a:spLocks noChangeArrowheads="1"/>
              </p:cNvSpPr>
              <p:nvPr/>
            </p:nvSpPr>
            <p:spPr bwMode="auto">
              <a:xfrm>
                <a:off x="374" y="2767"/>
                <a:ext cx="11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/>
                  <a:t>磁性消失。</a:t>
                </a:r>
                <a:endParaRPr lang="en-US" altLang="zh-CN" sz="2400"/>
              </a:p>
            </p:txBody>
          </p:sp>
          <p:sp>
            <p:nvSpPr>
              <p:cNvPr id="103463" name="Rectangle 64"/>
              <p:cNvSpPr>
                <a:spLocks noChangeArrowheads="1"/>
              </p:cNvSpPr>
              <p:nvPr/>
            </p:nvSpPr>
            <p:spPr bwMode="auto">
              <a:xfrm>
                <a:off x="2142" y="2779"/>
                <a:ext cx="11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/>
                  <a:t>磁性消失。</a:t>
                </a:r>
                <a:r>
                  <a:rPr lang="en-US" altLang="zh-CN" sz="2400"/>
                  <a:t>         </a:t>
                </a:r>
              </a:p>
            </p:txBody>
          </p:sp>
        </p:grpSp>
        <p:grpSp>
          <p:nvGrpSpPr>
            <p:cNvPr id="103430" name="Group 85"/>
            <p:cNvGrpSpPr>
              <a:grpSpLocks/>
            </p:cNvGrpSpPr>
            <p:nvPr/>
          </p:nvGrpSpPr>
          <p:grpSpPr bwMode="auto">
            <a:xfrm>
              <a:off x="118" y="424"/>
              <a:ext cx="5534" cy="3585"/>
              <a:chOff x="118" y="469"/>
              <a:chExt cx="5534" cy="3585"/>
            </a:xfrm>
          </p:grpSpPr>
          <p:graphicFrame>
            <p:nvGraphicFramePr>
              <p:cNvPr id="103431" name="Object 50"/>
              <p:cNvGraphicFramePr>
                <a:graphicFrameLocks noChangeAspect="1"/>
              </p:cNvGraphicFramePr>
              <p:nvPr/>
            </p:nvGraphicFramePr>
            <p:xfrm>
              <a:off x="2019" y="3126"/>
              <a:ext cx="1411" cy="8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949" name="公式" r:id="rId3" imgW="1193800" imgH="736600" progId="Equation.3">
                      <p:embed/>
                    </p:oleObj>
                  </mc:Choice>
                  <mc:Fallback>
                    <p:oleObj name="公式" r:id="rId3" imgW="1193800" imgH="7366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9" y="3126"/>
                            <a:ext cx="1411" cy="8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432" name="Object 51"/>
              <p:cNvGraphicFramePr>
                <a:graphicFrameLocks noChangeAspect="1"/>
              </p:cNvGraphicFramePr>
              <p:nvPr/>
            </p:nvGraphicFramePr>
            <p:xfrm>
              <a:off x="3902" y="3129"/>
              <a:ext cx="1678" cy="7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950" name="公式" r:id="rId5" imgW="1270000" imgH="698500" progId="Equation.3">
                      <p:embed/>
                    </p:oleObj>
                  </mc:Choice>
                  <mc:Fallback>
                    <p:oleObj name="公式" r:id="rId5" imgW="1270000" imgH="698500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2" y="3129"/>
                            <a:ext cx="1678" cy="7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433" name="Rectangle 52"/>
              <p:cNvSpPr>
                <a:spLocks noChangeArrowheads="1"/>
              </p:cNvSpPr>
              <p:nvPr/>
            </p:nvSpPr>
            <p:spPr bwMode="auto">
              <a:xfrm>
                <a:off x="373" y="495"/>
                <a:ext cx="522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/>
                  <a:t>顺磁质</a:t>
                </a:r>
                <a:r>
                  <a:rPr lang="en-US" altLang="zh-CN" sz="2400"/>
                  <a:t>(</a:t>
                </a:r>
                <a:r>
                  <a:rPr lang="zh-CN" altLang="en-US" sz="2400"/>
                  <a:t>弱</a:t>
                </a:r>
                <a:r>
                  <a:rPr lang="en-US" altLang="zh-CN" sz="2400"/>
                  <a:t>)                  </a:t>
                </a:r>
                <a:r>
                  <a:rPr lang="zh-CN" altLang="en-US" sz="2400"/>
                  <a:t>抗磁质</a:t>
                </a:r>
                <a:r>
                  <a:rPr lang="en-US" altLang="zh-CN" sz="2400"/>
                  <a:t>(</a:t>
                </a:r>
                <a:r>
                  <a:rPr lang="zh-CN" altLang="en-US" sz="2400"/>
                  <a:t>弱</a:t>
                </a:r>
                <a:r>
                  <a:rPr lang="en-US" altLang="zh-CN" sz="2400"/>
                  <a:t>)                         </a:t>
                </a:r>
                <a:r>
                  <a:rPr lang="zh-CN" altLang="en-US" sz="2400"/>
                  <a:t>铁磁质</a:t>
                </a:r>
                <a:r>
                  <a:rPr lang="en-US" altLang="zh-CN" sz="2400"/>
                  <a:t>(</a:t>
                </a:r>
                <a:r>
                  <a:rPr lang="zh-CN" altLang="en-US" sz="2400"/>
                  <a:t>强</a:t>
                </a:r>
                <a:r>
                  <a:rPr lang="en-US" altLang="zh-CN" sz="2400"/>
                  <a:t>)</a:t>
                </a:r>
              </a:p>
            </p:txBody>
          </p:sp>
          <p:grpSp>
            <p:nvGrpSpPr>
              <p:cNvPr id="103434" name="Group 53"/>
              <p:cNvGrpSpPr>
                <a:grpSpLocks/>
              </p:cNvGrpSpPr>
              <p:nvPr/>
            </p:nvGrpSpPr>
            <p:grpSpPr bwMode="auto">
              <a:xfrm>
                <a:off x="185" y="819"/>
                <a:ext cx="5144" cy="291"/>
                <a:chOff x="209" y="963"/>
                <a:chExt cx="5144" cy="291"/>
              </a:xfrm>
            </p:grpSpPr>
            <p:sp>
              <p:nvSpPr>
                <p:cNvPr id="103454" name="Rectangle 54"/>
                <p:cNvSpPr>
                  <a:spLocks noChangeArrowheads="1"/>
                </p:cNvSpPr>
                <p:nvPr/>
              </p:nvSpPr>
              <p:spPr bwMode="auto">
                <a:xfrm>
                  <a:off x="209" y="963"/>
                  <a:ext cx="144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/>
                    <a:t>(</a:t>
                  </a:r>
                  <a:r>
                    <a:rPr lang="zh-CN" altLang="en-US" sz="2400"/>
                    <a:t>锰、铝、氧</a:t>
                  </a:r>
                  <a:r>
                    <a:rPr lang="en-US" altLang="zh-CN" sz="2400"/>
                    <a:t>…)</a:t>
                  </a:r>
                </a:p>
              </p:txBody>
            </p:sp>
            <p:sp>
              <p:nvSpPr>
                <p:cNvPr id="103455" name="Rectangle 55"/>
                <p:cNvSpPr>
                  <a:spLocks noChangeArrowheads="1"/>
                </p:cNvSpPr>
                <p:nvPr/>
              </p:nvSpPr>
              <p:spPr bwMode="auto">
                <a:xfrm>
                  <a:off x="1748" y="963"/>
                  <a:ext cx="2048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/>
                    <a:t>(</a:t>
                  </a:r>
                  <a:r>
                    <a:rPr lang="zh-CN" altLang="en-US" sz="2400"/>
                    <a:t>铜、银、岩盐、氢</a:t>
                  </a:r>
                  <a:r>
                    <a:rPr lang="en-US" altLang="zh-CN" sz="2400"/>
                    <a:t>…)</a:t>
                  </a:r>
                </a:p>
              </p:txBody>
            </p:sp>
            <p:sp>
              <p:nvSpPr>
                <p:cNvPr id="103456" name="Rectangle 56"/>
                <p:cNvSpPr>
                  <a:spLocks noChangeArrowheads="1"/>
                </p:cNvSpPr>
                <p:nvPr/>
              </p:nvSpPr>
              <p:spPr bwMode="auto">
                <a:xfrm>
                  <a:off x="3904" y="963"/>
                  <a:ext cx="144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/>
                    <a:t>(</a:t>
                  </a:r>
                  <a:r>
                    <a:rPr lang="zh-CN" altLang="en-US" sz="2400"/>
                    <a:t>铁、钴、镍</a:t>
                  </a:r>
                  <a:r>
                    <a:rPr lang="en-US" altLang="zh-CN" sz="2400"/>
                    <a:t>…)</a:t>
                  </a:r>
                </a:p>
              </p:txBody>
            </p:sp>
          </p:grpSp>
          <p:grpSp>
            <p:nvGrpSpPr>
              <p:cNvPr id="103435" name="Group 65"/>
              <p:cNvGrpSpPr>
                <a:grpSpLocks/>
              </p:cNvGrpSpPr>
              <p:nvPr/>
            </p:nvGrpSpPr>
            <p:grpSpPr bwMode="auto">
              <a:xfrm>
                <a:off x="132" y="1119"/>
                <a:ext cx="5021" cy="744"/>
                <a:chOff x="156" y="1263"/>
                <a:chExt cx="5021" cy="744"/>
              </a:xfrm>
            </p:grpSpPr>
            <p:sp>
              <p:nvSpPr>
                <p:cNvPr id="103449" name="Rectangle 66"/>
                <p:cNvSpPr>
                  <a:spLocks noChangeArrowheads="1"/>
                </p:cNvSpPr>
                <p:nvPr/>
              </p:nvSpPr>
              <p:spPr bwMode="auto">
                <a:xfrm>
                  <a:off x="156" y="1276"/>
                  <a:ext cx="136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>
                      <a:solidFill>
                        <a:srgbClr val="FF0000"/>
                      </a:solidFill>
                    </a:rPr>
                    <a:t>◆</a:t>
                  </a:r>
                  <a:r>
                    <a:rPr lang="zh-CN" altLang="en-US" sz="2400"/>
                    <a:t>有分子电流</a:t>
                  </a:r>
                  <a:r>
                    <a:rPr lang="en-US" altLang="zh-CN" sz="2400"/>
                    <a:t>,</a:t>
                  </a:r>
                </a:p>
              </p:txBody>
            </p:sp>
            <p:sp>
              <p:nvSpPr>
                <p:cNvPr id="103450" name="Rectangle 67"/>
                <p:cNvSpPr>
                  <a:spLocks noChangeArrowheads="1"/>
                </p:cNvSpPr>
                <p:nvPr/>
              </p:nvSpPr>
              <p:spPr bwMode="auto">
                <a:xfrm>
                  <a:off x="2053" y="1263"/>
                  <a:ext cx="131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400"/>
                    <a:t>无净分子电流</a:t>
                  </a:r>
                </a:p>
              </p:txBody>
            </p:sp>
            <p:sp>
              <p:nvSpPr>
                <p:cNvPr id="103451" name="Rectangle 68"/>
                <p:cNvSpPr>
                  <a:spLocks noChangeArrowheads="1"/>
                </p:cNvSpPr>
                <p:nvPr/>
              </p:nvSpPr>
              <p:spPr bwMode="auto">
                <a:xfrm>
                  <a:off x="200" y="1576"/>
                  <a:ext cx="141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/>
                    <a:t>  </a:t>
                  </a:r>
                  <a:r>
                    <a:rPr lang="zh-CN" altLang="en-US" sz="2400"/>
                    <a:t>有固有磁矩。</a:t>
                  </a:r>
                  <a:endParaRPr lang="en-US" altLang="zh-CN" sz="2400"/>
                </a:p>
              </p:txBody>
            </p:sp>
            <p:sp>
              <p:nvSpPr>
                <p:cNvPr id="103452" name="Rectangle 69"/>
                <p:cNvSpPr>
                  <a:spLocks noChangeArrowheads="1"/>
                </p:cNvSpPr>
                <p:nvPr/>
              </p:nvSpPr>
              <p:spPr bwMode="auto">
                <a:xfrm>
                  <a:off x="2189" y="1563"/>
                  <a:ext cx="1118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400"/>
                    <a:t>无固有磁矩</a:t>
                  </a:r>
                </a:p>
              </p:txBody>
            </p:sp>
            <p:sp>
              <p:nvSpPr>
                <p:cNvPr id="10345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986" y="1719"/>
                  <a:ext cx="1191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2400"/>
                </a:p>
              </p:txBody>
            </p:sp>
          </p:grpSp>
          <p:grpSp>
            <p:nvGrpSpPr>
              <p:cNvPr id="103436" name="Group 72"/>
              <p:cNvGrpSpPr>
                <a:grpSpLocks/>
              </p:cNvGrpSpPr>
              <p:nvPr/>
            </p:nvGrpSpPr>
            <p:grpSpPr bwMode="auto">
              <a:xfrm>
                <a:off x="133" y="1760"/>
                <a:ext cx="5204" cy="643"/>
                <a:chOff x="157" y="1904"/>
                <a:chExt cx="5204" cy="643"/>
              </a:xfrm>
            </p:grpSpPr>
            <p:sp>
              <p:nvSpPr>
                <p:cNvPr id="103445" name="Rectangle 73"/>
                <p:cNvSpPr>
                  <a:spLocks noChangeArrowheads="1"/>
                </p:cNvSpPr>
                <p:nvPr/>
              </p:nvSpPr>
              <p:spPr bwMode="auto">
                <a:xfrm>
                  <a:off x="157" y="1904"/>
                  <a:ext cx="136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>
                      <a:solidFill>
                        <a:srgbClr val="FF0000"/>
                      </a:solidFill>
                    </a:rPr>
                    <a:t>◆</a:t>
                  </a:r>
                  <a:r>
                    <a:rPr lang="zh-CN" altLang="en-US" sz="2400"/>
                    <a:t>部分抗磁性</a:t>
                  </a:r>
                  <a:r>
                    <a:rPr lang="en-US" altLang="zh-CN" sz="2400"/>
                    <a:t>,</a:t>
                  </a:r>
                </a:p>
              </p:txBody>
            </p:sp>
            <p:sp>
              <p:nvSpPr>
                <p:cNvPr id="103446" name="Rectangle 74"/>
                <p:cNvSpPr>
                  <a:spLocks noChangeArrowheads="1"/>
                </p:cNvSpPr>
                <p:nvPr/>
              </p:nvSpPr>
              <p:spPr bwMode="auto">
                <a:xfrm>
                  <a:off x="281" y="2204"/>
                  <a:ext cx="156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/>
                    <a:t> </a:t>
                  </a:r>
                  <a:r>
                    <a:rPr lang="zh-CN" altLang="en-US" sz="2400"/>
                    <a:t>总效果顺磁性。</a:t>
                  </a:r>
                  <a:endParaRPr lang="en-US" altLang="zh-CN" sz="2400"/>
                </a:p>
              </p:txBody>
            </p:sp>
            <p:sp>
              <p:nvSpPr>
                <p:cNvPr id="103447" name="Rectangle 75"/>
                <p:cNvSpPr>
                  <a:spLocks noChangeArrowheads="1"/>
                </p:cNvSpPr>
                <p:nvPr/>
              </p:nvSpPr>
              <p:spPr bwMode="auto">
                <a:xfrm>
                  <a:off x="2225" y="2124"/>
                  <a:ext cx="718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400"/>
                    <a:t>抗磁性</a:t>
                  </a:r>
                  <a:endParaRPr lang="en-US" altLang="zh-CN" sz="2400"/>
                </a:p>
              </p:txBody>
            </p:sp>
            <p:sp>
              <p:nvSpPr>
                <p:cNvPr id="103448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170" y="2259"/>
                  <a:ext cx="1191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400"/>
                    <a:t>顺磁性</a:t>
                  </a:r>
                </a:p>
              </p:txBody>
            </p:sp>
          </p:grpSp>
          <p:grpSp>
            <p:nvGrpSpPr>
              <p:cNvPr id="103437" name="Group 77"/>
              <p:cNvGrpSpPr>
                <a:grpSpLocks/>
              </p:cNvGrpSpPr>
              <p:nvPr/>
            </p:nvGrpSpPr>
            <p:grpSpPr bwMode="auto">
              <a:xfrm>
                <a:off x="187" y="469"/>
                <a:ext cx="5465" cy="3585"/>
                <a:chOff x="211" y="613"/>
                <a:chExt cx="5465" cy="3585"/>
              </a:xfrm>
            </p:grpSpPr>
            <p:sp>
              <p:nvSpPr>
                <p:cNvPr id="103441" name="Line 78"/>
                <p:cNvSpPr>
                  <a:spLocks noChangeShapeType="1"/>
                </p:cNvSpPr>
                <p:nvPr/>
              </p:nvSpPr>
              <p:spPr bwMode="auto">
                <a:xfrm>
                  <a:off x="3754" y="613"/>
                  <a:ext cx="0" cy="357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42" name="Line 79"/>
                <p:cNvSpPr>
                  <a:spLocks noChangeShapeType="1"/>
                </p:cNvSpPr>
                <p:nvPr/>
              </p:nvSpPr>
              <p:spPr bwMode="auto">
                <a:xfrm>
                  <a:off x="211" y="914"/>
                  <a:ext cx="545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43" name="Line 80"/>
                <p:cNvSpPr>
                  <a:spLocks noChangeShapeType="1"/>
                </p:cNvSpPr>
                <p:nvPr/>
              </p:nvSpPr>
              <p:spPr bwMode="auto">
                <a:xfrm>
                  <a:off x="223" y="3149"/>
                  <a:ext cx="545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44" name="Line 81"/>
                <p:cNvSpPr>
                  <a:spLocks noChangeShapeType="1"/>
                </p:cNvSpPr>
                <p:nvPr/>
              </p:nvSpPr>
              <p:spPr bwMode="auto">
                <a:xfrm>
                  <a:off x="1700" y="625"/>
                  <a:ext cx="0" cy="357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438" name="Group 82"/>
              <p:cNvGrpSpPr>
                <a:grpSpLocks/>
              </p:cNvGrpSpPr>
              <p:nvPr/>
            </p:nvGrpSpPr>
            <p:grpSpPr bwMode="auto">
              <a:xfrm>
                <a:off x="118" y="3112"/>
                <a:ext cx="1495" cy="828"/>
                <a:chOff x="150" y="3112"/>
                <a:chExt cx="1495" cy="828"/>
              </a:xfrm>
            </p:grpSpPr>
            <p:graphicFrame>
              <p:nvGraphicFramePr>
                <p:cNvPr id="103439" name="Object 83"/>
                <p:cNvGraphicFramePr>
                  <a:graphicFrameLocks noChangeAspect="1"/>
                </p:cNvGraphicFramePr>
                <p:nvPr/>
              </p:nvGraphicFramePr>
              <p:xfrm>
                <a:off x="404" y="3155"/>
                <a:ext cx="1241" cy="7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3951" name="公式" r:id="rId7" imgW="1104900" imgH="698500" progId="Equation.3">
                        <p:embed/>
                      </p:oleObj>
                    </mc:Choice>
                    <mc:Fallback>
                      <p:oleObj name="公式" r:id="rId7" imgW="1104900" imgH="698500" progId="Equation.3">
                        <p:embed/>
                        <p:pic>
                          <p:nvPicPr>
                            <p:cNvPr id="0" name="Object 8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4" y="3155"/>
                              <a:ext cx="1241" cy="7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3440" name="Rectangle 84"/>
                <p:cNvSpPr>
                  <a:spLocks noChangeArrowheads="1"/>
                </p:cNvSpPr>
                <p:nvPr/>
              </p:nvSpPr>
              <p:spPr bwMode="auto">
                <a:xfrm>
                  <a:off x="150" y="3112"/>
                  <a:ext cx="31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>
                      <a:solidFill>
                        <a:srgbClr val="FF0000"/>
                      </a:solidFill>
                    </a:rPr>
                    <a:t>◆</a:t>
                  </a:r>
                </a:p>
              </p:txBody>
            </p:sp>
          </p:grpSp>
        </p:grpSp>
      </p:grpSp>
      <p:sp>
        <p:nvSpPr>
          <p:cNvPr id="103428" name="矩形 39"/>
          <p:cNvSpPr>
            <a:spLocks noChangeArrowheads="1"/>
          </p:cNvSpPr>
          <p:nvPr/>
        </p:nvSpPr>
        <p:spPr bwMode="auto">
          <a:xfrm>
            <a:off x="7381876" y="1785939"/>
            <a:ext cx="307181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相邻原子中的未配对电子的电子云的重叠产生</a:t>
            </a:r>
            <a:r>
              <a:rPr lang="zh-CN" altLang="en-US" sz="2400">
                <a:solidFill>
                  <a:srgbClr val="FF3300"/>
                </a:solidFill>
                <a:latin typeface="Bookman Old Style" panose="02050604050505020204" pitchFamily="18" charset="0"/>
              </a:rPr>
              <a:t>交换耦合作用</a:t>
            </a:r>
            <a:r>
              <a:rPr lang="zh-CN" altLang="en-US" sz="2400"/>
              <a:t>形成磁畴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A1F3A4-FDF6-4078-90BE-DCA6D5AE77BE}" type="slidenum">
              <a:rPr lang="en-US" altLang="zh-CN" sz="1400" b="0"/>
              <a:pPr eaLnBrk="1" hangingPunct="1"/>
              <a:t>13</a:t>
            </a:fld>
            <a:endParaRPr lang="en-US" altLang="zh-CN" sz="1400" b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238375" y="357189"/>
            <a:ext cx="7481888" cy="581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            </a:t>
            </a:r>
            <a:r>
              <a:rPr lang="zh-CN" altLang="en-US" sz="3600" dirty="0">
                <a:solidFill>
                  <a:srgbClr val="FF0000"/>
                </a:solidFill>
                <a:latin typeface="+mj-ea"/>
                <a:ea typeface="+mj-ea"/>
              </a:rPr>
              <a:t>一些超导材料的临界温度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dirty="0"/>
              <a:t>    </a:t>
            </a:r>
            <a:r>
              <a:rPr lang="zh-CN" altLang="en-US" dirty="0">
                <a:ea typeface="华文新魏" pitchFamily="2" charset="-122"/>
              </a:rPr>
              <a:t>物质</a:t>
            </a:r>
            <a:r>
              <a:rPr lang="zh-CN" altLang="en-US" dirty="0"/>
              <a:t>                  </a:t>
            </a:r>
            <a:r>
              <a:rPr lang="en-US" altLang="zh-CN" dirty="0" err="1"/>
              <a:t>Tc</a:t>
            </a:r>
            <a:r>
              <a:rPr lang="en-US" altLang="zh-CN" dirty="0"/>
              <a:t>(K)        </a:t>
            </a:r>
            <a:r>
              <a:rPr lang="zh-CN" altLang="en-US" dirty="0">
                <a:ea typeface="华文新魏" pitchFamily="2" charset="-122"/>
              </a:rPr>
              <a:t>发现年代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dirty="0"/>
              <a:t>   汞</a:t>
            </a:r>
            <a:r>
              <a:rPr lang="en-US" altLang="zh-CN" dirty="0"/>
              <a:t>(Hg)                 4.2            1911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</a:t>
            </a:r>
            <a:r>
              <a:rPr lang="zh-CN" altLang="en-US" dirty="0"/>
              <a:t>铅</a:t>
            </a:r>
            <a:r>
              <a:rPr lang="en-US" altLang="zh-CN" dirty="0"/>
              <a:t>(</a:t>
            </a:r>
            <a:r>
              <a:rPr lang="en-US" altLang="zh-CN" dirty="0" err="1"/>
              <a:t>Pb</a:t>
            </a:r>
            <a:r>
              <a:rPr lang="en-US" altLang="zh-CN" dirty="0"/>
              <a:t>)                  7.2            1913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</a:t>
            </a:r>
            <a:r>
              <a:rPr lang="zh-CN" altLang="en-US" dirty="0"/>
              <a:t>铌</a:t>
            </a:r>
            <a:r>
              <a:rPr lang="en-US" altLang="zh-CN" dirty="0"/>
              <a:t>(</a:t>
            </a:r>
            <a:r>
              <a:rPr lang="en-US" altLang="zh-CN" dirty="0" err="1"/>
              <a:t>Nb</a:t>
            </a:r>
            <a:r>
              <a:rPr lang="en-US" altLang="zh-CN" dirty="0"/>
              <a:t>)                  9.2           1930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</a:t>
            </a:r>
            <a:r>
              <a:rPr lang="zh-CN" altLang="en-US" dirty="0"/>
              <a:t>钒三硅                </a:t>
            </a:r>
            <a:r>
              <a:rPr lang="en-US" altLang="zh-CN" dirty="0"/>
              <a:t>17.1           1953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</a:t>
            </a:r>
            <a:r>
              <a:rPr lang="zh-CN" altLang="en-US" dirty="0"/>
              <a:t>铌铝锗                </a:t>
            </a:r>
            <a:r>
              <a:rPr lang="en-US" altLang="zh-CN" dirty="0"/>
              <a:t>20.5           1967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</a:t>
            </a:r>
            <a:r>
              <a:rPr lang="zh-CN" altLang="en-US" dirty="0"/>
              <a:t>铌三锗                </a:t>
            </a:r>
            <a:r>
              <a:rPr lang="en-US" altLang="zh-CN" dirty="0"/>
              <a:t>23.2           1973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/>
              <a:t>   YBa</a:t>
            </a:r>
            <a:r>
              <a:rPr lang="en-US" altLang="zh-CN" baseline="-25000" dirty="0"/>
              <a:t>2</a:t>
            </a:r>
            <a:r>
              <a:rPr lang="en-US" altLang="zh-CN" dirty="0"/>
              <a:t>Cu</a:t>
            </a:r>
            <a:r>
              <a:rPr lang="en-US" altLang="zh-CN" baseline="-25000" dirty="0"/>
              <a:t>3</a:t>
            </a:r>
            <a:r>
              <a:rPr lang="en-US" altLang="zh-CN" dirty="0"/>
              <a:t>O</a:t>
            </a:r>
            <a:r>
              <a:rPr lang="en-US" altLang="zh-CN" baseline="-25000" dirty="0"/>
              <a:t>7</a:t>
            </a:r>
            <a:r>
              <a:rPr lang="zh-CN" altLang="en-US" dirty="0">
                <a:solidFill>
                  <a:schemeClr val="hlink"/>
                </a:solidFill>
              </a:rPr>
              <a:t>　　</a:t>
            </a:r>
            <a:r>
              <a:rPr lang="en-US" altLang="zh-CN" dirty="0">
                <a:solidFill>
                  <a:srgbClr val="9900FF"/>
                </a:solidFill>
              </a:rPr>
              <a:t>~90 </a:t>
            </a:r>
            <a:r>
              <a:rPr lang="zh-CN" altLang="en-US" dirty="0">
                <a:solidFill>
                  <a:srgbClr val="9900FF"/>
                </a:solidFill>
              </a:rPr>
              <a:t>　　   </a:t>
            </a:r>
            <a:r>
              <a:rPr lang="en-US" altLang="zh-CN" dirty="0">
                <a:solidFill>
                  <a:srgbClr val="9900FF"/>
                </a:solidFill>
              </a:rPr>
              <a:t>1987    </a:t>
            </a:r>
            <a:r>
              <a:rPr lang="zh-CN" altLang="en-US" dirty="0">
                <a:solidFill>
                  <a:srgbClr val="9900FF"/>
                </a:solidFill>
              </a:rPr>
              <a:t>高温超导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1600200" y="387350"/>
            <a:ext cx="24526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3200" dirty="0">
                <a:solidFill>
                  <a:srgbClr val="FF0000"/>
                </a:solidFill>
                <a:latin typeface="+mj-ea"/>
                <a:ea typeface="+mj-ea"/>
              </a:rPr>
              <a:t>1. </a:t>
            </a:r>
            <a:r>
              <a:rPr kumimoji="0" lang="zh-CN" altLang="en-US" sz="3200" dirty="0">
                <a:solidFill>
                  <a:srgbClr val="FF0000"/>
                </a:solidFill>
                <a:latin typeface="+mj-ea"/>
                <a:ea typeface="+mj-ea"/>
              </a:rPr>
              <a:t>零电阻性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400301" y="1035050"/>
            <a:ext cx="7788275" cy="5303838"/>
            <a:chOff x="552" y="652"/>
            <a:chExt cx="4906" cy="3341"/>
          </a:xfrm>
        </p:grpSpPr>
        <p:grpSp>
          <p:nvGrpSpPr>
            <p:cNvPr id="10244" name="Group 18"/>
            <p:cNvGrpSpPr>
              <a:grpSpLocks/>
            </p:cNvGrpSpPr>
            <p:nvPr/>
          </p:nvGrpSpPr>
          <p:grpSpPr bwMode="auto">
            <a:xfrm>
              <a:off x="552" y="652"/>
              <a:ext cx="4906" cy="3341"/>
              <a:chOff x="552" y="652"/>
              <a:chExt cx="4906" cy="3341"/>
            </a:xfrm>
          </p:grpSpPr>
          <p:grpSp>
            <p:nvGrpSpPr>
              <p:cNvPr id="10248" name="Group 16"/>
              <p:cNvGrpSpPr>
                <a:grpSpLocks/>
              </p:cNvGrpSpPr>
              <p:nvPr/>
            </p:nvGrpSpPr>
            <p:grpSpPr bwMode="auto">
              <a:xfrm>
                <a:off x="552" y="652"/>
                <a:ext cx="4906" cy="3341"/>
                <a:chOff x="552" y="780"/>
                <a:chExt cx="4906" cy="3341"/>
              </a:xfrm>
            </p:grpSpPr>
            <p:graphicFrame>
              <p:nvGraphicFramePr>
                <p:cNvPr id="10250" name="Object 10"/>
                <p:cNvGraphicFramePr>
                  <a:graphicFrameLocks noChangeAspect="1"/>
                </p:cNvGraphicFramePr>
                <p:nvPr/>
              </p:nvGraphicFramePr>
              <p:xfrm>
                <a:off x="2064" y="849"/>
                <a:ext cx="2196" cy="19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46" name="Document" r:id="rId3" imgW="2400300" imgH="2181225" progId="Word.Document.8">
                        <p:embed/>
                      </p:oleObj>
                    </mc:Choice>
                    <mc:Fallback>
                      <p:oleObj name="Document" r:id="rId3" imgW="2400300" imgH="2181225" progId="Word.Document.8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849"/>
                              <a:ext cx="2196" cy="19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2" name="Rectangle 11"/>
                <p:cNvSpPr>
                  <a:spLocks noChangeArrowheads="1"/>
                </p:cNvSpPr>
                <p:nvPr/>
              </p:nvSpPr>
              <p:spPr bwMode="auto">
                <a:xfrm>
                  <a:off x="564" y="780"/>
                  <a:ext cx="1673" cy="3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kumimoji="0" lang="zh-CN" altLang="en-US" sz="3200" dirty="0">
                      <a:solidFill>
                        <a:srgbClr val="9900FF"/>
                      </a:solidFill>
                      <a:latin typeface="+mj-ea"/>
                      <a:ea typeface="+mj-ea"/>
                    </a:rPr>
                    <a:t>超导环实验：</a:t>
                  </a:r>
                </a:p>
              </p:txBody>
            </p:sp>
            <p:sp>
              <p:nvSpPr>
                <p:cNvPr id="13" name="Rectangle 12"/>
                <p:cNvSpPr>
                  <a:spLocks noChangeArrowheads="1"/>
                </p:cNvSpPr>
                <p:nvPr/>
              </p:nvSpPr>
              <p:spPr bwMode="auto">
                <a:xfrm>
                  <a:off x="552" y="2897"/>
                  <a:ext cx="4906" cy="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20000"/>
                    </a:lnSpc>
                    <a:defRPr/>
                  </a:pPr>
                  <a:r>
                    <a:rPr kumimoji="0" lang="en-US" altLang="zh-CN" sz="3200" dirty="0">
                      <a:solidFill>
                        <a:srgbClr val="009900"/>
                      </a:solidFill>
                      <a:latin typeface="+mj-ea"/>
                      <a:ea typeface="+mj-ea"/>
                    </a:rPr>
                    <a:t>  </a:t>
                  </a:r>
                  <a:r>
                    <a:rPr kumimoji="0" lang="zh-CN" altLang="en-US" sz="3200" dirty="0">
                      <a:solidFill>
                        <a:srgbClr val="009900"/>
                      </a:solidFill>
                      <a:latin typeface="+mj-ea"/>
                      <a:ea typeface="+mj-ea"/>
                    </a:rPr>
                    <a:t>将磁场中的铅环冷却 </a:t>
                  </a:r>
                  <a:r>
                    <a:rPr kumimoji="0" lang="en-US" altLang="zh-CN" sz="3200" i="1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T</a:t>
                  </a:r>
                  <a:r>
                    <a:rPr kumimoji="0" lang="en-US" altLang="zh-CN" sz="3200" baseline="-25000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C</a:t>
                  </a:r>
                  <a:r>
                    <a:rPr kumimoji="0" lang="en-US" altLang="zh-CN" sz="3200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=7.2K</a:t>
                  </a:r>
                  <a:r>
                    <a:rPr kumimoji="0" lang="en-US" altLang="zh-CN" sz="3200" baseline="-25000" dirty="0">
                      <a:solidFill>
                        <a:srgbClr val="009900"/>
                      </a:solidFill>
                      <a:latin typeface="+mj-ea"/>
                      <a:ea typeface="+mj-ea"/>
                    </a:rPr>
                    <a:t> </a:t>
                  </a:r>
                  <a:r>
                    <a:rPr kumimoji="0" lang="zh-CN" altLang="en-US" sz="3200" dirty="0">
                      <a:solidFill>
                        <a:srgbClr val="009900"/>
                      </a:solidFill>
                      <a:latin typeface="+mj-ea"/>
                      <a:ea typeface="+mj-ea"/>
                    </a:rPr>
                    <a:t>以下，撤去磁场，环中产生感应电流。</a:t>
                  </a:r>
                </a:p>
              </p:txBody>
            </p:sp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588" y="3753"/>
                  <a:ext cx="3492" cy="3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kumimoji="0" lang="en-US" altLang="zh-CN" sz="3200" dirty="0">
                      <a:solidFill>
                        <a:srgbClr val="A50021"/>
                      </a:solidFill>
                      <a:latin typeface="+mj-ea"/>
                      <a:ea typeface="+mj-ea"/>
                    </a:rPr>
                    <a:t>  5</a:t>
                  </a:r>
                  <a:r>
                    <a:rPr kumimoji="0" lang="zh-CN" altLang="en-US" sz="3200" dirty="0">
                      <a:solidFill>
                        <a:srgbClr val="A50021"/>
                      </a:solidFill>
                      <a:latin typeface="+mj-ea"/>
                      <a:ea typeface="+mj-ea"/>
                    </a:rPr>
                    <a:t>年内未发现电流有衰减！</a:t>
                  </a:r>
                </a:p>
              </p:txBody>
            </p:sp>
          </p:grpSp>
          <p:sp>
            <p:nvSpPr>
              <p:cNvPr id="10" name="Rectangle 17"/>
              <p:cNvSpPr>
                <a:spLocks noChangeArrowheads="1"/>
              </p:cNvSpPr>
              <p:nvPr/>
            </p:nvSpPr>
            <p:spPr bwMode="auto">
              <a:xfrm>
                <a:off x="2427" y="1535"/>
                <a:ext cx="1154" cy="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0" lang="zh-CN" altLang="en-US" sz="3200">
                    <a:latin typeface="+mj-ea"/>
                    <a:ea typeface="+mj-ea"/>
                  </a:rPr>
                  <a:t>超导铅环</a:t>
                </a:r>
              </a:p>
            </p:txBody>
          </p:sp>
        </p:grpSp>
        <p:grpSp>
          <p:nvGrpSpPr>
            <p:cNvPr id="10245" name="Group 22"/>
            <p:cNvGrpSpPr>
              <a:grpSpLocks/>
            </p:cNvGrpSpPr>
            <p:nvPr/>
          </p:nvGrpSpPr>
          <p:grpSpPr bwMode="auto">
            <a:xfrm>
              <a:off x="3828" y="1619"/>
              <a:ext cx="231" cy="324"/>
              <a:chOff x="3828" y="1619"/>
              <a:chExt cx="231" cy="324"/>
            </a:xfrm>
          </p:grpSpPr>
          <p:sp>
            <p:nvSpPr>
              <p:cNvPr id="7" name="Arc 20"/>
              <p:cNvSpPr>
                <a:spLocks/>
              </p:cNvSpPr>
              <p:nvPr/>
            </p:nvSpPr>
            <p:spPr bwMode="auto">
              <a:xfrm rot="9829786" flipH="1">
                <a:off x="3828" y="1619"/>
                <a:ext cx="231" cy="258"/>
              </a:xfrm>
              <a:custGeom>
                <a:avLst/>
                <a:gdLst>
                  <a:gd name="T0" fmla="*/ 43 w 21600"/>
                  <a:gd name="T1" fmla="*/ 0 h 21760"/>
                  <a:gd name="T2" fmla="*/ 231 w 21600"/>
                  <a:gd name="T3" fmla="*/ 258 h 21760"/>
                  <a:gd name="T4" fmla="*/ 0 w 21600"/>
                  <a:gd name="T5" fmla="*/ 252 h 217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760"/>
                  <a:gd name="T11" fmla="*/ 21600 w 21600"/>
                  <a:gd name="T12" fmla="*/ 21760 h 217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760" fill="none" extrusionOk="0">
                    <a:moveTo>
                      <a:pt x="4000" y="-1"/>
                    </a:moveTo>
                    <a:cubicBezTo>
                      <a:pt x="14207" y="1923"/>
                      <a:pt x="21600" y="10839"/>
                      <a:pt x="21600" y="21226"/>
                    </a:cubicBezTo>
                    <a:cubicBezTo>
                      <a:pt x="21600" y="21404"/>
                      <a:pt x="21597" y="21582"/>
                      <a:pt x="21593" y="21760"/>
                    </a:cubicBezTo>
                  </a:path>
                  <a:path w="21600" h="21760" stroke="0" extrusionOk="0">
                    <a:moveTo>
                      <a:pt x="4000" y="-1"/>
                    </a:moveTo>
                    <a:cubicBezTo>
                      <a:pt x="14207" y="1923"/>
                      <a:pt x="21600" y="10839"/>
                      <a:pt x="21600" y="21226"/>
                    </a:cubicBezTo>
                    <a:cubicBezTo>
                      <a:pt x="21600" y="21404"/>
                      <a:pt x="21597" y="21582"/>
                      <a:pt x="21593" y="21760"/>
                    </a:cubicBezTo>
                    <a:lnTo>
                      <a:pt x="0" y="21226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3200">
                  <a:latin typeface="+mj-ea"/>
                  <a:ea typeface="+mj-ea"/>
                </a:endParaRPr>
              </a:p>
            </p:txBody>
          </p: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852" y="1860"/>
                <a:ext cx="91" cy="83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latin typeface="+mj-ea"/>
                  <a:ea typeface="+mj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171700" y="2438400"/>
            <a:ext cx="3892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kumimoji="0" lang="zh-CN" altLang="en-US" sz="3200" dirty="0">
                <a:solidFill>
                  <a:srgbClr val="FF3300"/>
                </a:solidFill>
                <a:latin typeface="+mj-ea"/>
                <a:ea typeface="+mj-ea"/>
              </a:rPr>
              <a:t>超导态的临界参量：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4279900" y="3352801"/>
            <a:ext cx="363855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sz="3200" dirty="0">
                <a:solidFill>
                  <a:srgbClr val="3333CC"/>
                </a:solidFill>
                <a:latin typeface="+mj-ea"/>
                <a:ea typeface="+mj-ea"/>
              </a:rPr>
              <a:t>临界温度</a:t>
            </a:r>
            <a:r>
              <a:rPr kumimoji="0" lang="zh-CN" altLang="en-US" sz="3200" dirty="0">
                <a:latin typeface="+mj-ea"/>
                <a:ea typeface="+mj-ea"/>
              </a:rPr>
              <a:t> </a:t>
            </a:r>
            <a:r>
              <a:rPr kumimoji="0" lang="en-US" altLang="zh-CN" sz="3200" i="1" dirty="0" err="1">
                <a:latin typeface="+mj-ea"/>
                <a:ea typeface="+mj-ea"/>
              </a:rPr>
              <a:t>T</a:t>
            </a:r>
            <a:r>
              <a:rPr kumimoji="0" lang="en-US" altLang="zh-CN" sz="3200" baseline="-25000" dirty="0" err="1">
                <a:latin typeface="+mj-ea"/>
                <a:ea typeface="+mj-ea"/>
              </a:rPr>
              <a:t>c</a:t>
            </a:r>
            <a:endParaRPr kumimoji="0" lang="en-US" altLang="zh-CN" sz="32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kumimoji="0" lang="zh-CN" altLang="en-US" sz="3200" dirty="0">
                <a:solidFill>
                  <a:srgbClr val="CC0000"/>
                </a:solidFill>
                <a:latin typeface="+mj-ea"/>
                <a:ea typeface="+mj-ea"/>
              </a:rPr>
              <a:t>临界磁场 </a:t>
            </a:r>
            <a:r>
              <a:rPr kumimoji="0" lang="en-US" altLang="zh-CN" sz="3200" i="1" dirty="0" err="1">
                <a:latin typeface="+mj-ea"/>
                <a:ea typeface="+mj-ea"/>
              </a:rPr>
              <a:t>B</a:t>
            </a:r>
            <a:r>
              <a:rPr kumimoji="0" lang="en-US" altLang="zh-CN" sz="3200" baseline="-25000" dirty="0" err="1">
                <a:latin typeface="+mj-ea"/>
                <a:ea typeface="+mj-ea"/>
              </a:rPr>
              <a:t>c</a:t>
            </a:r>
            <a:endParaRPr kumimoji="0" lang="en-US" altLang="zh-CN" sz="32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kumimoji="0" lang="zh-CN" altLang="en-US" sz="3200" dirty="0">
                <a:solidFill>
                  <a:srgbClr val="9900FF"/>
                </a:solidFill>
                <a:latin typeface="+mj-ea"/>
                <a:ea typeface="+mj-ea"/>
              </a:rPr>
              <a:t>临界电流密度</a:t>
            </a:r>
            <a:r>
              <a:rPr kumimoji="0" lang="zh-CN" altLang="en-US" sz="3200" dirty="0">
                <a:latin typeface="+mj-ea"/>
                <a:ea typeface="+mj-ea"/>
              </a:rPr>
              <a:t> </a:t>
            </a:r>
            <a:r>
              <a:rPr kumimoji="0" lang="en-US" altLang="zh-CN" sz="3200" i="1" dirty="0" err="1">
                <a:latin typeface="+mj-ea"/>
                <a:ea typeface="+mj-ea"/>
              </a:rPr>
              <a:t>J</a:t>
            </a:r>
            <a:r>
              <a:rPr kumimoji="0" lang="en-US" altLang="zh-CN" sz="3200" baseline="-25000" dirty="0" err="1">
                <a:latin typeface="+mj-ea"/>
                <a:ea typeface="+mj-ea"/>
              </a:rPr>
              <a:t>c</a:t>
            </a:r>
            <a:endParaRPr kumimoji="0" lang="en-US" altLang="zh-CN" sz="3200" baseline="-25000" dirty="0">
              <a:latin typeface="+mj-ea"/>
              <a:ea typeface="+mj-ea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41538" y="5449888"/>
            <a:ext cx="84185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3200" dirty="0">
                <a:latin typeface="+mj-ea"/>
                <a:ea typeface="+mj-ea"/>
              </a:rPr>
              <a:t>任一临界参量超过阈值 </a:t>
            </a:r>
            <a:r>
              <a:rPr kumimoji="0" lang="zh-CN" altLang="en-US" sz="3200" dirty="0">
                <a:solidFill>
                  <a:srgbClr val="993300"/>
                </a:solidFill>
                <a:latin typeface="+mj-ea"/>
                <a:ea typeface="+mj-ea"/>
                <a:sym typeface="Symbol" pitchFamily="18" charset="2"/>
              </a:rPr>
              <a:t></a:t>
            </a:r>
            <a:r>
              <a:rPr kumimoji="0" lang="zh-CN" altLang="en-US" sz="3200" dirty="0">
                <a:solidFill>
                  <a:srgbClr val="993300"/>
                </a:solidFill>
                <a:latin typeface="+mj-ea"/>
                <a:ea typeface="+mj-ea"/>
              </a:rPr>
              <a:t> 超导态变成正常态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152650" y="1554163"/>
            <a:ext cx="76009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3200" dirty="0">
                <a:solidFill>
                  <a:srgbClr val="FF33CC"/>
                </a:solidFill>
                <a:latin typeface="+mj-ea"/>
                <a:ea typeface="+mj-ea"/>
              </a:rPr>
              <a:t>理想导体：</a:t>
            </a:r>
            <a:r>
              <a:rPr kumimoji="0"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零电阻性，无“完全抗磁性”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190750" y="830263"/>
            <a:ext cx="6161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kumimoji="0" lang="zh-CN" altLang="en-US" sz="3200">
                <a:latin typeface="+mj-ea"/>
                <a:ea typeface="+mj-ea"/>
              </a:rPr>
              <a:t>超导体：</a:t>
            </a:r>
            <a:r>
              <a:rPr kumimoji="0" lang="zh-CN" altLang="en-US" sz="3200">
                <a:solidFill>
                  <a:srgbClr val="A50021"/>
                </a:solidFill>
                <a:latin typeface="+mj-ea"/>
                <a:ea typeface="+mj-ea"/>
              </a:rPr>
              <a:t>零电阻性</a:t>
            </a:r>
            <a:r>
              <a:rPr kumimoji="0" lang="zh-CN" altLang="en-US" sz="320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0" lang="en-US" altLang="zh-CN" sz="3200">
                <a:latin typeface="+mj-ea"/>
                <a:ea typeface="+mj-ea"/>
              </a:rPr>
              <a:t>+ </a:t>
            </a:r>
            <a:r>
              <a:rPr kumimoji="0" lang="zh-CN" altLang="en-US" sz="3200">
                <a:solidFill>
                  <a:srgbClr val="A50021"/>
                </a:solidFill>
                <a:latin typeface="+mj-ea"/>
                <a:ea typeface="+mj-ea"/>
              </a:rPr>
              <a:t>完全抗磁性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6" grpId="0" autoUpdateAnimBg="0"/>
      <p:bldP spid="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9"/>
          <p:cNvSpPr>
            <a:spLocks noChangeArrowheads="1"/>
          </p:cNvSpPr>
          <p:nvPr/>
        </p:nvSpPr>
        <p:spPr bwMode="auto">
          <a:xfrm>
            <a:off x="1866900" y="998538"/>
            <a:ext cx="76136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3200" dirty="0">
                <a:solidFill>
                  <a:srgbClr val="FF0000"/>
                </a:solidFill>
                <a:latin typeface="+mj-ea"/>
                <a:ea typeface="+mj-ea"/>
              </a:rPr>
              <a:t>2. </a:t>
            </a:r>
            <a:r>
              <a:rPr kumimoji="0" lang="zh-CN" altLang="en-US" sz="3200" dirty="0">
                <a:solidFill>
                  <a:srgbClr val="FF0000"/>
                </a:solidFill>
                <a:latin typeface="+mj-ea"/>
                <a:ea typeface="+mj-ea"/>
              </a:rPr>
              <a:t>完全抗磁性</a:t>
            </a:r>
            <a:r>
              <a:rPr kumimoji="0"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kumimoji="0" lang="en-US" altLang="zh-CN" sz="3200" dirty="0" err="1">
                <a:solidFill>
                  <a:srgbClr val="0000FF"/>
                </a:solidFill>
                <a:latin typeface="+mj-ea"/>
                <a:ea typeface="+mj-ea"/>
              </a:rPr>
              <a:t>Meissner</a:t>
            </a:r>
            <a:r>
              <a:rPr kumimoji="0" lang="en-US" altLang="zh-CN" sz="32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kumimoji="0"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效应，</a:t>
            </a:r>
            <a:r>
              <a:rPr kumimoji="0" lang="en-US" altLang="zh-CN" sz="3200" dirty="0">
                <a:solidFill>
                  <a:srgbClr val="0000FF"/>
                </a:solidFill>
                <a:latin typeface="+mj-ea"/>
                <a:ea typeface="+mj-ea"/>
              </a:rPr>
              <a:t>1933</a:t>
            </a:r>
            <a:r>
              <a:rPr kumimoji="0"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4" name="Text Box 1032"/>
          <p:cNvSpPr txBox="1">
            <a:spLocks noChangeArrowheads="1"/>
          </p:cNvSpPr>
          <p:nvPr/>
        </p:nvSpPr>
        <p:spPr bwMode="auto">
          <a:xfrm>
            <a:off x="2667000" y="1771651"/>
            <a:ext cx="71437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>
                <a:solidFill>
                  <a:srgbClr val="A50021"/>
                </a:solidFill>
                <a:latin typeface="+mj-ea"/>
                <a:ea typeface="+mj-ea"/>
              </a:rPr>
              <a:t>  </a:t>
            </a:r>
            <a:r>
              <a:rPr lang="zh-CN" altLang="en-US" sz="3200">
                <a:solidFill>
                  <a:srgbClr val="A50021"/>
                </a:solidFill>
                <a:latin typeface="+mj-ea"/>
                <a:ea typeface="+mj-ea"/>
              </a:rPr>
              <a:t>超导体内部的磁场总为零，磁通总是被排出超导体外。</a:t>
            </a:r>
          </a:p>
        </p:txBody>
      </p:sp>
      <p:sp>
        <p:nvSpPr>
          <p:cNvPr id="5" name="Text Box 1035"/>
          <p:cNvSpPr txBox="1">
            <a:spLocks noChangeArrowheads="1"/>
          </p:cNvSpPr>
          <p:nvPr/>
        </p:nvSpPr>
        <p:spPr bwMode="auto">
          <a:xfrm>
            <a:off x="2286000" y="3028950"/>
            <a:ext cx="77914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lvl="2">
              <a:defRPr/>
            </a:pPr>
            <a:r>
              <a:rPr kumimoji="0" lang="en-US" altLang="zh-CN" sz="3200" dirty="0">
                <a:solidFill>
                  <a:srgbClr val="009900"/>
                </a:solidFill>
                <a:latin typeface="+mj-ea"/>
                <a:ea typeface="+mj-ea"/>
              </a:rPr>
              <a:t>    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</a:rPr>
              <a:t>磁场</a:t>
            </a:r>
            <a:r>
              <a:rPr kumimoji="0" lang="en-US" altLang="zh-CN" sz="3200" i="1" dirty="0">
                <a:solidFill>
                  <a:srgbClr val="009900"/>
                </a:solidFill>
                <a:latin typeface="+mj-ea"/>
                <a:ea typeface="+mj-ea"/>
              </a:rPr>
              <a:t>B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</a:rPr>
              <a:t>并非在超导体表面突降为零</a:t>
            </a:r>
            <a:r>
              <a:rPr kumimoji="0" lang="en-US" altLang="zh-CN" sz="3200" dirty="0">
                <a:solidFill>
                  <a:srgbClr val="009900"/>
                </a:solidFill>
                <a:latin typeface="+mj-ea"/>
                <a:ea typeface="+mj-ea"/>
              </a:rPr>
              <a:t>,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</a:rPr>
              <a:t>而是渗入表面一薄层后变为零。透入深度 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  <a:sym typeface="Symbol" pitchFamily="18" charset="2"/>
              </a:rPr>
              <a:t>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</a:rPr>
              <a:t> </a:t>
            </a:r>
            <a:r>
              <a:rPr kumimoji="0" lang="en-US" altLang="zh-CN" sz="3200" dirty="0">
                <a:solidFill>
                  <a:srgbClr val="009900"/>
                </a:solidFill>
                <a:latin typeface="+mj-ea"/>
                <a:ea typeface="+mj-ea"/>
              </a:rPr>
              <a:t>10</a:t>
            </a:r>
            <a:r>
              <a:rPr kumimoji="0" lang="en-US" altLang="zh-CN" sz="3200" baseline="30000" dirty="0">
                <a:solidFill>
                  <a:srgbClr val="009900"/>
                </a:solidFill>
                <a:latin typeface="+mj-ea"/>
                <a:ea typeface="+mj-ea"/>
              </a:rPr>
              <a:t>-5</a:t>
            </a:r>
            <a:r>
              <a:rPr kumimoji="0" lang="en-US" altLang="zh-CN" sz="3200" dirty="0">
                <a:solidFill>
                  <a:srgbClr val="009900"/>
                </a:solidFill>
                <a:latin typeface="+mj-ea"/>
                <a:ea typeface="+mj-ea"/>
              </a:rPr>
              <a:t> cm</a:t>
            </a:r>
            <a:r>
              <a:rPr kumimoji="0" lang="zh-CN" altLang="en-US" sz="3200" dirty="0">
                <a:solidFill>
                  <a:srgbClr val="009900"/>
                </a:solidFill>
                <a:latin typeface="+mj-ea"/>
                <a:ea typeface="+mj-ea"/>
              </a:rPr>
              <a:t>。</a:t>
            </a:r>
            <a:endParaRPr lang="zh-CN" altLang="en-US" sz="3200" dirty="0">
              <a:solidFill>
                <a:srgbClr val="009900"/>
              </a:solidFill>
              <a:latin typeface="+mj-ea"/>
              <a:ea typeface="+mj-ea"/>
            </a:endParaRPr>
          </a:p>
        </p:txBody>
      </p:sp>
      <p:sp>
        <p:nvSpPr>
          <p:cNvPr id="6" name="Text Box 1037"/>
          <p:cNvSpPr txBox="1">
            <a:spLocks noChangeArrowheads="1"/>
          </p:cNvSpPr>
          <p:nvPr/>
        </p:nvSpPr>
        <p:spPr bwMode="auto">
          <a:xfrm>
            <a:off x="2686050" y="4762501"/>
            <a:ext cx="7239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zh-CN" sz="3200" dirty="0">
                <a:solidFill>
                  <a:srgbClr val="A50021"/>
                </a:solidFill>
                <a:latin typeface="+mj-ea"/>
                <a:ea typeface="+mj-ea"/>
              </a:rPr>
              <a:t>  </a:t>
            </a:r>
            <a:r>
              <a:rPr kumimoji="0" lang="zh-CN" altLang="en-US" sz="3200" dirty="0">
                <a:solidFill>
                  <a:srgbClr val="A50021"/>
                </a:solidFill>
                <a:latin typeface="+mj-ea"/>
                <a:ea typeface="+mj-ea"/>
              </a:rPr>
              <a:t>厚度 </a:t>
            </a:r>
            <a:r>
              <a:rPr kumimoji="0" lang="en-US" altLang="zh-CN" sz="3200" dirty="0">
                <a:solidFill>
                  <a:srgbClr val="A50021"/>
                </a:solidFill>
                <a:latin typeface="+mj-ea"/>
                <a:ea typeface="+mj-ea"/>
              </a:rPr>
              <a:t>&lt; 10</a:t>
            </a:r>
            <a:r>
              <a:rPr kumimoji="0" lang="en-US" altLang="zh-CN" sz="3200" baseline="30000" dirty="0">
                <a:solidFill>
                  <a:srgbClr val="A50021"/>
                </a:solidFill>
                <a:latin typeface="+mj-ea"/>
                <a:ea typeface="+mj-ea"/>
              </a:rPr>
              <a:t>-5</a:t>
            </a:r>
            <a:r>
              <a:rPr kumimoji="0" lang="en-US" altLang="zh-CN" sz="3200" dirty="0">
                <a:solidFill>
                  <a:srgbClr val="A50021"/>
                </a:solidFill>
                <a:latin typeface="+mj-ea"/>
                <a:ea typeface="+mj-ea"/>
              </a:rPr>
              <a:t> cm</a:t>
            </a:r>
            <a:r>
              <a:rPr kumimoji="0" lang="zh-CN" altLang="en-US" sz="3200" dirty="0">
                <a:solidFill>
                  <a:srgbClr val="A50021"/>
                </a:solidFill>
                <a:latin typeface="+mj-ea"/>
                <a:ea typeface="+mj-ea"/>
              </a:rPr>
              <a:t>的超导薄膜，不可能有迈斯纳效应。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038351" y="309564"/>
            <a:ext cx="3548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A50021"/>
                </a:solidFill>
                <a:latin typeface="+mj-ea"/>
                <a:ea typeface="+mj-ea"/>
              </a:rPr>
              <a:t>完全抗磁性实验：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66987" y="1412875"/>
            <a:ext cx="6667500" cy="5245100"/>
            <a:chOff x="906" y="663"/>
            <a:chExt cx="4200" cy="3304"/>
          </a:xfrm>
        </p:grpSpPr>
        <p:graphicFrame>
          <p:nvGraphicFramePr>
            <p:cNvPr id="13316" name="Object 1"/>
            <p:cNvGraphicFramePr>
              <a:graphicFrameLocks noChangeAspect="1"/>
            </p:cNvGraphicFramePr>
            <p:nvPr/>
          </p:nvGraphicFramePr>
          <p:xfrm>
            <a:off x="1223" y="663"/>
            <a:ext cx="3733" cy="20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9" name="Document" r:id="rId3" imgW="3819525" imgH="2105025" progId="Word.Document.8">
                    <p:embed/>
                  </p:oleObj>
                </mc:Choice>
                <mc:Fallback>
                  <p:oleObj name="Document" r:id="rId3" imgW="3819525" imgH="2105025" progId="Word.Document.8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3" y="663"/>
                          <a:ext cx="3733" cy="20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906" y="3095"/>
              <a:ext cx="4200" cy="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kumimoji="0" lang="en-US" altLang="zh-CN" dirty="0">
                  <a:solidFill>
                    <a:srgbClr val="009900"/>
                  </a:solidFill>
                  <a:latin typeface="+mj-ea"/>
                  <a:ea typeface="+mj-ea"/>
                </a:rPr>
                <a:t>    </a:t>
              </a:r>
              <a:r>
                <a:rPr kumimoji="0" lang="zh-CN" altLang="en-US" dirty="0">
                  <a:solidFill>
                    <a:srgbClr val="009900"/>
                  </a:solidFill>
                  <a:latin typeface="+mj-ea"/>
                  <a:ea typeface="+mj-ea"/>
                </a:rPr>
                <a:t>将条形磁铁放在超导铅碗（浸在液氦中的铅碗）中。因超导铅碗的抗磁性对磁铁产生的斥力，磁铁悬浮在碗的上方。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2"/>
          <p:cNvSpPr>
            <a:spLocks noChangeArrowheads="1"/>
          </p:cNvSpPr>
          <p:nvPr/>
        </p:nvSpPr>
        <p:spPr bwMode="auto">
          <a:xfrm>
            <a:off x="1906899" y="147595"/>
            <a:ext cx="4422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二、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分子电流 与分子磁矩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060905" y="1261521"/>
            <a:ext cx="751801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氢原子由一电子（质量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带电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-e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）与一质子组成，假设在电子水平面内绕质子作半径为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、角速度为</a:t>
            </a:r>
            <a:r>
              <a:rPr lang="el-GR" altLang="zh-CN" dirty="0">
                <a:solidFill>
                  <a:srgbClr val="FF0000"/>
                </a:solidFill>
                <a:ea typeface="宋体" panose="02010600030101010101" pitchFamily="2" charset="-122"/>
              </a:rPr>
              <a:t>ω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的匀速圆周运动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009900"/>
                </a:solidFill>
              </a:rPr>
              <a:t>轨道角动量</a:t>
            </a:r>
            <a:r>
              <a:rPr lang="en-US" altLang="zh-CN" dirty="0">
                <a:solidFill>
                  <a:srgbClr val="009900"/>
                </a:solidFill>
              </a:rPr>
              <a:t>=_____,</a:t>
            </a:r>
            <a:r>
              <a:rPr lang="zh-CN" altLang="en-US" dirty="0">
                <a:solidFill>
                  <a:srgbClr val="CC0000"/>
                </a:solidFill>
                <a:ea typeface="宋体" panose="02010600030101010101" pitchFamily="2" charset="-122"/>
              </a:rPr>
              <a:t>磁矩</a:t>
            </a:r>
            <a:r>
              <a:rPr lang="en-US" altLang="zh-CN" dirty="0">
                <a:solidFill>
                  <a:srgbClr val="CC0000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______,</a:t>
            </a:r>
            <a:r>
              <a:rPr lang="zh-CN" altLang="en-US" dirty="0">
                <a:solidFill>
                  <a:srgbClr val="FF33CC"/>
                </a:solidFill>
                <a:ea typeface="宋体" panose="02010600030101010101" pitchFamily="2" charset="-122"/>
              </a:rPr>
              <a:t>磁矩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CC3300"/>
                </a:solidFill>
              </a:rPr>
              <a:t>轨道角动量</a:t>
            </a:r>
            <a:r>
              <a:rPr lang="en-US" altLang="zh-CN" dirty="0">
                <a:solidFill>
                  <a:srgbClr val="009900"/>
                </a:solidFill>
              </a:rPr>
              <a:t>=_____,</a:t>
            </a:r>
            <a:endParaRPr lang="zh-CN" altLang="en-US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pic>
        <p:nvPicPr>
          <p:cNvPr id="64" name="Picture 12" descr="绿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821" y="4556137"/>
            <a:ext cx="606487" cy="52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6" descr="红球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098" y="5104256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Group 8"/>
          <p:cNvGrpSpPr>
            <a:grpSpLocks/>
          </p:cNvGrpSpPr>
          <p:nvPr/>
        </p:nvGrpSpPr>
        <p:grpSpPr bwMode="auto">
          <a:xfrm>
            <a:off x="7020311" y="4318084"/>
            <a:ext cx="3313113" cy="1371600"/>
            <a:chOff x="4224" y="1101"/>
            <a:chExt cx="1561" cy="864"/>
          </a:xfrm>
        </p:grpSpPr>
        <p:sp>
          <p:nvSpPr>
            <p:cNvPr id="79" name="Oval 9"/>
            <p:cNvSpPr>
              <a:spLocks noChangeArrowheads="1"/>
            </p:cNvSpPr>
            <p:nvPr/>
          </p:nvSpPr>
          <p:spPr bwMode="auto">
            <a:xfrm>
              <a:off x="4224" y="1101"/>
              <a:ext cx="1561" cy="624"/>
            </a:xfrm>
            <a:prstGeom prst="ellipse">
              <a:avLst/>
            </a:prstGeom>
            <a:noFill/>
            <a:ln w="28575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Text Box 15"/>
            <p:cNvSpPr txBox="1">
              <a:spLocks noChangeArrowheads="1"/>
            </p:cNvSpPr>
            <p:nvPr/>
          </p:nvSpPr>
          <p:spPr bwMode="auto">
            <a:xfrm>
              <a:off x="5415" y="1635"/>
              <a:ext cx="16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0" i="1" dirty="0"/>
                <a:t>e</a:t>
              </a:r>
            </a:p>
          </p:txBody>
        </p:sp>
      </p:grpSp>
      <p:sp>
        <p:nvSpPr>
          <p:cNvPr id="81" name="Line 16"/>
          <p:cNvSpPr>
            <a:spLocks noChangeShapeType="1"/>
          </p:cNvSpPr>
          <p:nvPr/>
        </p:nvSpPr>
        <p:spPr bwMode="auto">
          <a:xfrm flipH="1">
            <a:off x="9159722" y="5242010"/>
            <a:ext cx="411751" cy="1365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319708"/>
              </p:ext>
            </p:extLst>
          </p:nvPr>
        </p:nvGraphicFramePr>
        <p:xfrm>
          <a:off x="8873192" y="5318210"/>
          <a:ext cx="32473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2" name="公式" r:id="rId5" imgW="126725" imgH="177415" progId="Equation.3">
                  <p:embed/>
                </p:oleObj>
              </mc:Choice>
              <mc:Fallback>
                <p:oleObj name="公式" r:id="rId5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3192" y="5318210"/>
                        <a:ext cx="324732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Line 11"/>
          <p:cNvSpPr>
            <a:spLocks noChangeShapeType="1"/>
          </p:cNvSpPr>
          <p:nvPr/>
        </p:nvSpPr>
        <p:spPr bwMode="auto">
          <a:xfrm>
            <a:off x="8598111" y="5322178"/>
            <a:ext cx="0" cy="5334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409293"/>
              </p:ext>
            </p:extLst>
          </p:nvPr>
        </p:nvGraphicFramePr>
        <p:xfrm>
          <a:off x="8130486" y="5763503"/>
          <a:ext cx="3381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3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486" y="5763503"/>
                        <a:ext cx="3381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19"/>
          <p:cNvSpPr>
            <a:spLocks noChangeShapeType="1"/>
          </p:cNvSpPr>
          <p:nvPr/>
        </p:nvSpPr>
        <p:spPr bwMode="auto">
          <a:xfrm flipH="1">
            <a:off x="9985520" y="5041059"/>
            <a:ext cx="216296" cy="5454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Text Box 18"/>
          <p:cNvSpPr txBox="1">
            <a:spLocks noChangeArrowheads="1"/>
          </p:cNvSpPr>
          <p:nvPr/>
        </p:nvSpPr>
        <p:spPr bwMode="auto">
          <a:xfrm>
            <a:off x="10077247" y="4981013"/>
            <a:ext cx="304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0" i="1" dirty="0"/>
              <a:t>I</a:t>
            </a:r>
            <a:endParaRPr lang="en-US" altLang="zh-CN" b="0" dirty="0"/>
          </a:p>
        </p:txBody>
      </p:sp>
      <p:sp>
        <p:nvSpPr>
          <p:cNvPr id="102" name="Line 10"/>
          <p:cNvSpPr>
            <a:spLocks noChangeShapeType="1"/>
          </p:cNvSpPr>
          <p:nvPr/>
        </p:nvSpPr>
        <p:spPr bwMode="auto">
          <a:xfrm flipV="1">
            <a:off x="8619594" y="3606357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472435"/>
              </p:ext>
            </p:extLst>
          </p:nvPr>
        </p:nvGraphicFramePr>
        <p:xfrm>
          <a:off x="8849027" y="3637693"/>
          <a:ext cx="3730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4" name="公式" r:id="rId9" imgW="177646" imgH="228402" progId="Equation.3">
                  <p:embed/>
                </p:oleObj>
              </mc:Choice>
              <mc:Fallback>
                <p:oleObj name="公式" r:id="rId9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9027" y="3637693"/>
                        <a:ext cx="37306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 Box 31"/>
          <p:cNvSpPr txBox="1">
            <a:spLocks noChangeArrowheads="1"/>
          </p:cNvSpPr>
          <p:nvPr/>
        </p:nvSpPr>
        <p:spPr bwMode="auto">
          <a:xfrm>
            <a:off x="1835132" y="315320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轨道角动量</a:t>
            </a:r>
          </a:p>
        </p:txBody>
      </p:sp>
      <p:graphicFrame>
        <p:nvGraphicFramePr>
          <p:cNvPr id="105" name="对象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525812"/>
              </p:ext>
            </p:extLst>
          </p:nvPr>
        </p:nvGraphicFramePr>
        <p:xfrm>
          <a:off x="4169218" y="3084151"/>
          <a:ext cx="39719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5" name="公式" r:id="rId11" imgW="1828800" imgH="304560" progId="Equation.3">
                  <p:embed/>
                </p:oleObj>
              </mc:Choice>
              <mc:Fallback>
                <p:oleObj name="公式" r:id="rId11" imgW="1828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218" y="3084151"/>
                        <a:ext cx="39719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 Box 30"/>
          <p:cNvSpPr txBox="1">
            <a:spLocks noChangeArrowheads="1"/>
          </p:cNvSpPr>
          <p:nvPr/>
        </p:nvSpPr>
        <p:spPr bwMode="auto">
          <a:xfrm>
            <a:off x="1835132" y="4118770"/>
            <a:ext cx="1627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9900FF"/>
                </a:solidFill>
              </a:rPr>
              <a:t>轨道磁矩</a:t>
            </a:r>
          </a:p>
        </p:txBody>
      </p:sp>
      <p:graphicFrame>
        <p:nvGraphicFramePr>
          <p:cNvPr id="10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634225"/>
              </p:ext>
            </p:extLst>
          </p:nvPr>
        </p:nvGraphicFramePr>
        <p:xfrm>
          <a:off x="4181503" y="4035655"/>
          <a:ext cx="2084501" cy="74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6" name="公式" r:id="rId13" imgW="545760" imgH="228600" progId="Equation.3">
                  <p:embed/>
                </p:oleObj>
              </mc:Choice>
              <mc:Fallback>
                <p:oleObj name="公式" r:id="rId13" imgW="545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503" y="4035655"/>
                        <a:ext cx="2084501" cy="746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742639"/>
              </p:ext>
            </p:extLst>
          </p:nvPr>
        </p:nvGraphicFramePr>
        <p:xfrm>
          <a:off x="2902734" y="4618915"/>
          <a:ext cx="20986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7" name="公式" r:id="rId15" imgW="888840" imgH="393480" progId="Equation.3">
                  <p:embed/>
                </p:oleObj>
              </mc:Choice>
              <mc:Fallback>
                <p:oleObj name="公式" r:id="rId15" imgW="888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734" y="4618915"/>
                        <a:ext cx="20986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45682"/>
              </p:ext>
            </p:extLst>
          </p:nvPr>
        </p:nvGraphicFramePr>
        <p:xfrm>
          <a:off x="2254247" y="5742866"/>
          <a:ext cx="10874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8" name="公式" r:id="rId17" imgW="520560" imgH="253800" progId="Equation.3">
                  <p:embed/>
                </p:oleObj>
              </mc:Choice>
              <mc:Fallback>
                <p:oleObj name="公式" r:id="rId17" imgW="520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47" y="5742866"/>
                        <a:ext cx="10874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52801"/>
              </p:ext>
            </p:extLst>
          </p:nvPr>
        </p:nvGraphicFramePr>
        <p:xfrm>
          <a:off x="3483515" y="5600868"/>
          <a:ext cx="194964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9" name="公式" r:id="rId19" imgW="761760" imgH="393480" progId="Equation.3">
                  <p:embed/>
                </p:oleObj>
              </mc:Choice>
              <mc:Fallback>
                <p:oleObj name="公式" r:id="rId19" imgW="7617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83515" y="5600868"/>
                        <a:ext cx="1949648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72534"/>
              </p:ext>
            </p:extLst>
          </p:nvPr>
        </p:nvGraphicFramePr>
        <p:xfrm>
          <a:off x="6223556" y="5457933"/>
          <a:ext cx="153987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90" name="公式" r:id="rId21" imgW="622080" imgH="507960" progId="Equation.3">
                  <p:embed/>
                </p:oleObj>
              </mc:Choice>
              <mc:Fallback>
                <p:oleObj name="公式" r:id="rId21" imgW="6220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556" y="5457933"/>
                        <a:ext cx="1539875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4322627" y="716945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33CC"/>
                </a:solidFill>
                <a:latin typeface="宋体" panose="02010600030101010101" pitchFamily="2" charset="-122"/>
              </a:rPr>
              <a:t>课堂练习</a:t>
            </a:r>
            <a:endParaRPr lang="zh-CN" altLang="en-US" dirty="0">
              <a:solidFill>
                <a:srgbClr val="FF33CC"/>
              </a:solidFill>
            </a:endParaRPr>
          </a:p>
        </p:txBody>
      </p:sp>
      <p:pic>
        <p:nvPicPr>
          <p:cNvPr id="26" name="Picture 24" descr="4C70BBA977B88F3DF7393CB7443DAF2A"/>
          <p:cNvPicPr>
            <a:picLocks noChangeAspect="1" noChangeArrowheads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773" y="44386"/>
            <a:ext cx="128587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9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17 0.01228 C -0.00034 0.01228 0.08108 -0.01877 0.08108 -0.0563 C 0.08108 -0.09384 -0.00034 -0.12419 -0.10017 -0.12419 C -0.20017 -0.12419 -0.28125 -0.09384 -0.28125 -0.0563 C -0.28125 -0.01877 -0.20017 0.01228 -0.10017 0.01228 Z " pathEditMode="relative" rAng="0" ptsTypes="fffff">
                                      <p:cBhvr>
                                        <p:cTn id="21" dur="3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1" grpId="0" animBg="1"/>
      <p:bldP spid="98" grpId="0" animBg="1"/>
      <p:bldP spid="100" grpId="0" animBg="1"/>
      <p:bldP spid="101" grpId="0"/>
      <p:bldP spid="102" grpId="0" animBg="1"/>
      <p:bldP spid="104" grpId="0"/>
      <p:bldP spid="1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6"/>
          <p:cNvSpPr>
            <a:spLocks noChangeArrowheads="1"/>
          </p:cNvSpPr>
          <p:nvPr/>
        </p:nvSpPr>
        <p:spPr bwMode="auto">
          <a:xfrm>
            <a:off x="8462724" y="181750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val 48"/>
          <p:cNvSpPr>
            <a:spLocks noChangeArrowheads="1"/>
          </p:cNvSpPr>
          <p:nvPr/>
        </p:nvSpPr>
        <p:spPr bwMode="auto">
          <a:xfrm rot="2210532">
            <a:off x="8164274" y="899926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49"/>
          <p:cNvSpPr>
            <a:spLocks noChangeArrowheads="1"/>
          </p:cNvSpPr>
          <p:nvPr/>
        </p:nvSpPr>
        <p:spPr bwMode="auto">
          <a:xfrm rot="19361874">
            <a:off x="8111887" y="861826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50"/>
          <p:cNvSpPr>
            <a:spLocks noChangeArrowheads="1"/>
          </p:cNvSpPr>
          <p:nvPr/>
        </p:nvSpPr>
        <p:spPr bwMode="auto">
          <a:xfrm rot="16200000">
            <a:off x="8222219" y="930882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47"/>
          <p:cNvSpPr>
            <a:spLocks noChangeArrowheads="1"/>
          </p:cNvSpPr>
          <p:nvPr/>
        </p:nvSpPr>
        <p:spPr bwMode="auto">
          <a:xfrm>
            <a:off x="9283462" y="1366651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 51"/>
          <p:cNvSpPr>
            <a:spLocks noChangeArrowheads="1"/>
          </p:cNvSpPr>
          <p:nvPr/>
        </p:nvSpPr>
        <p:spPr bwMode="auto">
          <a:xfrm>
            <a:off x="7627699" y="2120714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52"/>
          <p:cNvSpPr>
            <a:spLocks noChangeArrowheads="1"/>
          </p:cNvSpPr>
          <p:nvPr/>
        </p:nvSpPr>
        <p:spPr bwMode="auto">
          <a:xfrm>
            <a:off x="8188087" y="1001526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33"/>
          <p:cNvSpPr>
            <a:spLocks noChangeArrowheads="1"/>
          </p:cNvSpPr>
          <p:nvPr/>
        </p:nvSpPr>
        <p:spPr bwMode="auto">
          <a:xfrm>
            <a:off x="2090205" y="198053"/>
            <a:ext cx="2710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33CC"/>
                </a:solidFill>
                <a:latin typeface="宋体" panose="02010600030101010101" pitchFamily="2" charset="-122"/>
              </a:rPr>
              <a:t>1.</a:t>
            </a:r>
            <a:r>
              <a:rPr lang="zh-CN" altLang="en-US" dirty="0" smtClean="0">
                <a:solidFill>
                  <a:srgbClr val="FF33CC"/>
                </a:solidFill>
                <a:latin typeface="宋体" panose="02010600030101010101" pitchFamily="2" charset="-122"/>
              </a:rPr>
              <a:t>电</a:t>
            </a:r>
            <a:r>
              <a:rPr lang="zh-CN" altLang="en-US" dirty="0" smtClean="0">
                <a:solidFill>
                  <a:srgbClr val="FF33CC"/>
                </a:solidFill>
              </a:rPr>
              <a:t>子</a:t>
            </a:r>
            <a:r>
              <a:rPr lang="zh-CN" altLang="en-US" dirty="0">
                <a:solidFill>
                  <a:srgbClr val="009900"/>
                </a:solidFill>
              </a:rPr>
              <a:t>轨道</a:t>
            </a:r>
            <a:r>
              <a:rPr lang="zh-CN" altLang="en-US" dirty="0" smtClean="0">
                <a:solidFill>
                  <a:srgbClr val="FF33CC"/>
                </a:solidFill>
              </a:rPr>
              <a:t>磁矩</a:t>
            </a:r>
            <a:endParaRPr lang="zh-CN" altLang="en-US" dirty="0">
              <a:solidFill>
                <a:srgbClr val="FF33CC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870498"/>
              </p:ext>
            </p:extLst>
          </p:nvPr>
        </p:nvGraphicFramePr>
        <p:xfrm>
          <a:off x="5009819" y="128179"/>
          <a:ext cx="19018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06" name="公式" r:id="rId3" imgW="774364" imgH="393529" progId="Equation.3">
                  <p:embed/>
                </p:oleObj>
              </mc:Choice>
              <mc:Fallback>
                <p:oleObj name="公式" r:id="rId3" imgW="774364" imgH="393529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819" y="128179"/>
                        <a:ext cx="1901825" cy="968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2149627" y="892646"/>
            <a:ext cx="27077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</a:rPr>
              <a:t>电子自旋磁矩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82170" y="1593314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量子效应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13331"/>
              </p:ext>
            </p:extLst>
          </p:nvPr>
        </p:nvGraphicFramePr>
        <p:xfrm>
          <a:off x="4394348" y="1407385"/>
          <a:ext cx="174148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07" name="公式" r:id="rId5" imgW="710891" imgH="393529" progId="Equation.3">
                  <p:embed/>
                </p:oleObj>
              </mc:Choice>
              <mc:Fallback>
                <p:oleObj name="公式" r:id="rId5" imgW="710891" imgH="393529" progId="Equation.3">
                  <p:embed/>
                  <p:pic>
                    <p:nvPicPr>
                      <p:cNvPr id="13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348" y="1407385"/>
                        <a:ext cx="1741487" cy="96202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33CC33">
                              <a:tint val="66000"/>
                              <a:satMod val="160000"/>
                            </a:srgbClr>
                          </a:gs>
                          <a:gs pos="50000">
                            <a:srgbClr val="33CC33">
                              <a:tint val="44500"/>
                              <a:satMod val="160000"/>
                            </a:srgbClr>
                          </a:gs>
                          <a:gs pos="100000">
                            <a:srgbClr val="33CC33">
                              <a:tint val="23500"/>
                              <a:satMod val="160000"/>
                            </a:srgb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3031555" y="2348752"/>
            <a:ext cx="2349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为自旋角动量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801529"/>
              </p:ext>
            </p:extLst>
          </p:nvPr>
        </p:nvGraphicFramePr>
        <p:xfrm>
          <a:off x="2595858" y="2319532"/>
          <a:ext cx="4095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08" name="公式" r:id="rId7" imgW="139579" imgH="215713" progId="Equation.3">
                  <p:embed/>
                </p:oleObj>
              </mc:Choice>
              <mc:Fallback>
                <p:oleObj name="公式" r:id="rId7" imgW="139579" imgH="215713" progId="Equation.3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858" y="2319532"/>
                        <a:ext cx="4095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085399" y="2923350"/>
            <a:ext cx="251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9900"/>
                </a:solidFill>
                <a:latin typeface="宋体" panose="02010600030101010101" pitchFamily="2" charset="-122"/>
              </a:rPr>
              <a:t>3</a:t>
            </a:r>
            <a:r>
              <a:rPr lang="en-US" altLang="zh-CN" b="1" dirty="0" smtClean="0">
                <a:solidFill>
                  <a:srgbClr val="009900"/>
                </a:solidFill>
                <a:latin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rgbClr val="009900"/>
                </a:solidFill>
              </a:rPr>
              <a:t>分子电流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38400" y="3475856"/>
            <a:ext cx="1676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latin typeface="Times New Roman" panose="02020603050405020304" pitchFamily="18" charset="0"/>
              </a:rPr>
              <a:t>分子中电子的运动</a:t>
            </a:r>
          </a:p>
        </p:txBody>
      </p: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4038600" y="3332981"/>
            <a:ext cx="2590800" cy="1112704"/>
            <a:chOff x="1344" y="611"/>
            <a:chExt cx="1632" cy="1002"/>
          </a:xfrm>
        </p:grpSpPr>
        <p:sp>
          <p:nvSpPr>
            <p:cNvPr id="19" name="AutoShape 13"/>
            <p:cNvSpPr>
              <a:spLocks/>
            </p:cNvSpPr>
            <p:nvPr/>
          </p:nvSpPr>
          <p:spPr bwMode="auto">
            <a:xfrm>
              <a:off x="1344" y="864"/>
              <a:ext cx="288" cy="576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632" y="611"/>
              <a:ext cx="1344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轨道运动</a:t>
              </a:r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632" y="1145"/>
              <a:ext cx="1344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dirty="0">
                  <a:solidFill>
                    <a:srgbClr val="FF33CC"/>
                  </a:solidFill>
                  <a:latin typeface="Times New Roman" panose="02020603050405020304" pitchFamily="18" charset="0"/>
                </a:rPr>
                <a:t>自旋运动</a:t>
              </a:r>
            </a:p>
          </p:txBody>
        </p:sp>
      </p:grp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6019800" y="3323456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电子的绕核旋转动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6096000" y="3933056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0099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9900"/>
                </a:solidFill>
                <a:latin typeface="Times New Roman" panose="02020603050405020304" pitchFamily="18" charset="0"/>
              </a:rPr>
              <a:t>电子的自旋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 rot="16200000">
            <a:off x="2863377" y="4635300"/>
            <a:ext cx="225131" cy="486371"/>
          </a:xfrm>
          <a:prstGeom prst="downArrow">
            <a:avLst>
              <a:gd name="adj1" fmla="val 50000"/>
              <a:gd name="adj2" fmla="val 34632"/>
            </a:avLst>
          </a:prstGeom>
          <a:solidFill>
            <a:srgbClr val="FFFF00"/>
          </a:solidFill>
          <a:ln w="952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276600" y="4496408"/>
            <a:ext cx="5486400" cy="946150"/>
          </a:xfrm>
          <a:prstGeom prst="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分子中所有电子的运动形成分子电流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可看成是一通电小圆线圈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2166604" y="5442558"/>
            <a:ext cx="21379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33CC"/>
                </a:solidFill>
                <a:latin typeface="宋体" panose="02010600030101010101" pitchFamily="2" charset="-122"/>
              </a:rPr>
              <a:t>4</a:t>
            </a:r>
            <a:r>
              <a:rPr lang="en-US" altLang="zh-CN" b="1" dirty="0" smtClean="0">
                <a:solidFill>
                  <a:srgbClr val="FF33CC"/>
                </a:solidFill>
                <a:latin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rgbClr val="FF33CC"/>
                </a:solidFill>
              </a:rPr>
              <a:t>分子磁矩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26287"/>
              </p:ext>
            </p:extLst>
          </p:nvPr>
        </p:nvGraphicFramePr>
        <p:xfrm>
          <a:off x="2438400" y="5992069"/>
          <a:ext cx="2816873" cy="677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09" name="公式" r:id="rId9" imgW="1054080" imgH="253800" progId="Equation.3">
                  <p:embed/>
                </p:oleObj>
              </mc:Choice>
              <mc:Fallback>
                <p:oleObj name="公式" r:id="rId9" imgW="1054080" imgH="253800" progId="Equation.3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992069"/>
                        <a:ext cx="2816873" cy="677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12"/>
          <p:cNvSpPr>
            <a:spLocks noChangeArrowheads="1"/>
          </p:cNvSpPr>
          <p:nvPr/>
        </p:nvSpPr>
        <p:spPr bwMode="auto">
          <a:xfrm>
            <a:off x="5385797" y="5578954"/>
            <a:ext cx="513360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3300"/>
                </a:solidFill>
              </a:rPr>
              <a:t>分子磁矩是分子中所有电子的轨道磁矩和</a:t>
            </a:r>
            <a:r>
              <a:rPr lang="zh-CN" altLang="en-US" dirty="0" smtClean="0">
                <a:solidFill>
                  <a:srgbClr val="CC3300"/>
                </a:solidFill>
              </a:rPr>
              <a:t>自旋磁矩的</a:t>
            </a:r>
            <a:r>
              <a:rPr lang="zh-CN" altLang="en-US" dirty="0">
                <a:solidFill>
                  <a:srgbClr val="CC3300"/>
                </a:solidFill>
              </a:rPr>
              <a:t>矢量和。 </a:t>
            </a:r>
          </a:p>
        </p:txBody>
      </p:sp>
    </p:spTree>
    <p:extLst>
      <p:ext uri="{BB962C8B-B14F-4D97-AF65-F5344CB8AC3E}">
        <p14:creationId xmlns:p14="http://schemas.microsoft.com/office/powerpoint/2010/main" val="5512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4 -0.04865 C 0.01181 -0.02618 -0.00017 0.0475 -0.03958 0.11446 C -0.07743 0.18397 -0.12899 0.22151 -0.14982 0.20019 C -0.17291 0.1798 -0.15833 0.10427 -0.12014 0.03708 C -0.08073 -0.0329 -0.03177 -0.06997 -0.01024 -0.04865 Z " pathEditMode="relative" rAng="2221740" ptsTypes="fffff">
                                      <p:cBhvr>
                                        <p:cTn id="3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25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8 0.00278 C -0.01389 -0.01992 0.03611 0.01692 0.07483 0.0855 C 0.11406 0.15431 0.12778 0.22892 0.10556 0.25093 C 0.08351 0.27387 0.03385 0.23587 -0.00556 0.16729 C -0.04444 0.09871 -0.05816 0.02526 -0.03628 0.00278 Z " pathEditMode="relative" rAng="-2234513" ptsTypes="fffff">
                                      <p:cBhvr>
                                        <p:cTn id="3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123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38 -0.08642 C 0.16493 -0.08642 0.21666 -0.06024 0.21666 -0.0278 C 0.21666 0.00463 0.16493 0.03105 0.10138 0.03105 C 0.03784 0.03105 -0.01372 0.00463 -0.01372 -0.0278 C -0.01372 -0.06024 0.03784 -0.08642 0.10138 -0.08642 Z " pathEditMode="relative" rAng="0" ptsTypes="fffff">
                                      <p:cBhvr>
                                        <p:cTn id="3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1" grpId="0"/>
      <p:bldP spid="12" grpId="0"/>
      <p:bldP spid="14" grpId="0"/>
      <p:bldP spid="16" grpId="0"/>
      <p:bldP spid="17" grpId="0" autoUpdateAnimBg="0"/>
      <p:bldP spid="22" grpId="0" autoUpdateAnimBg="0"/>
      <p:bldP spid="23" grpId="0" autoUpdateAnimBg="0"/>
      <p:bldP spid="24" grpId="0" animBg="1"/>
      <p:bldP spid="25" grpId="0" animBg="1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870201" y="3173414"/>
            <a:ext cx="14573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FF0000"/>
                </a:solidFill>
              </a:rPr>
              <a:t>作业 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2609057" y="4239668"/>
            <a:ext cx="441819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FF0000"/>
                </a:solidFill>
              </a:rPr>
              <a:t>15-5</a:t>
            </a:r>
            <a:r>
              <a:rPr lang="zh-CN" altLang="en-US" sz="4400" dirty="0" smtClean="0">
                <a:solidFill>
                  <a:srgbClr val="FF0000"/>
                </a:solidFill>
              </a:rPr>
              <a:t>，</a:t>
            </a:r>
            <a:r>
              <a:rPr lang="en-US" altLang="zh-CN" sz="4400" dirty="0" smtClean="0">
                <a:solidFill>
                  <a:srgbClr val="FF0000"/>
                </a:solidFill>
              </a:rPr>
              <a:t>15-7</a:t>
            </a:r>
            <a:r>
              <a:rPr lang="zh-CN" altLang="en-US" sz="4400" dirty="0" smtClean="0">
                <a:solidFill>
                  <a:srgbClr val="FF0000"/>
                </a:solidFill>
              </a:rPr>
              <a:t>，</a:t>
            </a:r>
            <a:r>
              <a:rPr lang="en-US" altLang="zh-CN" sz="4400" dirty="0" smtClean="0">
                <a:solidFill>
                  <a:srgbClr val="FF0000"/>
                </a:solidFill>
              </a:rPr>
              <a:t>15-8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sp>
        <p:nvSpPr>
          <p:cNvPr id="5" name="Text Box 54">
            <a:hlinkClick r:id="rId2" action="ppaction://hlinksldjump">
              <a:snd r:embed="rId3" name="LOGOFF.WAV"/>
            </a:hlinkClick>
          </p:cNvPr>
          <p:cNvSpPr txBox="1">
            <a:spLocks noChangeArrowheads="1"/>
          </p:cNvSpPr>
          <p:nvPr/>
        </p:nvSpPr>
        <p:spPr bwMode="auto">
          <a:xfrm>
            <a:off x="3298825" y="1046164"/>
            <a:ext cx="5303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3333CC"/>
                </a:solidFill>
              </a:rPr>
              <a:t>15.1 </a:t>
            </a:r>
            <a:r>
              <a:rPr lang="zh-CN" altLang="en-US" sz="3200" dirty="0">
                <a:solidFill>
                  <a:srgbClr val="3333CC"/>
                </a:solidFill>
                <a:latin typeface="宋体" panose="02010600030101010101" pitchFamily="2" charset="-122"/>
              </a:rPr>
              <a:t>顺磁性和抗磁性</a:t>
            </a:r>
          </a:p>
        </p:txBody>
      </p:sp>
      <p:sp>
        <p:nvSpPr>
          <p:cNvPr id="6" name="Text Box 55">
            <a:hlinkClick r:id="rId4" action="ppaction://hlinksldjump">
              <a:snd r:embed="rId3" name="LOGOFF.WAV"/>
            </a:hlinkClick>
          </p:cNvPr>
          <p:cNvSpPr txBox="1">
            <a:spLocks noChangeArrowheads="1"/>
          </p:cNvSpPr>
          <p:nvPr/>
        </p:nvSpPr>
        <p:spPr bwMode="auto">
          <a:xfrm>
            <a:off x="3155950" y="1474789"/>
            <a:ext cx="6261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009900"/>
                </a:solidFill>
              </a:rPr>
              <a:t>15.2 </a:t>
            </a:r>
            <a:r>
              <a:rPr lang="zh-CN" altLang="en-US" sz="3200" dirty="0">
                <a:solidFill>
                  <a:srgbClr val="009900"/>
                </a:solidFill>
                <a:latin typeface="宋体" panose="02010600030101010101" pitchFamily="2" charset="-122"/>
              </a:rPr>
              <a:t>磁化强度和磁化电流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7" name="Text Box 56">
            <a:hlinkClick r:id="rId5" action="ppaction://hlinksldjump">
              <a:snd r:embed="rId3" name="LOGOFF.WAV"/>
            </a:hlinkClick>
          </p:cNvPr>
          <p:cNvSpPr txBox="1">
            <a:spLocks noChangeArrowheads="1"/>
          </p:cNvSpPr>
          <p:nvPr/>
        </p:nvSpPr>
        <p:spPr bwMode="auto">
          <a:xfrm>
            <a:off x="4084638" y="2581275"/>
            <a:ext cx="3421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/>
              <a:t>15.4 </a:t>
            </a:r>
            <a:r>
              <a:rPr lang="zh-CN" altLang="en-US" sz="3200" dirty="0">
                <a:latin typeface="宋体" panose="02010600030101010101" pitchFamily="2" charset="-122"/>
              </a:rPr>
              <a:t>铁磁材料</a:t>
            </a:r>
          </a:p>
        </p:txBody>
      </p:sp>
      <p:sp>
        <p:nvSpPr>
          <p:cNvPr id="8" name="Text Box 57">
            <a:hlinkClick r:id="rId5" action="ppaction://hlinksldjump">
              <a:snd r:embed="rId3" name="LOGOFF.WAV"/>
            </a:hlinkClick>
          </p:cNvPr>
          <p:cNvSpPr txBox="1">
            <a:spLocks noChangeArrowheads="1"/>
          </p:cNvSpPr>
          <p:nvPr/>
        </p:nvSpPr>
        <p:spPr bwMode="auto">
          <a:xfrm>
            <a:off x="2322513" y="1201738"/>
            <a:ext cx="7350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3300"/>
                </a:solidFill>
                <a:latin typeface="宋体" panose="02010600030101010101" pitchFamily="2" charset="-122"/>
              </a:rPr>
              <a:t>掌</a:t>
            </a:r>
          </a:p>
          <a:p>
            <a:pPr eaLnBrk="1" hangingPunct="1"/>
            <a:r>
              <a:rPr lang="zh-CN" altLang="en-US" sz="3200">
                <a:solidFill>
                  <a:srgbClr val="FF3300"/>
                </a:solidFill>
                <a:latin typeface="宋体" panose="02010600030101010101" pitchFamily="2" charset="-122"/>
              </a:rPr>
              <a:t>握</a:t>
            </a:r>
          </a:p>
        </p:txBody>
      </p:sp>
      <p:sp>
        <p:nvSpPr>
          <p:cNvPr id="9" name="AutoShape 58"/>
          <p:cNvSpPr>
            <a:spLocks noChangeArrowheads="1"/>
          </p:cNvSpPr>
          <p:nvPr/>
        </p:nvSpPr>
        <p:spPr bwMode="auto">
          <a:xfrm>
            <a:off x="3441700" y="275748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60"/>
          <p:cNvSpPr>
            <a:spLocks/>
          </p:cNvSpPr>
          <p:nvPr/>
        </p:nvSpPr>
        <p:spPr bwMode="auto">
          <a:xfrm>
            <a:off x="2984500" y="1346200"/>
            <a:ext cx="268288" cy="1081088"/>
          </a:xfrm>
          <a:prstGeom prst="leftBrace">
            <a:avLst>
              <a:gd name="adj1" fmla="val 33580"/>
              <a:gd name="adj2" fmla="val 50000"/>
            </a:avLst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矩形 34"/>
          <p:cNvSpPr>
            <a:spLocks noChangeArrowheads="1"/>
          </p:cNvSpPr>
          <p:nvPr/>
        </p:nvSpPr>
        <p:spPr bwMode="auto">
          <a:xfrm>
            <a:off x="2155826" y="2522539"/>
            <a:ext cx="906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0000"/>
                </a:solidFill>
                <a:latin typeface="宋体" panose="02010600030101010101" pitchFamily="2" charset="-122"/>
              </a:rPr>
              <a:t>了解</a:t>
            </a:r>
          </a:p>
        </p:txBody>
      </p:sp>
      <p:sp>
        <p:nvSpPr>
          <p:cNvPr id="12" name="Text Box 53">
            <a:hlinkClick r:id="rId6" action="ppaction://hlinksldjump">
              <a:snd r:embed="rId3" name="LOGOFF.WAV"/>
            </a:hlinkClick>
          </p:cNvPr>
          <p:cNvSpPr txBox="1">
            <a:spLocks noChangeArrowheads="1"/>
          </p:cNvSpPr>
          <p:nvPr/>
        </p:nvSpPr>
        <p:spPr bwMode="auto">
          <a:xfrm>
            <a:off x="3298825" y="1974850"/>
            <a:ext cx="7194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9900FF"/>
                </a:solidFill>
              </a:rPr>
              <a:t>15.3 </a:t>
            </a:r>
            <a:r>
              <a:rPr lang="zh-CN" altLang="en-US" sz="3200" dirty="0">
                <a:solidFill>
                  <a:srgbClr val="9900FF"/>
                </a:solidFill>
                <a:latin typeface="宋体" panose="02010600030101010101" pitchFamily="2" charset="-122"/>
              </a:rPr>
              <a:t>介质中磁场的基本规律</a:t>
            </a:r>
          </a:p>
        </p:txBody>
      </p:sp>
      <p:sp>
        <p:nvSpPr>
          <p:cNvPr id="13" name="矩形 15"/>
          <p:cNvSpPr>
            <a:spLocks noChangeArrowheads="1"/>
          </p:cNvSpPr>
          <p:nvPr/>
        </p:nvSpPr>
        <p:spPr bwMode="auto">
          <a:xfrm>
            <a:off x="1852613" y="152401"/>
            <a:ext cx="79041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FF33CC"/>
                </a:solidFill>
                <a:latin typeface="宋体" panose="02010600030101010101" pitchFamily="2" charset="-122"/>
              </a:rPr>
              <a:t>第十五章 磁场与物质的相互作用</a:t>
            </a:r>
            <a:endParaRPr lang="zh-CN" altLang="en-US" sz="4000" dirty="0">
              <a:solidFill>
                <a:srgbClr val="FF33CC"/>
              </a:solidFill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1852614" y="5586400"/>
            <a:ext cx="84918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</a:rPr>
              <a:t>第十五章作业及第</a:t>
            </a:r>
            <a:r>
              <a:rPr lang="en-US" altLang="zh-CN" sz="3600" dirty="0">
                <a:solidFill>
                  <a:srgbClr val="C00000"/>
                </a:solidFill>
                <a:latin typeface="宋体" panose="02010600030101010101" pitchFamily="2" charset="-122"/>
              </a:rPr>
              <a:t>16</a:t>
            </a:r>
            <a:r>
              <a:rPr lang="zh-CN" altLang="en-US" sz="3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章</a:t>
            </a:r>
            <a:r>
              <a:rPr lang="en-US" altLang="zh-CN" sz="3600" dirty="0" smtClean="0">
                <a:latin typeface="Calibri" panose="020F0502020204030204" pitchFamily="34" charset="0"/>
              </a:rPr>
              <a:t>16.1 </a:t>
            </a:r>
            <a:r>
              <a:rPr lang="zh-CN" altLang="en-US" sz="3600" dirty="0">
                <a:latin typeface="Calibri" panose="020F0502020204030204" pitchFamily="34" charset="0"/>
              </a:rPr>
              <a:t>，</a:t>
            </a:r>
            <a:r>
              <a:rPr lang="en-US" altLang="zh-CN" sz="3600" dirty="0">
                <a:latin typeface="宋体" panose="02010600030101010101" pitchFamily="2" charset="-122"/>
              </a:rPr>
              <a:t> </a:t>
            </a:r>
            <a:r>
              <a:rPr lang="en-US" altLang="zh-CN" sz="3600" dirty="0" smtClean="0">
                <a:latin typeface="Calibri" panose="020F0502020204030204" pitchFamily="34" charset="0"/>
              </a:rPr>
              <a:t>16.2</a:t>
            </a:r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</a:rPr>
              <a:t>作业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</a:rPr>
              <a:t>11</a:t>
            </a:r>
            <a:r>
              <a:rPr lang="zh-CN" altLang="en-US" sz="36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</a:rPr>
              <a:t>7</a:t>
            </a:r>
            <a:r>
              <a:rPr lang="zh-CN" altLang="en-US" sz="36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日第九周星期四在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</a:rPr>
              <a:t>课堂交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5072064" y="3235326"/>
            <a:ext cx="48141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B050"/>
                </a:solidFill>
              </a:rPr>
              <a:t>作业以</a:t>
            </a:r>
            <a:r>
              <a:rPr lang="en-US" altLang="zh-CN" sz="3600" dirty="0" smtClean="0">
                <a:solidFill>
                  <a:srgbClr val="9A001D"/>
                </a:solidFill>
              </a:rPr>
              <a:t>2019</a:t>
            </a:r>
            <a:r>
              <a:rPr lang="zh-CN" altLang="en-US" sz="3600" dirty="0" smtClean="0">
                <a:solidFill>
                  <a:srgbClr val="9A001D"/>
                </a:solidFill>
              </a:rPr>
              <a:t>版</a:t>
            </a:r>
            <a:r>
              <a:rPr lang="zh-CN" altLang="en-US" sz="3600" dirty="0">
                <a:solidFill>
                  <a:srgbClr val="9A001D"/>
                </a:solidFill>
              </a:rPr>
              <a:t>教材</a:t>
            </a:r>
            <a:r>
              <a:rPr lang="zh-CN" altLang="en-US" sz="3600" dirty="0">
                <a:solidFill>
                  <a:srgbClr val="00B050"/>
                </a:solidFill>
              </a:rPr>
              <a:t>为准</a:t>
            </a:r>
          </a:p>
        </p:txBody>
      </p:sp>
    </p:spTree>
    <p:extLst>
      <p:ext uri="{BB962C8B-B14F-4D97-AF65-F5344CB8AC3E}">
        <p14:creationId xmlns:p14="http://schemas.microsoft.com/office/powerpoint/2010/main" val="40837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3"/>
          <p:cNvSpPr>
            <a:spLocks noChangeArrowheads="1"/>
          </p:cNvSpPr>
          <p:nvPr/>
        </p:nvSpPr>
        <p:spPr bwMode="auto">
          <a:xfrm>
            <a:off x="2157414" y="629080"/>
            <a:ext cx="367268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Bookman Old Style" panose="020506040505050202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Bookman Old Style" panose="02050604050505020204" pitchFamily="18" charset="0"/>
              </a:rPr>
              <a:t>、顺磁质及其磁化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2405063" y="101634"/>
            <a:ext cx="4513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三</a:t>
            </a:r>
            <a:r>
              <a:rPr lang="zh-CN" altLang="en-US" dirty="0">
                <a:solidFill>
                  <a:srgbClr val="9900FF"/>
                </a:solidFill>
              </a:rPr>
              <a:t>、</a:t>
            </a:r>
            <a:r>
              <a:rPr lang="zh-CN" altLang="en-US" dirty="0">
                <a:solidFill>
                  <a:srgbClr val="0000FF"/>
                </a:solidFill>
              </a:rPr>
              <a:t>顺磁质与抗磁质的磁化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969203" y="1550023"/>
            <a:ext cx="851058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9900CC"/>
                </a:solidFill>
                <a:latin typeface="Bookman Old Style" panose="02050604050505020204" pitchFamily="18" charset="0"/>
              </a:rPr>
              <a:t>顺磁质</a:t>
            </a:r>
            <a:r>
              <a:rPr lang="zh-CN" altLang="en-US" dirty="0">
                <a:solidFill>
                  <a:srgbClr val="9900CC"/>
                </a:solidFill>
              </a:rPr>
              <a:t>中每个分子内部的电子</a:t>
            </a:r>
            <a:r>
              <a:rPr lang="zh-CN" altLang="en-US" dirty="0">
                <a:solidFill>
                  <a:srgbClr val="FF0000"/>
                </a:solidFill>
              </a:rPr>
              <a:t>没有全部配对</a:t>
            </a:r>
            <a:r>
              <a:rPr lang="zh-CN" altLang="en-US" dirty="0">
                <a:solidFill>
                  <a:srgbClr val="9900CC"/>
                </a:solidFill>
              </a:rPr>
              <a:t>，由于每一对配对的电子的</a:t>
            </a:r>
            <a:r>
              <a:rPr lang="en-US" altLang="zh-CN" dirty="0" err="1">
                <a:solidFill>
                  <a:srgbClr val="9900CC"/>
                </a:solidFill>
              </a:rPr>
              <a:t>磁矩</a:t>
            </a:r>
            <a:r>
              <a:rPr lang="zh-CN" altLang="en-US" dirty="0">
                <a:solidFill>
                  <a:srgbClr val="9900CC"/>
                </a:solidFill>
              </a:rPr>
              <a:t>都相互抵消掉了，没有配对的电子的</a:t>
            </a:r>
            <a:r>
              <a:rPr lang="en-US" altLang="zh-CN" dirty="0" err="1">
                <a:solidFill>
                  <a:srgbClr val="9900CC"/>
                </a:solidFill>
              </a:rPr>
              <a:t>磁矩</a:t>
            </a:r>
            <a:r>
              <a:rPr lang="zh-CN" altLang="en-US" dirty="0">
                <a:solidFill>
                  <a:srgbClr val="9900CC"/>
                </a:solidFill>
              </a:rPr>
              <a:t>没有抵消掉，因而分子磁矩</a:t>
            </a:r>
            <a:r>
              <a:rPr lang="zh-CN" altLang="en-US" dirty="0">
                <a:solidFill>
                  <a:srgbClr val="9900CC"/>
                </a:solidFill>
                <a:latin typeface="Bookman Old Style" panose="02050604050505020204" pitchFamily="18" charset="0"/>
              </a:rPr>
              <a:t>不为零</a:t>
            </a:r>
            <a:r>
              <a:rPr lang="zh-CN" altLang="en-US" dirty="0">
                <a:solidFill>
                  <a:srgbClr val="9900CC"/>
                </a:solidFill>
              </a:rPr>
              <a:t>。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251870" y="1145812"/>
            <a:ext cx="3578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(1)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顺磁质的定义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5037795" y="2950254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分子的固有磁矩不为零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358531"/>
              </p:ext>
            </p:extLst>
          </p:nvPr>
        </p:nvGraphicFramePr>
        <p:xfrm>
          <a:off x="9215617" y="2810205"/>
          <a:ext cx="13335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" name="公式" r:id="rId3" imgW="444240" imgH="228600" progId="Equation.3">
                  <p:embed/>
                </p:oleObj>
              </mc:Choice>
              <mc:Fallback>
                <p:oleObj name="公式" r:id="rId3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5617" y="2810205"/>
                        <a:ext cx="13335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099283" y="3384410"/>
            <a:ext cx="2217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3300"/>
                </a:solidFill>
                <a:latin typeface="Bookman Old Style" panose="02050604050505020204" pitchFamily="18" charset="0"/>
              </a:rPr>
              <a:t>(2) </a:t>
            </a:r>
            <a:r>
              <a:rPr lang="zh-CN" altLang="en-US" dirty="0">
                <a:solidFill>
                  <a:srgbClr val="FF3300"/>
                </a:solidFill>
                <a:latin typeface="Bookman Old Style" panose="02050604050505020204" pitchFamily="18" charset="0"/>
              </a:rPr>
              <a:t>无外磁场</a:t>
            </a:r>
            <a:endParaRPr lang="zh-CN" altLang="en-US" dirty="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010827" y="3865522"/>
            <a:ext cx="54689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9900FF"/>
                </a:solidFill>
              </a:rPr>
              <a:t>但是由于原子</a:t>
            </a:r>
            <a:r>
              <a:rPr lang="en-US" altLang="zh-CN" dirty="0">
                <a:solidFill>
                  <a:srgbClr val="9900FF"/>
                </a:solidFill>
              </a:rPr>
              <a:t>(</a:t>
            </a:r>
            <a:r>
              <a:rPr lang="zh-CN" altLang="en-US" dirty="0">
                <a:solidFill>
                  <a:srgbClr val="9900FF"/>
                </a:solidFill>
              </a:rPr>
              <a:t>或分子</a:t>
            </a:r>
            <a:r>
              <a:rPr lang="en-US" altLang="zh-CN" dirty="0">
                <a:solidFill>
                  <a:srgbClr val="9900FF"/>
                </a:solidFill>
              </a:rPr>
              <a:t>)</a:t>
            </a:r>
            <a:r>
              <a:rPr lang="zh-CN" altLang="en-US" dirty="0">
                <a:solidFill>
                  <a:srgbClr val="9900FF"/>
                </a:solidFill>
              </a:rPr>
              <a:t>磁矩之间并无强的相互作用，因此无外</a:t>
            </a:r>
            <a:r>
              <a:rPr lang="en-US" altLang="zh-CN" dirty="0" err="1">
                <a:solidFill>
                  <a:srgbClr val="9900FF"/>
                </a:solidFill>
              </a:rPr>
              <a:t>磁场</a:t>
            </a:r>
            <a:r>
              <a:rPr lang="en-US" altLang="zh-CN" dirty="0">
                <a:solidFill>
                  <a:srgbClr val="9900FF"/>
                </a:solidFill>
              </a:rPr>
              <a:t> </a:t>
            </a:r>
            <a:r>
              <a:rPr lang="zh-CN" altLang="en-US" dirty="0">
                <a:solidFill>
                  <a:srgbClr val="9900FF"/>
                </a:solidFill>
              </a:rPr>
              <a:t>时，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由于分子的热运动，分子磁矩随机取向</a:t>
            </a:r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,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整个介质不显磁性。</a:t>
            </a: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1202976" y="3149930"/>
            <a:ext cx="6917437" cy="4147668"/>
            <a:chOff x="384" y="1076"/>
            <a:chExt cx="4944" cy="3052"/>
          </a:xfrm>
        </p:grpSpPr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384" y="1104"/>
              <a:ext cx="4944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1" name="Group 7"/>
            <p:cNvGrpSpPr>
              <a:grpSpLocks/>
            </p:cNvGrpSpPr>
            <p:nvPr/>
          </p:nvGrpSpPr>
          <p:grpSpPr bwMode="auto">
            <a:xfrm>
              <a:off x="1412" y="1076"/>
              <a:ext cx="1306" cy="2566"/>
              <a:chOff x="1316" y="1028"/>
              <a:chExt cx="1306" cy="2566"/>
            </a:xfrm>
          </p:grpSpPr>
          <p:sp>
            <p:nvSpPr>
              <p:cNvPr id="22" name="AutoShape 8"/>
              <p:cNvSpPr>
                <a:spLocks noChangeArrowheads="1"/>
              </p:cNvSpPr>
              <p:nvPr/>
            </p:nvSpPr>
            <p:spPr bwMode="auto">
              <a:xfrm>
                <a:off x="1316" y="1028"/>
                <a:ext cx="1306" cy="256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23" name="Group 9"/>
              <p:cNvGrpSpPr>
                <a:grpSpLocks/>
              </p:cNvGrpSpPr>
              <p:nvPr/>
            </p:nvGrpSpPr>
            <p:grpSpPr bwMode="auto">
              <a:xfrm>
                <a:off x="2216" y="2269"/>
                <a:ext cx="167" cy="301"/>
                <a:chOff x="3168" y="2448"/>
                <a:chExt cx="192" cy="336"/>
              </a:xfrm>
            </p:grpSpPr>
            <p:sp>
              <p:nvSpPr>
                <p:cNvPr id="93" name="Oval 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4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12"/>
              <p:cNvGrpSpPr>
                <a:grpSpLocks/>
              </p:cNvGrpSpPr>
              <p:nvPr/>
            </p:nvGrpSpPr>
            <p:grpSpPr bwMode="auto">
              <a:xfrm rot="5161467">
                <a:off x="2227" y="1956"/>
                <a:ext cx="172" cy="294"/>
                <a:chOff x="3168" y="2448"/>
                <a:chExt cx="192" cy="336"/>
              </a:xfrm>
            </p:grpSpPr>
            <p:sp>
              <p:nvSpPr>
                <p:cNvPr id="91" name="Oval 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15"/>
              <p:cNvGrpSpPr>
                <a:grpSpLocks/>
              </p:cNvGrpSpPr>
              <p:nvPr/>
            </p:nvGrpSpPr>
            <p:grpSpPr bwMode="auto">
              <a:xfrm rot="-5400000">
                <a:off x="1397" y="2221"/>
                <a:ext cx="173" cy="292"/>
                <a:chOff x="3168" y="2448"/>
                <a:chExt cx="192" cy="336"/>
              </a:xfrm>
            </p:grpSpPr>
            <p:sp>
              <p:nvSpPr>
                <p:cNvPr id="89" name="Oval 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87" name="Oval 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21"/>
              <p:cNvGrpSpPr>
                <a:grpSpLocks/>
              </p:cNvGrpSpPr>
              <p:nvPr/>
            </p:nvGrpSpPr>
            <p:grpSpPr bwMode="auto">
              <a:xfrm>
                <a:off x="1589" y="1837"/>
                <a:ext cx="167" cy="301"/>
                <a:chOff x="3168" y="2448"/>
                <a:chExt cx="192" cy="336"/>
              </a:xfrm>
            </p:grpSpPr>
            <p:sp>
              <p:nvSpPr>
                <p:cNvPr id="85" name="Oval 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6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24"/>
              <p:cNvGrpSpPr>
                <a:grpSpLocks/>
              </p:cNvGrpSpPr>
              <p:nvPr/>
            </p:nvGrpSpPr>
            <p:grpSpPr bwMode="auto">
              <a:xfrm rot="10740882">
                <a:off x="1630" y="2553"/>
                <a:ext cx="168" cy="301"/>
                <a:chOff x="3168" y="2448"/>
                <a:chExt cx="192" cy="336"/>
              </a:xfrm>
            </p:grpSpPr>
            <p:sp>
              <p:nvSpPr>
                <p:cNvPr id="83" name="Oval 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27"/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81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2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30"/>
              <p:cNvGrpSpPr>
                <a:grpSpLocks/>
              </p:cNvGrpSpPr>
              <p:nvPr/>
            </p:nvGrpSpPr>
            <p:grpSpPr bwMode="auto">
              <a:xfrm rot="10740882">
                <a:off x="1630" y="3177"/>
                <a:ext cx="168" cy="301"/>
                <a:chOff x="3168" y="2448"/>
                <a:chExt cx="192" cy="336"/>
              </a:xfrm>
            </p:grpSpPr>
            <p:sp>
              <p:nvSpPr>
                <p:cNvPr id="79" name="Oval 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33"/>
              <p:cNvGrpSpPr>
                <a:grpSpLocks/>
              </p:cNvGrpSpPr>
              <p:nvPr/>
            </p:nvGrpSpPr>
            <p:grpSpPr bwMode="auto">
              <a:xfrm rot="5161467">
                <a:off x="1975" y="2993"/>
                <a:ext cx="173" cy="294"/>
                <a:chOff x="3168" y="2448"/>
                <a:chExt cx="192" cy="336"/>
              </a:xfrm>
            </p:grpSpPr>
            <p:sp>
              <p:nvSpPr>
                <p:cNvPr id="77" name="Oval 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36"/>
              <p:cNvGrpSpPr>
                <a:grpSpLocks/>
              </p:cNvGrpSpPr>
              <p:nvPr/>
            </p:nvGrpSpPr>
            <p:grpSpPr bwMode="auto">
              <a:xfrm rot="-5400000">
                <a:off x="2200" y="2691"/>
                <a:ext cx="173" cy="294"/>
                <a:chOff x="3168" y="2448"/>
                <a:chExt cx="192" cy="336"/>
              </a:xfrm>
            </p:grpSpPr>
            <p:sp>
              <p:nvSpPr>
                <p:cNvPr id="75" name="Oval 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6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39"/>
              <p:cNvGrpSpPr>
                <a:grpSpLocks/>
              </p:cNvGrpSpPr>
              <p:nvPr/>
            </p:nvGrpSpPr>
            <p:grpSpPr bwMode="auto">
              <a:xfrm rot="-3688110">
                <a:off x="1823" y="2262"/>
                <a:ext cx="173" cy="294"/>
                <a:chOff x="3168" y="2448"/>
                <a:chExt cx="192" cy="336"/>
              </a:xfrm>
            </p:grpSpPr>
            <p:sp>
              <p:nvSpPr>
                <p:cNvPr id="73" name="Oval 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4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42"/>
              <p:cNvGrpSpPr>
                <a:grpSpLocks/>
              </p:cNvGrpSpPr>
              <p:nvPr/>
            </p:nvGrpSpPr>
            <p:grpSpPr bwMode="auto">
              <a:xfrm rot="9201165">
                <a:off x="1901" y="2716"/>
                <a:ext cx="167" cy="301"/>
                <a:chOff x="3168" y="2448"/>
                <a:chExt cx="192" cy="336"/>
              </a:xfrm>
            </p:grpSpPr>
            <p:sp>
              <p:nvSpPr>
                <p:cNvPr id="71" name="Oval 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45"/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69" name="Oval 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48"/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67" name="Oval 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8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51"/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65" name="Oval 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54"/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63" name="Oval 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4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57"/>
              <p:cNvGrpSpPr>
                <a:grpSpLocks/>
              </p:cNvGrpSpPr>
              <p:nvPr/>
            </p:nvGrpSpPr>
            <p:grpSpPr bwMode="auto">
              <a:xfrm rot="-7892331">
                <a:off x="1458" y="1217"/>
                <a:ext cx="173" cy="294"/>
                <a:chOff x="3168" y="2448"/>
                <a:chExt cx="192" cy="336"/>
              </a:xfrm>
            </p:grpSpPr>
            <p:sp>
              <p:nvSpPr>
                <p:cNvPr id="61" name="Oval 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60"/>
              <p:cNvGrpSpPr>
                <a:grpSpLocks/>
              </p:cNvGrpSpPr>
              <p:nvPr/>
            </p:nvGrpSpPr>
            <p:grpSpPr bwMode="auto">
              <a:xfrm rot="2419856">
                <a:off x="1541" y="1363"/>
                <a:ext cx="167" cy="301"/>
                <a:chOff x="3168" y="2448"/>
                <a:chExt cx="192" cy="336"/>
              </a:xfrm>
            </p:grpSpPr>
            <p:sp>
              <p:nvSpPr>
                <p:cNvPr id="59" name="Oval 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0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Group 63"/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57" name="Oval 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Group 66"/>
              <p:cNvGrpSpPr>
                <a:grpSpLocks/>
              </p:cNvGrpSpPr>
              <p:nvPr/>
            </p:nvGrpSpPr>
            <p:grpSpPr bwMode="auto">
              <a:xfrm rot="269764">
                <a:off x="2091" y="1351"/>
                <a:ext cx="168" cy="301"/>
                <a:chOff x="3168" y="2448"/>
                <a:chExt cx="192" cy="336"/>
              </a:xfrm>
            </p:grpSpPr>
            <p:sp>
              <p:nvSpPr>
                <p:cNvPr id="55" name="Oval 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6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69"/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53" name="Oval 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4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Group 72"/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51" name="Oval 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75"/>
              <p:cNvGrpSpPr>
                <a:grpSpLocks/>
              </p:cNvGrpSpPr>
              <p:nvPr/>
            </p:nvGrpSpPr>
            <p:grpSpPr bwMode="auto">
              <a:xfrm rot="742897">
                <a:off x="1381" y="3133"/>
                <a:ext cx="167" cy="301"/>
                <a:chOff x="3168" y="2448"/>
                <a:chExt cx="192" cy="336"/>
              </a:xfrm>
            </p:grpSpPr>
            <p:sp>
              <p:nvSpPr>
                <p:cNvPr id="49" name="Oval 7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0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" name="Group 78"/>
              <p:cNvGrpSpPr>
                <a:grpSpLocks/>
              </p:cNvGrpSpPr>
              <p:nvPr/>
            </p:nvGrpSpPr>
            <p:grpSpPr bwMode="auto">
              <a:xfrm rot="-3688110">
                <a:off x="1991" y="1095"/>
                <a:ext cx="172" cy="294"/>
                <a:chOff x="3168" y="2448"/>
                <a:chExt cx="192" cy="336"/>
              </a:xfrm>
            </p:grpSpPr>
            <p:sp>
              <p:nvSpPr>
                <p:cNvPr id="47" name="Oval 7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445179"/>
              </p:ext>
            </p:extLst>
          </p:nvPr>
        </p:nvGraphicFramePr>
        <p:xfrm>
          <a:off x="6007008" y="5714193"/>
          <a:ext cx="2513521" cy="1067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" name="公式" r:id="rId5" imgW="685800" imgH="253800" progId="Equation.3">
                  <p:embed/>
                </p:oleObj>
              </mc:Choice>
              <mc:Fallback>
                <p:oleObj name="公式" r:id="rId5" imgW="685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008" y="5714193"/>
                        <a:ext cx="2513521" cy="10671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2" grpId="0"/>
      <p:bldP spid="13" grpId="0"/>
      <p:bldP spid="14" grpId="0"/>
      <p:bldP spid="15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497638" y="931024"/>
            <a:ext cx="2959100" cy="1150938"/>
            <a:chOff x="3760" y="278"/>
            <a:chExt cx="1864" cy="725"/>
          </a:xfrm>
        </p:grpSpPr>
        <p:sp>
          <p:nvSpPr>
            <p:cNvPr id="22568" name="Line 4"/>
            <p:cNvSpPr>
              <a:spLocks noChangeShapeType="1"/>
            </p:cNvSpPr>
            <p:nvPr/>
          </p:nvSpPr>
          <p:spPr bwMode="auto">
            <a:xfrm>
              <a:off x="3760" y="278"/>
              <a:ext cx="12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5"/>
            <p:cNvSpPr>
              <a:spLocks noChangeShapeType="1"/>
            </p:cNvSpPr>
            <p:nvPr/>
          </p:nvSpPr>
          <p:spPr bwMode="auto">
            <a:xfrm>
              <a:off x="3760" y="518"/>
              <a:ext cx="12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0" name="Line 6"/>
            <p:cNvSpPr>
              <a:spLocks noChangeShapeType="1"/>
            </p:cNvSpPr>
            <p:nvPr/>
          </p:nvSpPr>
          <p:spPr bwMode="auto">
            <a:xfrm>
              <a:off x="3761" y="758"/>
              <a:ext cx="12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1" name="Line 7"/>
            <p:cNvSpPr>
              <a:spLocks noChangeShapeType="1"/>
            </p:cNvSpPr>
            <p:nvPr/>
          </p:nvSpPr>
          <p:spPr bwMode="auto">
            <a:xfrm>
              <a:off x="3761" y="998"/>
              <a:ext cx="12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74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1693107"/>
                </p:ext>
              </p:extLst>
            </p:nvPr>
          </p:nvGraphicFramePr>
          <p:xfrm>
            <a:off x="5164" y="518"/>
            <a:ext cx="460" cy="4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62" name="公式" r:id="rId3" imgW="190440" imgH="253800" progId="Equation.3">
                    <p:embed/>
                  </p:oleObj>
                </mc:Choice>
                <mc:Fallback>
                  <p:oleObj name="公式" r:id="rId3" imgW="190440" imgH="253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4" y="518"/>
                          <a:ext cx="460" cy="4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96534"/>
              </p:ext>
            </p:extLst>
          </p:nvPr>
        </p:nvGraphicFramePr>
        <p:xfrm>
          <a:off x="7818439" y="394448"/>
          <a:ext cx="5127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63" name="公式" r:id="rId5" imgW="203040" imgH="228600" progId="Equation.3">
                  <p:embed/>
                </p:oleObj>
              </mc:Choice>
              <mc:Fallback>
                <p:oleObj name="公式" r:id="rId5" imgW="20304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439" y="394448"/>
                        <a:ext cx="5127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Text Box 27"/>
          <p:cNvSpPr txBox="1">
            <a:spLocks noChangeArrowheads="1"/>
          </p:cNvSpPr>
          <p:nvPr/>
        </p:nvSpPr>
        <p:spPr bwMode="auto">
          <a:xfrm>
            <a:off x="2414936" y="754064"/>
            <a:ext cx="1989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accent4"/>
                </a:solidFill>
              </a:rPr>
              <a:t>从</a:t>
            </a:r>
            <a:r>
              <a:rPr lang="zh-CN" altLang="en-US" dirty="0">
                <a:solidFill>
                  <a:schemeClr val="accent4"/>
                </a:solidFill>
                <a:latin typeface="Bookman Old Style" pitchFamily="18" charset="0"/>
              </a:rPr>
              <a:t>力矩</a:t>
            </a:r>
            <a:r>
              <a:rPr lang="zh-CN" altLang="en-US" dirty="0">
                <a:solidFill>
                  <a:schemeClr val="accent4"/>
                </a:solidFill>
              </a:rPr>
              <a:t>角度</a:t>
            </a:r>
          </a:p>
        </p:txBody>
      </p:sp>
      <p:sp>
        <p:nvSpPr>
          <p:cNvPr id="22537" name="矩形 51"/>
          <p:cNvSpPr>
            <a:spLocks noChangeArrowheads="1"/>
          </p:cNvSpPr>
          <p:nvPr/>
        </p:nvSpPr>
        <p:spPr bwMode="auto">
          <a:xfrm>
            <a:off x="1847850" y="215901"/>
            <a:ext cx="2217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Bookman Old Style" panose="02050604050505020204" pitchFamily="18" charset="0"/>
              </a:rPr>
              <a:t>(3) </a:t>
            </a:r>
            <a:r>
              <a:rPr lang="zh-CN" altLang="en-US">
                <a:solidFill>
                  <a:srgbClr val="FF0000"/>
                </a:solidFill>
                <a:latin typeface="Bookman Old Style" panose="02050604050505020204" pitchFamily="18" charset="0"/>
              </a:rPr>
              <a:t>有外磁场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>
            <a:off x="7313970" y="1432676"/>
            <a:ext cx="193675" cy="2190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 flipH="1">
            <a:off x="7286627" y="1416800"/>
            <a:ext cx="193675" cy="219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7243763" y="1386636"/>
            <a:ext cx="279400" cy="279400"/>
          </a:xfrm>
          <a:prstGeom prst="ellips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635964"/>
              </p:ext>
            </p:extLst>
          </p:nvPr>
        </p:nvGraphicFramePr>
        <p:xfrm>
          <a:off x="7616827" y="1375523"/>
          <a:ext cx="6461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64" name="公式" r:id="rId7" imgW="203040" imgH="203040" progId="Equation.3">
                  <p:embed/>
                </p:oleObj>
              </mc:Choice>
              <mc:Fallback>
                <p:oleObj name="公式" r:id="rId7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27" y="1375523"/>
                        <a:ext cx="6461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8"/>
          <p:cNvSpPr>
            <a:spLocks noChangeShapeType="1"/>
          </p:cNvSpPr>
          <p:nvPr/>
        </p:nvSpPr>
        <p:spPr bwMode="auto">
          <a:xfrm flipV="1">
            <a:off x="6938963" y="929436"/>
            <a:ext cx="922338" cy="639762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216065"/>
              </p:ext>
            </p:extLst>
          </p:nvPr>
        </p:nvGraphicFramePr>
        <p:xfrm>
          <a:off x="8506127" y="461077"/>
          <a:ext cx="21066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65" name="公式" r:id="rId9" imgW="787320" imgH="253800" progId="Equation.3">
                  <p:embed/>
                </p:oleObj>
              </mc:Choice>
              <mc:Fallback>
                <p:oleObj name="公式" r:id="rId9" imgW="787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6127" y="461077"/>
                        <a:ext cx="2106613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1785472" y="1121622"/>
            <a:ext cx="4464516" cy="23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有外磁场时，分子磁矩要受到一个力矩的作用，使分子磁矩</a:t>
            </a:r>
            <a:r>
              <a:rPr lang="zh-CN" altLang="en-US" dirty="0">
                <a:solidFill>
                  <a:srgbClr val="009900"/>
                </a:solidFill>
              </a:rPr>
              <a:t>在一定程度上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转向外磁场的方向。</a:t>
            </a:r>
          </a:p>
        </p:txBody>
      </p:sp>
      <p:grpSp>
        <p:nvGrpSpPr>
          <p:cNvPr id="51" name="Group 9"/>
          <p:cNvGrpSpPr>
            <a:grpSpLocks/>
          </p:cNvGrpSpPr>
          <p:nvPr/>
        </p:nvGrpSpPr>
        <p:grpSpPr bwMode="auto">
          <a:xfrm>
            <a:off x="2036344" y="3717033"/>
            <a:ext cx="3657600" cy="2749549"/>
            <a:chOff x="0" y="0"/>
            <a:chExt cx="2304" cy="1732"/>
          </a:xfrm>
        </p:grpSpPr>
        <p:grpSp>
          <p:nvGrpSpPr>
            <p:cNvPr id="52" name="Group 10"/>
            <p:cNvGrpSpPr>
              <a:grpSpLocks/>
            </p:cNvGrpSpPr>
            <p:nvPr/>
          </p:nvGrpSpPr>
          <p:grpSpPr bwMode="auto">
            <a:xfrm>
              <a:off x="0" y="0"/>
              <a:ext cx="2304" cy="1200"/>
              <a:chOff x="0" y="0"/>
              <a:chExt cx="2304" cy="1200"/>
            </a:xfrm>
          </p:grpSpPr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04" cy="1200"/>
              </a:xfrm>
              <a:prstGeom prst="rect">
                <a:avLst/>
              </a:prstGeom>
              <a:noFill/>
              <a:ln w="9525">
                <a:solidFill>
                  <a:srgbClr val="66FF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64" name="Group 12"/>
              <p:cNvGrpSpPr>
                <a:grpSpLocks/>
              </p:cNvGrpSpPr>
              <p:nvPr/>
            </p:nvGrpSpPr>
            <p:grpSpPr bwMode="auto">
              <a:xfrm>
                <a:off x="48" y="48"/>
                <a:ext cx="384" cy="1152"/>
                <a:chOff x="0" y="0"/>
                <a:chExt cx="384" cy="1152"/>
              </a:xfrm>
            </p:grpSpPr>
            <p:grpSp>
              <p:nvGrpSpPr>
                <p:cNvPr id="145" name="Group 1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15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58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59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6" name="Group 18"/>
                <p:cNvGrpSpPr>
                  <a:grpSpLocks/>
                </p:cNvGrpSpPr>
                <p:nvPr/>
              </p:nvGrpSpPr>
              <p:grpSpPr bwMode="auto">
                <a:xfrm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15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54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55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3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7" name="Group 23"/>
                <p:cNvGrpSpPr>
                  <a:grpSpLocks/>
                </p:cNvGrpSpPr>
                <p:nvPr/>
              </p:nvGrpSpPr>
              <p:grpSpPr bwMode="auto">
                <a:xfrm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148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50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51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5" name="Group 28"/>
              <p:cNvGrpSpPr>
                <a:grpSpLocks/>
              </p:cNvGrpSpPr>
              <p:nvPr/>
            </p:nvGrpSpPr>
            <p:grpSpPr bwMode="auto">
              <a:xfrm>
                <a:off x="1152" y="48"/>
                <a:ext cx="384" cy="1152"/>
                <a:chOff x="0" y="0"/>
                <a:chExt cx="384" cy="1152"/>
              </a:xfrm>
            </p:grpSpPr>
            <p:grpSp>
              <p:nvGrpSpPr>
                <p:cNvPr id="130" name="Group 29"/>
                <p:cNvGrpSpPr>
                  <a:grpSpLocks/>
                </p:cNvGrpSpPr>
                <p:nvPr/>
              </p:nvGrpSpPr>
              <p:grpSpPr bwMode="auto">
                <a:xfrm rot="1128233"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1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43" name="Oval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44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2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1" name="Group 34"/>
                <p:cNvGrpSpPr>
                  <a:grpSpLocks/>
                </p:cNvGrpSpPr>
                <p:nvPr/>
              </p:nvGrpSpPr>
              <p:grpSpPr bwMode="auto">
                <a:xfrm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137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39" name="Oval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40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8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2" name="Group 39"/>
                <p:cNvGrpSpPr>
                  <a:grpSpLocks/>
                </p:cNvGrpSpPr>
                <p:nvPr/>
              </p:nvGrpSpPr>
              <p:grpSpPr bwMode="auto">
                <a:xfrm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133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35" name="Oval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36" name="Line 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4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6" name="Group 44"/>
              <p:cNvGrpSpPr>
                <a:grpSpLocks/>
              </p:cNvGrpSpPr>
              <p:nvPr/>
            </p:nvGrpSpPr>
            <p:grpSpPr bwMode="auto">
              <a:xfrm>
                <a:off x="432" y="48"/>
                <a:ext cx="384" cy="1152"/>
                <a:chOff x="0" y="0"/>
                <a:chExt cx="384" cy="1152"/>
              </a:xfrm>
            </p:grpSpPr>
            <p:grpSp>
              <p:nvGrpSpPr>
                <p:cNvPr id="115" name="Group 4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126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28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29" name="Line 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6" name="Group 50"/>
                <p:cNvGrpSpPr>
                  <a:grpSpLocks/>
                </p:cNvGrpSpPr>
                <p:nvPr/>
              </p:nvGrpSpPr>
              <p:grpSpPr bwMode="auto">
                <a:xfrm rot="-941980"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122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24" name="Oval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25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3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7" name="Group 55"/>
                <p:cNvGrpSpPr>
                  <a:grpSpLocks/>
                </p:cNvGrpSpPr>
                <p:nvPr/>
              </p:nvGrpSpPr>
              <p:grpSpPr bwMode="auto">
                <a:xfrm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118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20" name="Oval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21" name="Line 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9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7" name="Group 60"/>
              <p:cNvGrpSpPr>
                <a:grpSpLocks/>
              </p:cNvGrpSpPr>
              <p:nvPr/>
            </p:nvGrpSpPr>
            <p:grpSpPr bwMode="auto">
              <a:xfrm>
                <a:off x="816" y="48"/>
                <a:ext cx="384" cy="1152"/>
                <a:chOff x="0" y="0"/>
                <a:chExt cx="384" cy="1152"/>
              </a:xfrm>
            </p:grpSpPr>
            <p:grpSp>
              <p:nvGrpSpPr>
                <p:cNvPr id="100" name="Group 6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111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13" name="Oval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14" name="Line 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2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1" name="Group 66"/>
                <p:cNvGrpSpPr>
                  <a:grpSpLocks/>
                </p:cNvGrpSpPr>
                <p:nvPr/>
              </p:nvGrpSpPr>
              <p:grpSpPr bwMode="auto">
                <a:xfrm rot="-941980"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107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09" name="Oval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10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2" name="Group 71"/>
                <p:cNvGrpSpPr>
                  <a:grpSpLocks/>
                </p:cNvGrpSpPr>
                <p:nvPr/>
              </p:nvGrpSpPr>
              <p:grpSpPr bwMode="auto">
                <a:xfrm rot="604640"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103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105" name="Oval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106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4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8" name="Group 76"/>
              <p:cNvGrpSpPr>
                <a:grpSpLocks/>
              </p:cNvGrpSpPr>
              <p:nvPr/>
            </p:nvGrpSpPr>
            <p:grpSpPr bwMode="auto">
              <a:xfrm>
                <a:off x="1536" y="48"/>
                <a:ext cx="384" cy="1152"/>
                <a:chOff x="0" y="0"/>
                <a:chExt cx="384" cy="1152"/>
              </a:xfrm>
            </p:grpSpPr>
            <p:grpSp>
              <p:nvGrpSpPr>
                <p:cNvPr id="85" name="Group 7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96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98" name="Oval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99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97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6" name="Group 82"/>
                <p:cNvGrpSpPr>
                  <a:grpSpLocks/>
                </p:cNvGrpSpPr>
                <p:nvPr/>
              </p:nvGrpSpPr>
              <p:grpSpPr bwMode="auto">
                <a:xfrm rot="-941980"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92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94" name="Oval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95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93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7" name="Group 87"/>
                <p:cNvGrpSpPr>
                  <a:grpSpLocks/>
                </p:cNvGrpSpPr>
                <p:nvPr/>
              </p:nvGrpSpPr>
              <p:grpSpPr bwMode="auto">
                <a:xfrm rot="-720688"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88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90" name="Oval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91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9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9" name="Group 92"/>
              <p:cNvGrpSpPr>
                <a:grpSpLocks/>
              </p:cNvGrpSpPr>
              <p:nvPr/>
            </p:nvGrpSpPr>
            <p:grpSpPr bwMode="auto">
              <a:xfrm>
                <a:off x="1920" y="48"/>
                <a:ext cx="384" cy="1152"/>
                <a:chOff x="0" y="0"/>
                <a:chExt cx="384" cy="1152"/>
              </a:xfrm>
            </p:grpSpPr>
            <p:grpSp>
              <p:nvGrpSpPr>
                <p:cNvPr id="70" name="Group 9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84" cy="384"/>
                  <a:chOff x="0" y="0"/>
                  <a:chExt cx="384" cy="384"/>
                </a:xfrm>
              </p:grpSpPr>
              <p:grpSp>
                <p:nvGrpSpPr>
                  <p:cNvPr id="81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83" name="Oval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84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2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" name="Group 98"/>
                <p:cNvGrpSpPr>
                  <a:grpSpLocks/>
                </p:cNvGrpSpPr>
                <p:nvPr/>
              </p:nvGrpSpPr>
              <p:grpSpPr bwMode="auto">
                <a:xfrm>
                  <a:off x="0" y="384"/>
                  <a:ext cx="384" cy="384"/>
                  <a:chOff x="0" y="0"/>
                  <a:chExt cx="384" cy="384"/>
                </a:xfrm>
              </p:grpSpPr>
              <p:grpSp>
                <p:nvGrpSpPr>
                  <p:cNvPr id="77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79" name="Oval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80" name="Line 1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8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" name="Group 103"/>
                <p:cNvGrpSpPr>
                  <a:grpSpLocks/>
                </p:cNvGrpSpPr>
                <p:nvPr/>
              </p:nvGrpSpPr>
              <p:grpSpPr bwMode="auto">
                <a:xfrm>
                  <a:off x="0" y="768"/>
                  <a:ext cx="384" cy="384"/>
                  <a:chOff x="0" y="0"/>
                  <a:chExt cx="384" cy="384"/>
                </a:xfrm>
              </p:grpSpPr>
              <p:grpSp>
                <p:nvGrpSpPr>
                  <p:cNvPr id="73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84" cy="384"/>
                    <a:chOff x="0" y="0"/>
                    <a:chExt cx="384" cy="432"/>
                  </a:xfrm>
                </p:grpSpPr>
                <p:sp>
                  <p:nvSpPr>
                    <p:cNvPr id="75" name="Oval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92" cy="43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76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" y="24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3333CC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4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0" y="171"/>
                    <a:ext cx="0" cy="85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1" name="Line 108"/>
            <p:cNvSpPr>
              <a:spLocks noChangeShapeType="1"/>
            </p:cNvSpPr>
            <p:nvPr/>
          </p:nvSpPr>
          <p:spPr bwMode="auto">
            <a:xfrm>
              <a:off x="632" y="1392"/>
              <a:ext cx="81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" name="Object 10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9652009"/>
                </p:ext>
              </p:extLst>
            </p:nvPr>
          </p:nvGraphicFramePr>
          <p:xfrm>
            <a:off x="1496" y="1236"/>
            <a:ext cx="376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66" name="公式" r:id="rId11" imgW="190440" imgH="253800" progId="Equation.3">
                    <p:embed/>
                  </p:oleObj>
                </mc:Choice>
                <mc:Fallback>
                  <p:oleObj name="公式" r:id="rId11" imgW="1904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1236"/>
                          <a:ext cx="376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0" name="Line 8"/>
          <p:cNvSpPr>
            <a:spLocks noChangeShapeType="1"/>
          </p:cNvSpPr>
          <p:nvPr/>
        </p:nvSpPr>
        <p:spPr bwMode="auto">
          <a:xfrm flipV="1">
            <a:off x="2731740" y="3519367"/>
            <a:ext cx="1675236" cy="5299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1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90966"/>
              </p:ext>
            </p:extLst>
          </p:nvPr>
        </p:nvGraphicFramePr>
        <p:xfrm>
          <a:off x="4637528" y="2946167"/>
          <a:ext cx="599216" cy="7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67" name="公式" r:id="rId13" imgW="177480" imgH="203040" progId="Equation.3">
                  <p:embed/>
                </p:oleObj>
              </mc:Choice>
              <mc:Fallback>
                <p:oleObj name="公式" r:id="rId13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528" y="2946167"/>
                        <a:ext cx="599216" cy="705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Rectangle 51"/>
          <p:cNvSpPr>
            <a:spLocks noChangeArrowheads="1"/>
          </p:cNvSpPr>
          <p:nvPr/>
        </p:nvSpPr>
        <p:spPr bwMode="auto">
          <a:xfrm>
            <a:off x="6081866" y="2462961"/>
            <a:ext cx="4406623" cy="422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Bookman Old Style" panose="02050604050505020204" pitchFamily="18" charset="0"/>
              </a:rPr>
              <a:t>顺</a:t>
            </a:r>
            <a:r>
              <a:rPr lang="zh-CN" altLang="en-US" dirty="0">
                <a:solidFill>
                  <a:srgbClr val="FF0000"/>
                </a:solidFill>
              </a:rPr>
              <a:t>磁效应：</a:t>
            </a:r>
            <a:r>
              <a:rPr lang="zh-CN" altLang="en-US" dirty="0">
                <a:solidFill>
                  <a:srgbClr val="9900CC"/>
                </a:solidFill>
              </a:rPr>
              <a:t>在外磁场中，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分子磁矩要受到一个力矩的作用，使分子磁矩</a:t>
            </a:r>
            <a:r>
              <a:rPr lang="zh-CN" altLang="en-US" dirty="0">
                <a:solidFill>
                  <a:srgbClr val="9900FF"/>
                </a:solidFill>
              </a:rPr>
              <a:t>在一定程度上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转向外磁场的方向。因而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分子磁矩产生的附加磁场方向和外磁场方向大致相同，使介质内部磁场增强。</a:t>
            </a:r>
          </a:p>
        </p:txBody>
      </p:sp>
      <p:graphicFrame>
        <p:nvGraphicFramePr>
          <p:cNvPr id="163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644051"/>
              </p:ext>
            </p:extLst>
          </p:nvPr>
        </p:nvGraphicFramePr>
        <p:xfrm>
          <a:off x="2982224" y="6036899"/>
          <a:ext cx="1184161" cy="65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68" name="公式" r:id="rId15" imgW="444240" imgH="228600" progId="Equation.3">
                  <p:embed/>
                </p:oleObj>
              </mc:Choice>
              <mc:Fallback>
                <p:oleObj name="公式" r:id="rId15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224" y="6036899"/>
                        <a:ext cx="1184161" cy="65555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  <p:bldP spid="53" grpId="0" animBg="1"/>
      <p:bldP spid="54" grpId="0" animBg="1"/>
      <p:bldP spid="55" grpId="0" animBg="1"/>
      <p:bldP spid="57" grpId="0" animBg="1"/>
      <p:bldP spid="59" grpId="0"/>
      <p:bldP spid="160" grpId="0" animBg="1"/>
      <p:bldP spid="1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2224538" y="213214"/>
            <a:ext cx="2244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FF0000"/>
                </a:solidFill>
              </a:rPr>
              <a:t>从能量角度</a:t>
            </a:r>
          </a:p>
        </p:txBody>
      </p:sp>
      <p:graphicFrame>
        <p:nvGraphicFramePr>
          <p:cNvPr id="1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74328"/>
              </p:ext>
            </p:extLst>
          </p:nvPr>
        </p:nvGraphicFramePr>
        <p:xfrm>
          <a:off x="2479406" y="791121"/>
          <a:ext cx="3537991" cy="99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31" name="公式" r:id="rId3" imgW="825480" imgH="253800" progId="Equation.3">
                  <p:embed/>
                </p:oleObj>
              </mc:Choice>
              <mc:Fallback>
                <p:oleObj name="公式" r:id="rId3" imgW="825480" imgH="2538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406" y="791121"/>
                        <a:ext cx="3537991" cy="998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34468"/>
              </p:ext>
            </p:extLst>
          </p:nvPr>
        </p:nvGraphicFramePr>
        <p:xfrm>
          <a:off x="1742688" y="1927250"/>
          <a:ext cx="5264872" cy="992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32" name="公式" r:id="rId5" imgW="1346040" imgH="253800" progId="Equation.3">
                  <p:embed/>
                </p:oleObj>
              </mc:Choice>
              <mc:Fallback>
                <p:oleObj name="公式" r:id="rId5" imgW="1346040" imgH="2538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688" y="1927250"/>
                        <a:ext cx="5264872" cy="992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" name="Group 89"/>
          <p:cNvGrpSpPr>
            <a:grpSpLocks/>
          </p:cNvGrpSpPr>
          <p:nvPr/>
        </p:nvGrpSpPr>
        <p:grpSpPr bwMode="auto">
          <a:xfrm>
            <a:off x="7351716" y="88901"/>
            <a:ext cx="2880571" cy="4449763"/>
            <a:chOff x="3360" y="1104"/>
            <a:chExt cx="1940" cy="2997"/>
          </a:xfrm>
        </p:grpSpPr>
        <p:grpSp>
          <p:nvGrpSpPr>
            <p:cNvPr id="100" name="Group 90"/>
            <p:cNvGrpSpPr>
              <a:grpSpLocks/>
            </p:cNvGrpSpPr>
            <p:nvPr/>
          </p:nvGrpSpPr>
          <p:grpSpPr bwMode="auto">
            <a:xfrm>
              <a:off x="4944" y="1520"/>
              <a:ext cx="356" cy="1312"/>
              <a:chOff x="4848" y="1568"/>
              <a:chExt cx="356" cy="1312"/>
            </a:xfrm>
          </p:grpSpPr>
          <p:sp>
            <p:nvSpPr>
              <p:cNvPr id="185" name="Line 91"/>
              <p:cNvSpPr>
                <a:spLocks noChangeShapeType="1"/>
              </p:cNvSpPr>
              <p:nvPr/>
            </p:nvSpPr>
            <p:spPr bwMode="auto">
              <a:xfrm flipV="1">
                <a:off x="4944" y="2112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miter lim="800000"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86" name="Object 9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5730277"/>
                  </p:ext>
                </p:extLst>
              </p:nvPr>
            </p:nvGraphicFramePr>
            <p:xfrm>
              <a:off x="4848" y="1568"/>
              <a:ext cx="356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533" name="公式" r:id="rId7" imgW="190440" imgH="253800" progId="Equation.3">
                      <p:embed/>
                    </p:oleObj>
                  </mc:Choice>
                  <mc:Fallback>
                    <p:oleObj name="公式" r:id="rId7" imgW="19044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1568"/>
                            <a:ext cx="356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1" name="Text Box 93"/>
            <p:cNvSpPr txBox="1">
              <a:spLocks noChangeArrowheads="1"/>
            </p:cNvSpPr>
            <p:nvPr/>
          </p:nvSpPr>
          <p:spPr bwMode="auto">
            <a:xfrm>
              <a:off x="3360" y="3745"/>
              <a:ext cx="1632" cy="35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dirty="0"/>
                <a:t>有外磁场</a:t>
              </a:r>
            </a:p>
          </p:txBody>
        </p:sp>
        <p:graphicFrame>
          <p:nvGraphicFramePr>
            <p:cNvPr id="102" name="Object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9823382"/>
                </p:ext>
              </p:extLst>
            </p:nvPr>
          </p:nvGraphicFramePr>
          <p:xfrm>
            <a:off x="4838" y="1117"/>
            <a:ext cx="259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534" name="公式" r:id="rId9" imgW="152280" imgH="228600" progId="Equation.3">
                    <p:embed/>
                  </p:oleObj>
                </mc:Choice>
                <mc:Fallback>
                  <p:oleObj name="公式" r:id="rId9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8" y="1117"/>
                          <a:ext cx="259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" name="Group 95"/>
            <p:cNvGrpSpPr>
              <a:grpSpLocks/>
            </p:cNvGrpSpPr>
            <p:nvPr/>
          </p:nvGrpSpPr>
          <p:grpSpPr bwMode="auto">
            <a:xfrm>
              <a:off x="3504" y="1104"/>
              <a:ext cx="1254" cy="2554"/>
              <a:chOff x="1296" y="1152"/>
              <a:chExt cx="1254" cy="2554"/>
            </a:xfrm>
          </p:grpSpPr>
          <p:sp>
            <p:nvSpPr>
              <p:cNvPr id="106" name="AutoShape 96"/>
              <p:cNvSpPr>
                <a:spLocks noChangeArrowheads="1"/>
              </p:cNvSpPr>
              <p:nvPr/>
            </p:nvSpPr>
            <p:spPr bwMode="auto">
              <a:xfrm>
                <a:off x="1296" y="1200"/>
                <a:ext cx="1254" cy="250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7" name="Group 97"/>
              <p:cNvGrpSpPr>
                <a:grpSpLocks/>
              </p:cNvGrpSpPr>
              <p:nvPr/>
            </p:nvGrpSpPr>
            <p:grpSpPr bwMode="auto">
              <a:xfrm>
                <a:off x="2112" y="2345"/>
                <a:ext cx="167" cy="301"/>
                <a:chOff x="3168" y="2448"/>
                <a:chExt cx="192" cy="336"/>
              </a:xfrm>
            </p:grpSpPr>
            <p:sp>
              <p:nvSpPr>
                <p:cNvPr id="183" name="Oval 9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4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8" name="Group 100"/>
              <p:cNvGrpSpPr>
                <a:grpSpLocks/>
              </p:cNvGrpSpPr>
              <p:nvPr/>
            </p:nvGrpSpPr>
            <p:grpSpPr bwMode="auto">
              <a:xfrm rot="205286">
                <a:off x="2304" y="2119"/>
                <a:ext cx="172" cy="294"/>
                <a:chOff x="3168" y="2448"/>
                <a:chExt cx="192" cy="336"/>
              </a:xfrm>
            </p:grpSpPr>
            <p:sp>
              <p:nvSpPr>
                <p:cNvPr id="181" name="Oval 10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2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9" name="Group 103"/>
              <p:cNvGrpSpPr>
                <a:grpSpLocks/>
              </p:cNvGrpSpPr>
              <p:nvPr/>
            </p:nvGrpSpPr>
            <p:grpSpPr bwMode="auto">
              <a:xfrm rot="-588067">
                <a:off x="1392" y="2208"/>
                <a:ext cx="173" cy="292"/>
                <a:chOff x="3168" y="2448"/>
                <a:chExt cx="192" cy="336"/>
              </a:xfrm>
            </p:grpSpPr>
            <p:sp>
              <p:nvSpPr>
                <p:cNvPr id="179" name="Oval 10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0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" name="Group 106"/>
              <p:cNvGrpSpPr>
                <a:grpSpLocks/>
              </p:cNvGrpSpPr>
              <p:nvPr/>
            </p:nvGrpSpPr>
            <p:grpSpPr bwMode="auto">
              <a:xfrm rot="-130356">
                <a:off x="1923" y="1872"/>
                <a:ext cx="167" cy="303"/>
                <a:chOff x="3168" y="2448"/>
                <a:chExt cx="192" cy="336"/>
              </a:xfrm>
            </p:grpSpPr>
            <p:sp>
              <p:nvSpPr>
                <p:cNvPr id="177" name="Oval 10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8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Group 109"/>
              <p:cNvGrpSpPr>
                <a:grpSpLocks/>
              </p:cNvGrpSpPr>
              <p:nvPr/>
            </p:nvGrpSpPr>
            <p:grpSpPr bwMode="auto">
              <a:xfrm>
                <a:off x="1632" y="1913"/>
                <a:ext cx="167" cy="301"/>
                <a:chOff x="3168" y="2448"/>
                <a:chExt cx="192" cy="336"/>
              </a:xfrm>
            </p:grpSpPr>
            <p:sp>
              <p:nvSpPr>
                <p:cNvPr id="175" name="Oval 1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6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" name="Group 112"/>
              <p:cNvGrpSpPr>
                <a:grpSpLocks/>
              </p:cNvGrpSpPr>
              <p:nvPr/>
            </p:nvGrpSpPr>
            <p:grpSpPr bwMode="auto">
              <a:xfrm rot="571256">
                <a:off x="1585" y="2489"/>
                <a:ext cx="168" cy="301"/>
                <a:chOff x="3168" y="2448"/>
                <a:chExt cx="192" cy="336"/>
              </a:xfrm>
            </p:grpSpPr>
            <p:sp>
              <p:nvSpPr>
                <p:cNvPr id="173" name="Oval 1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4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" name="Group 115"/>
              <p:cNvGrpSpPr>
                <a:grpSpLocks/>
              </p:cNvGrpSpPr>
              <p:nvPr/>
            </p:nvGrpSpPr>
            <p:grpSpPr bwMode="auto">
              <a:xfrm rot="292050">
                <a:off x="2258" y="3201"/>
                <a:ext cx="167" cy="303"/>
                <a:chOff x="3168" y="2448"/>
                <a:chExt cx="192" cy="336"/>
              </a:xfrm>
            </p:grpSpPr>
            <p:sp>
              <p:nvSpPr>
                <p:cNvPr id="171" name="Oval 1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2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" name="Group 118"/>
              <p:cNvGrpSpPr>
                <a:grpSpLocks/>
              </p:cNvGrpSpPr>
              <p:nvPr/>
            </p:nvGrpSpPr>
            <p:grpSpPr bwMode="auto">
              <a:xfrm rot="-209063">
                <a:off x="1680" y="2921"/>
                <a:ext cx="168" cy="301"/>
                <a:chOff x="3168" y="2448"/>
                <a:chExt cx="192" cy="336"/>
              </a:xfrm>
            </p:grpSpPr>
            <p:sp>
              <p:nvSpPr>
                <p:cNvPr id="169" name="Oval 1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0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5" name="Group 121"/>
              <p:cNvGrpSpPr>
                <a:grpSpLocks/>
              </p:cNvGrpSpPr>
              <p:nvPr/>
            </p:nvGrpSpPr>
            <p:grpSpPr bwMode="auto">
              <a:xfrm rot="132235">
                <a:off x="2063" y="2983"/>
                <a:ext cx="173" cy="294"/>
                <a:chOff x="3168" y="2448"/>
                <a:chExt cx="192" cy="336"/>
              </a:xfrm>
            </p:grpSpPr>
            <p:sp>
              <p:nvSpPr>
                <p:cNvPr id="167" name="Oval 1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8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Group 124"/>
              <p:cNvGrpSpPr>
                <a:grpSpLocks/>
              </p:cNvGrpSpPr>
              <p:nvPr/>
            </p:nvGrpSpPr>
            <p:grpSpPr bwMode="auto">
              <a:xfrm rot="-387118">
                <a:off x="2257" y="2696"/>
                <a:ext cx="173" cy="294"/>
                <a:chOff x="3168" y="2448"/>
                <a:chExt cx="192" cy="336"/>
              </a:xfrm>
            </p:grpSpPr>
            <p:sp>
              <p:nvSpPr>
                <p:cNvPr id="165" name="Oval 1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6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7" name="Group 127"/>
              <p:cNvGrpSpPr>
                <a:grpSpLocks/>
              </p:cNvGrpSpPr>
              <p:nvPr/>
            </p:nvGrpSpPr>
            <p:grpSpPr bwMode="auto">
              <a:xfrm rot="-1161691">
                <a:off x="1778" y="2263"/>
                <a:ext cx="173" cy="294"/>
                <a:chOff x="3168" y="2448"/>
                <a:chExt cx="192" cy="336"/>
              </a:xfrm>
            </p:grpSpPr>
            <p:sp>
              <p:nvSpPr>
                <p:cNvPr id="163" name="Oval 1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4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8" name="Group 130"/>
              <p:cNvGrpSpPr>
                <a:grpSpLocks/>
              </p:cNvGrpSpPr>
              <p:nvPr/>
            </p:nvGrpSpPr>
            <p:grpSpPr bwMode="auto">
              <a:xfrm rot="287796">
                <a:off x="1920" y="2680"/>
                <a:ext cx="167" cy="301"/>
                <a:chOff x="3168" y="2448"/>
                <a:chExt cx="192" cy="336"/>
              </a:xfrm>
            </p:grpSpPr>
            <p:sp>
              <p:nvSpPr>
                <p:cNvPr id="161" name="Oval 1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2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9" name="Group 133"/>
              <p:cNvGrpSpPr>
                <a:grpSpLocks/>
              </p:cNvGrpSpPr>
              <p:nvPr/>
            </p:nvGrpSpPr>
            <p:grpSpPr bwMode="auto">
              <a:xfrm rot="2148669">
                <a:off x="1968" y="3360"/>
                <a:ext cx="167" cy="303"/>
                <a:chOff x="3168" y="2448"/>
                <a:chExt cx="192" cy="336"/>
              </a:xfrm>
            </p:grpSpPr>
            <p:sp>
              <p:nvSpPr>
                <p:cNvPr id="159" name="Oval 1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0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0" name="Group 136"/>
              <p:cNvGrpSpPr>
                <a:grpSpLocks/>
              </p:cNvGrpSpPr>
              <p:nvPr/>
            </p:nvGrpSpPr>
            <p:grpSpPr bwMode="auto">
              <a:xfrm rot="-1079070">
                <a:off x="1392" y="2784"/>
                <a:ext cx="173" cy="292"/>
                <a:chOff x="3168" y="2448"/>
                <a:chExt cx="192" cy="336"/>
              </a:xfrm>
            </p:grpSpPr>
            <p:sp>
              <p:nvSpPr>
                <p:cNvPr id="157" name="Oval 1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8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Group 139"/>
              <p:cNvGrpSpPr>
                <a:grpSpLocks/>
              </p:cNvGrpSpPr>
              <p:nvPr/>
            </p:nvGrpSpPr>
            <p:grpSpPr bwMode="auto">
              <a:xfrm rot="-483320">
                <a:off x="1344" y="1776"/>
                <a:ext cx="167" cy="303"/>
                <a:chOff x="3168" y="2448"/>
                <a:chExt cx="192" cy="336"/>
              </a:xfrm>
            </p:grpSpPr>
            <p:sp>
              <p:nvSpPr>
                <p:cNvPr id="155" name="Oval 1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6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2" name="Group 142"/>
              <p:cNvGrpSpPr>
                <a:grpSpLocks/>
              </p:cNvGrpSpPr>
              <p:nvPr/>
            </p:nvGrpSpPr>
            <p:grpSpPr bwMode="auto">
              <a:xfrm rot="50513">
                <a:off x="2256" y="1776"/>
                <a:ext cx="173" cy="292"/>
                <a:chOff x="3168" y="2448"/>
                <a:chExt cx="192" cy="336"/>
              </a:xfrm>
            </p:grpSpPr>
            <p:sp>
              <p:nvSpPr>
                <p:cNvPr id="153" name="Oval 1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4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" name="Group 145"/>
              <p:cNvGrpSpPr>
                <a:grpSpLocks/>
              </p:cNvGrpSpPr>
              <p:nvPr/>
            </p:nvGrpSpPr>
            <p:grpSpPr bwMode="auto">
              <a:xfrm rot="-33386">
                <a:off x="1392" y="1298"/>
                <a:ext cx="173" cy="294"/>
                <a:chOff x="3168" y="2448"/>
                <a:chExt cx="192" cy="336"/>
              </a:xfrm>
            </p:grpSpPr>
            <p:sp>
              <p:nvSpPr>
                <p:cNvPr id="151" name="Oval 1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2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Group 148"/>
              <p:cNvGrpSpPr>
                <a:grpSpLocks/>
              </p:cNvGrpSpPr>
              <p:nvPr/>
            </p:nvGrpSpPr>
            <p:grpSpPr bwMode="auto">
              <a:xfrm rot="274424">
                <a:off x="1537" y="1442"/>
                <a:ext cx="167" cy="301"/>
                <a:chOff x="3168" y="2448"/>
                <a:chExt cx="192" cy="336"/>
              </a:xfrm>
            </p:grpSpPr>
            <p:sp>
              <p:nvSpPr>
                <p:cNvPr id="149" name="Oval 1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0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" name="Group 151"/>
              <p:cNvGrpSpPr>
                <a:grpSpLocks/>
              </p:cNvGrpSpPr>
              <p:nvPr/>
            </p:nvGrpSpPr>
            <p:grpSpPr bwMode="auto">
              <a:xfrm rot="269764">
                <a:off x="2091" y="1432"/>
                <a:ext cx="168" cy="301"/>
                <a:chOff x="3168" y="2448"/>
                <a:chExt cx="192" cy="336"/>
              </a:xfrm>
            </p:grpSpPr>
            <p:sp>
              <p:nvSpPr>
                <p:cNvPr id="147" name="Oval 1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8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6" name="Group 154"/>
              <p:cNvGrpSpPr>
                <a:grpSpLocks/>
              </p:cNvGrpSpPr>
              <p:nvPr/>
            </p:nvGrpSpPr>
            <p:grpSpPr bwMode="auto">
              <a:xfrm rot="285822">
                <a:off x="2317" y="1292"/>
                <a:ext cx="173" cy="292"/>
                <a:chOff x="3168" y="2448"/>
                <a:chExt cx="192" cy="336"/>
              </a:xfrm>
            </p:grpSpPr>
            <p:sp>
              <p:nvSpPr>
                <p:cNvPr id="145" name="Oval 1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6" name="Line 1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7" name="Group 157"/>
              <p:cNvGrpSpPr>
                <a:grpSpLocks/>
              </p:cNvGrpSpPr>
              <p:nvPr/>
            </p:nvGrpSpPr>
            <p:grpSpPr bwMode="auto">
              <a:xfrm rot="-516121">
                <a:off x="1680" y="1152"/>
                <a:ext cx="167" cy="303"/>
                <a:chOff x="3168" y="2448"/>
                <a:chExt cx="192" cy="336"/>
              </a:xfrm>
            </p:grpSpPr>
            <p:sp>
              <p:nvSpPr>
                <p:cNvPr id="143" name="Oval 1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4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8" name="Group 160"/>
              <p:cNvGrpSpPr>
                <a:grpSpLocks/>
              </p:cNvGrpSpPr>
              <p:nvPr/>
            </p:nvGrpSpPr>
            <p:grpSpPr bwMode="auto">
              <a:xfrm rot="742897">
                <a:off x="1345" y="3113"/>
                <a:ext cx="167" cy="301"/>
                <a:chOff x="3168" y="2448"/>
                <a:chExt cx="192" cy="336"/>
              </a:xfrm>
            </p:grpSpPr>
            <p:sp>
              <p:nvSpPr>
                <p:cNvPr id="141" name="Oval 1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2" name="Line 1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9" name="Group 163"/>
              <p:cNvGrpSpPr>
                <a:grpSpLocks/>
              </p:cNvGrpSpPr>
              <p:nvPr/>
            </p:nvGrpSpPr>
            <p:grpSpPr bwMode="auto">
              <a:xfrm rot="497981">
                <a:off x="2035" y="1180"/>
                <a:ext cx="172" cy="294"/>
                <a:chOff x="3168" y="2448"/>
                <a:chExt cx="192" cy="336"/>
              </a:xfrm>
            </p:grpSpPr>
            <p:sp>
              <p:nvSpPr>
                <p:cNvPr id="139" name="Oval 1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0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0" name="Group 166"/>
              <p:cNvGrpSpPr>
                <a:grpSpLocks/>
              </p:cNvGrpSpPr>
              <p:nvPr/>
            </p:nvGrpSpPr>
            <p:grpSpPr bwMode="auto">
              <a:xfrm rot="285822">
                <a:off x="1872" y="1296"/>
                <a:ext cx="173" cy="292"/>
                <a:chOff x="3168" y="2448"/>
                <a:chExt cx="192" cy="336"/>
              </a:xfrm>
            </p:grpSpPr>
            <p:sp>
              <p:nvSpPr>
                <p:cNvPr id="137" name="Oval 1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8" name="Line 1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1" name="Group 169"/>
              <p:cNvGrpSpPr>
                <a:grpSpLocks/>
              </p:cNvGrpSpPr>
              <p:nvPr/>
            </p:nvGrpSpPr>
            <p:grpSpPr bwMode="auto">
              <a:xfrm rot="197318">
                <a:off x="1798" y="1488"/>
                <a:ext cx="167" cy="303"/>
                <a:chOff x="3168" y="2448"/>
                <a:chExt cx="192" cy="336"/>
              </a:xfrm>
            </p:grpSpPr>
            <p:sp>
              <p:nvSpPr>
                <p:cNvPr id="135" name="Oval 1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6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2" name="Group 172"/>
              <p:cNvGrpSpPr>
                <a:grpSpLocks/>
              </p:cNvGrpSpPr>
              <p:nvPr/>
            </p:nvGrpSpPr>
            <p:grpSpPr bwMode="auto">
              <a:xfrm rot="285822">
                <a:off x="1584" y="3312"/>
                <a:ext cx="173" cy="292"/>
                <a:chOff x="3168" y="2448"/>
                <a:chExt cx="192" cy="336"/>
              </a:xfrm>
            </p:grpSpPr>
            <p:sp>
              <p:nvSpPr>
                <p:cNvPr id="133" name="Oval 1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4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4" name="Oval 175"/>
            <p:cNvSpPr>
              <a:spLocks noChangeArrowheads="1"/>
            </p:cNvSpPr>
            <p:nvPr/>
          </p:nvSpPr>
          <p:spPr bwMode="auto">
            <a:xfrm>
              <a:off x="3504" y="1152"/>
              <a:ext cx="1248" cy="625"/>
            </a:xfrm>
            <a:prstGeom prst="ellips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" name="Line 176"/>
            <p:cNvSpPr>
              <a:spLocks noChangeShapeType="1"/>
            </p:cNvSpPr>
            <p:nvPr/>
          </p:nvSpPr>
          <p:spPr bwMode="auto">
            <a:xfrm flipH="1" flipV="1">
              <a:off x="4656" y="1296"/>
              <a:ext cx="96" cy="144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7" name="Group 30"/>
          <p:cNvGrpSpPr>
            <a:grpSpLocks/>
          </p:cNvGrpSpPr>
          <p:nvPr/>
        </p:nvGrpSpPr>
        <p:grpSpPr bwMode="auto">
          <a:xfrm>
            <a:off x="1907805" y="2994865"/>
            <a:ext cx="5535287" cy="1152526"/>
            <a:chOff x="-388" y="2037"/>
            <a:chExt cx="5972" cy="726"/>
          </a:xfrm>
        </p:grpSpPr>
        <p:graphicFrame>
          <p:nvGraphicFramePr>
            <p:cNvPr id="188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3111212"/>
                </p:ext>
              </p:extLst>
            </p:nvPr>
          </p:nvGraphicFramePr>
          <p:xfrm>
            <a:off x="-388" y="2037"/>
            <a:ext cx="700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535" name="公式" r:id="rId11" imgW="203040" imgH="228600" progId="Equation.3">
                    <p:embed/>
                  </p:oleObj>
                </mc:Choice>
                <mc:Fallback>
                  <p:oleObj name="公式" r:id="rId11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88" y="2037"/>
                          <a:ext cx="700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" name="Text Box 32"/>
            <p:cNvSpPr txBox="1">
              <a:spLocks noChangeArrowheads="1"/>
            </p:cNvSpPr>
            <p:nvPr/>
          </p:nvSpPr>
          <p:spPr bwMode="auto">
            <a:xfrm>
              <a:off x="326" y="2162"/>
              <a:ext cx="525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CC0000"/>
                  </a:solidFill>
                </a:rPr>
                <a:t>或多或少地转向外场方向，</a:t>
              </a:r>
              <a:endParaRPr lang="en-US" altLang="zh-CN" dirty="0">
                <a:solidFill>
                  <a:srgbClr val="CC0000"/>
                </a:solidFill>
              </a:endParaRPr>
            </a:p>
            <a:p>
              <a:pPr eaLnBrk="1" hangingPunct="1"/>
              <a:r>
                <a:rPr lang="zh-CN" altLang="en-US" dirty="0">
                  <a:solidFill>
                    <a:srgbClr val="CC0000"/>
                  </a:solidFill>
                </a:rPr>
                <a:t>在一定程度上沿外场方向排列</a:t>
              </a:r>
            </a:p>
          </p:txBody>
        </p:sp>
      </p:grpSp>
      <p:sp>
        <p:nvSpPr>
          <p:cNvPr id="190" name="Rectangle 2"/>
          <p:cNvSpPr>
            <a:spLocks noChangeArrowheads="1"/>
          </p:cNvSpPr>
          <p:nvPr/>
        </p:nvSpPr>
        <p:spPr bwMode="auto">
          <a:xfrm>
            <a:off x="1913587" y="4299096"/>
            <a:ext cx="5111350" cy="121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有外磁场时，分子磁矩转向外磁场的方向从而使能量最小。</a:t>
            </a:r>
          </a:p>
        </p:txBody>
      </p:sp>
      <p:sp>
        <p:nvSpPr>
          <p:cNvPr id="191" name="Text Box 33"/>
          <p:cNvSpPr txBox="1">
            <a:spLocks noChangeArrowheads="1"/>
          </p:cNvSpPr>
          <p:nvPr/>
        </p:nvSpPr>
        <p:spPr bwMode="auto">
          <a:xfrm>
            <a:off x="1907805" y="5709355"/>
            <a:ext cx="7604125" cy="850900"/>
          </a:xfrm>
          <a:prstGeom prst="rect">
            <a:avLst/>
          </a:prstGeom>
          <a:solidFill>
            <a:srgbClr val="EAEAEA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热运动将破坏磁矩的规则排列，温度越高，顺磁性越弱</a:t>
            </a:r>
          </a:p>
          <a:p>
            <a:pPr eaLnBrk="1" hangingPunct="1"/>
            <a:r>
              <a:rPr lang="zh-CN" altLang="en-US" sz="2400" dirty="0"/>
              <a:t>（居里定律）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0" grpId="0"/>
      <p:bldP spid="19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2272411" y="71959"/>
            <a:ext cx="180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抗磁性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061252" y="1260870"/>
            <a:ext cx="73453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抗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磁质</a:t>
            </a:r>
            <a:r>
              <a:rPr lang="zh-CN" altLang="en-US" dirty="0">
                <a:solidFill>
                  <a:srgbClr val="9900FF"/>
                </a:solidFill>
              </a:rPr>
              <a:t>中每个分子内部的电子都是</a:t>
            </a:r>
            <a:r>
              <a:rPr lang="zh-CN" altLang="en-US" dirty="0">
                <a:solidFill>
                  <a:srgbClr val="FF0000"/>
                </a:solidFill>
              </a:rPr>
              <a:t>配对</a:t>
            </a:r>
            <a:r>
              <a:rPr lang="zh-CN" altLang="en-US" dirty="0">
                <a:solidFill>
                  <a:srgbClr val="9900FF"/>
                </a:solidFill>
              </a:rPr>
              <a:t>的，由于每一对配对的电子的</a:t>
            </a:r>
            <a:r>
              <a:rPr lang="en-US" altLang="zh-CN" dirty="0" err="1">
                <a:solidFill>
                  <a:srgbClr val="9900FF"/>
                </a:solidFill>
              </a:rPr>
              <a:t>磁矩</a:t>
            </a:r>
            <a:r>
              <a:rPr lang="zh-CN" altLang="en-US" dirty="0">
                <a:solidFill>
                  <a:srgbClr val="9900FF"/>
                </a:solidFill>
              </a:rPr>
              <a:t>都相互抵消掉了，因而每个分子内部的</a:t>
            </a:r>
            <a:r>
              <a:rPr lang="en-US" altLang="zh-CN" dirty="0" err="1">
                <a:solidFill>
                  <a:srgbClr val="9900FF"/>
                </a:solidFill>
              </a:rPr>
              <a:t>电子磁矩</a:t>
            </a:r>
            <a:r>
              <a:rPr lang="zh-CN" altLang="en-US" dirty="0">
                <a:solidFill>
                  <a:srgbClr val="9900FF"/>
                </a:solidFill>
              </a:rPr>
              <a:t>都相互抵消掉了，</a:t>
            </a:r>
            <a:r>
              <a:rPr lang="zh-CN" altLang="en-US" dirty="0">
                <a:solidFill>
                  <a:srgbClr val="CC0000"/>
                </a:solidFill>
              </a:rPr>
              <a:t>分子磁矩为零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155709" y="682665"/>
            <a:ext cx="3578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(1) 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抗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磁质的定义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10" name="Rectangle 43"/>
          <p:cNvSpPr>
            <a:spLocks noChangeArrowheads="1"/>
          </p:cNvSpPr>
          <p:nvPr/>
        </p:nvSpPr>
        <p:spPr bwMode="auto">
          <a:xfrm>
            <a:off x="2495600" y="3111902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  <a:latin typeface="Bookman Old Style" panose="02050604050505020204" pitchFamily="18" charset="0"/>
              </a:rPr>
              <a:t>分子的固有磁矩为零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281903"/>
              </p:ext>
            </p:extLst>
          </p:nvPr>
        </p:nvGraphicFramePr>
        <p:xfrm>
          <a:off x="6888088" y="2951564"/>
          <a:ext cx="13335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93" name="公式" r:id="rId3" imgW="444240" imgH="228600" progId="Equation.3">
                  <p:embed/>
                </p:oleObj>
              </mc:Choice>
              <mc:Fallback>
                <p:oleObj name="公式" r:id="rId3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2951564"/>
                        <a:ext cx="13335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72411" y="3631015"/>
            <a:ext cx="744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在抗磁质分子的固有磁矩为零，在外磁场中没有由于固有磁矩转向引起的顺磁效应。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272411" y="4514288"/>
            <a:ext cx="82160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抗</a:t>
            </a:r>
            <a:r>
              <a:rPr lang="zh-CN" altLang="en-US" dirty="0">
                <a:solidFill>
                  <a:srgbClr val="FF0000"/>
                </a:solidFill>
              </a:rPr>
              <a:t>磁效应</a:t>
            </a:r>
            <a:r>
              <a:rPr lang="zh-CN" altLang="en-US" dirty="0">
                <a:solidFill>
                  <a:srgbClr val="9900CC"/>
                </a:solidFill>
              </a:rPr>
              <a:t>：在外磁场中，物质中每个分子内部的电子一方面在库伦力作用下绕原子核运动，另一方面受到洛伦兹力作用，产生附加的运动，从而产生总是反平行于外磁场的附加磁矩，产生的附加磁场总是反平行于外磁场，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使介质内部磁场减少。</a:t>
            </a:r>
          </a:p>
        </p:txBody>
      </p:sp>
    </p:spTree>
    <p:extLst>
      <p:ext uri="{BB962C8B-B14F-4D97-AF65-F5344CB8AC3E}">
        <p14:creationId xmlns:p14="http://schemas.microsoft.com/office/powerpoint/2010/main" val="19900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8"/>
          <p:cNvSpPr txBox="1">
            <a:spLocks noChangeArrowheads="1"/>
          </p:cNvSpPr>
          <p:nvPr/>
        </p:nvSpPr>
        <p:spPr bwMode="auto">
          <a:xfrm>
            <a:off x="1934240" y="110355"/>
            <a:ext cx="32574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设电子质量</a:t>
            </a:r>
            <a:r>
              <a:rPr lang="en-US" altLang="zh-CN" b="0" i="1" dirty="0">
                <a:solidFill>
                  <a:srgbClr val="FF0000"/>
                </a:solidFill>
              </a:rPr>
              <a:t>m</a:t>
            </a:r>
            <a:r>
              <a:rPr lang="zh-CN" altLang="en-US" b="0" dirty="0">
                <a:solidFill>
                  <a:srgbClr val="0000FF"/>
                </a:solidFill>
              </a:rPr>
              <a:t>，</a:t>
            </a:r>
            <a:r>
              <a:rPr lang="zh-CN" altLang="en-US" dirty="0">
                <a:solidFill>
                  <a:srgbClr val="0000FF"/>
                </a:solidFill>
              </a:rPr>
              <a:t>运动半径 </a:t>
            </a:r>
            <a:r>
              <a:rPr lang="en-US" altLang="zh-CN" b="0" i="1" dirty="0">
                <a:solidFill>
                  <a:srgbClr val="FF0000"/>
                </a:solidFill>
              </a:rPr>
              <a:t>r</a:t>
            </a:r>
            <a:r>
              <a:rPr lang="zh-CN" altLang="en-US" b="0" dirty="0">
                <a:solidFill>
                  <a:srgbClr val="0000FF"/>
                </a:solidFill>
              </a:rPr>
              <a:t>，</a:t>
            </a:r>
            <a:r>
              <a:rPr lang="zh-CN" altLang="en-US" dirty="0">
                <a:solidFill>
                  <a:srgbClr val="0000FF"/>
                </a:solidFill>
              </a:rPr>
              <a:t>角速度</a:t>
            </a:r>
            <a:r>
              <a:rPr lang="en-US" altLang="zh-CN" b="0" i="1" dirty="0">
                <a:solidFill>
                  <a:srgbClr val="FF0000"/>
                </a:solidFill>
                <a:latin typeface="Symbol" pitchFamily="18" charset="2"/>
              </a:rPr>
              <a:t>w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6549985" y="2235163"/>
            <a:ext cx="1963737" cy="950913"/>
            <a:chOff x="3825" y="2804"/>
            <a:chExt cx="1237" cy="599"/>
          </a:xfrm>
        </p:grpSpPr>
        <p:sp>
          <p:nvSpPr>
            <p:cNvPr id="5" name="Text Box 34"/>
            <p:cNvSpPr txBox="1">
              <a:spLocks noChangeArrowheads="1"/>
            </p:cNvSpPr>
            <p:nvPr/>
          </p:nvSpPr>
          <p:spPr bwMode="auto">
            <a:xfrm>
              <a:off x="4636" y="3076"/>
              <a:ext cx="42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-</a:t>
              </a:r>
              <a:r>
                <a:rPr lang="en-US" altLang="zh-CN" i="1"/>
                <a:t>e</a:t>
              </a:r>
            </a:p>
          </p:txBody>
        </p:sp>
        <p:sp>
          <p:nvSpPr>
            <p:cNvPr id="6" name="Oval 35"/>
            <p:cNvSpPr>
              <a:spLocks noChangeArrowheads="1"/>
            </p:cNvSpPr>
            <p:nvPr/>
          </p:nvSpPr>
          <p:spPr bwMode="auto">
            <a:xfrm rot="1800000">
              <a:off x="3825" y="2804"/>
              <a:ext cx="1225" cy="499"/>
            </a:xfrm>
            <a:prstGeom prst="ellipse">
              <a:avLst/>
            </a:prstGeom>
            <a:noFill/>
            <a:ln w="2222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Line 36"/>
            <p:cNvSpPr>
              <a:spLocks noChangeShapeType="1"/>
            </p:cNvSpPr>
            <p:nvPr/>
          </p:nvSpPr>
          <p:spPr bwMode="auto">
            <a:xfrm flipH="1" flipV="1">
              <a:off x="4778" y="2985"/>
              <a:ext cx="136" cy="136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4869" y="3076"/>
              <a:ext cx="136" cy="136"/>
              <a:chOff x="1973" y="3702"/>
              <a:chExt cx="136" cy="136"/>
            </a:xfrm>
          </p:grpSpPr>
          <p:sp>
            <p:nvSpPr>
              <p:cNvPr id="9" name="Oval 38"/>
              <p:cNvSpPr>
                <a:spLocks noChangeArrowheads="1"/>
              </p:cNvSpPr>
              <p:nvPr/>
            </p:nvSpPr>
            <p:spPr bwMode="auto">
              <a:xfrm>
                <a:off x="1973" y="370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10" name="Line 39"/>
              <p:cNvSpPr>
                <a:spLocks noChangeShapeType="1"/>
              </p:cNvSpPr>
              <p:nvPr/>
            </p:nvSpPr>
            <p:spPr bwMode="auto">
              <a:xfrm flipV="1">
                <a:off x="1996" y="3770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" name="Line 45"/>
          <p:cNvSpPr>
            <a:spLocks noChangeShapeType="1"/>
          </p:cNvSpPr>
          <p:nvPr/>
        </p:nvSpPr>
        <p:spPr bwMode="auto">
          <a:xfrm flipV="1">
            <a:off x="7538996" y="858006"/>
            <a:ext cx="1008062" cy="1790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974425"/>
              </p:ext>
            </p:extLst>
          </p:nvPr>
        </p:nvGraphicFramePr>
        <p:xfrm>
          <a:off x="8148597" y="1395373"/>
          <a:ext cx="352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75" name="公式" r:id="rId3" imgW="152268" imgH="203024" progId="Equation.3">
                  <p:embed/>
                </p:oleObj>
              </mc:Choice>
              <mc:Fallback>
                <p:oleObj name="公式" r:id="rId3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597" y="1395373"/>
                        <a:ext cx="3524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48"/>
          <p:cNvSpPr>
            <a:spLocks noChangeArrowheads="1"/>
          </p:cNvSpPr>
          <p:nvPr/>
        </p:nvSpPr>
        <p:spPr bwMode="auto">
          <a:xfrm>
            <a:off x="1787267" y="1309717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9900"/>
                </a:solidFill>
              </a:rPr>
              <a:t>轨道磁矩</a:t>
            </a:r>
          </a:p>
        </p:txBody>
      </p:sp>
      <p:sp>
        <p:nvSpPr>
          <p:cNvPr id="14" name="Line 42"/>
          <p:cNvSpPr>
            <a:spLocks noChangeShapeType="1"/>
          </p:cNvSpPr>
          <p:nvPr/>
        </p:nvSpPr>
        <p:spPr bwMode="auto">
          <a:xfrm flipH="1">
            <a:off x="7160049" y="2630451"/>
            <a:ext cx="404812" cy="709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300607"/>
              </p:ext>
            </p:extLst>
          </p:nvPr>
        </p:nvGraphicFramePr>
        <p:xfrm>
          <a:off x="7016218" y="3226769"/>
          <a:ext cx="457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76" name="公式" r:id="rId5" imgW="177646" imgH="228402" progId="Equation.3">
                  <p:embed/>
                </p:oleObj>
              </mc:Choice>
              <mc:Fallback>
                <p:oleObj name="公式" r:id="rId5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218" y="3226769"/>
                        <a:ext cx="4572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95133"/>
              </p:ext>
            </p:extLst>
          </p:nvPr>
        </p:nvGraphicFramePr>
        <p:xfrm>
          <a:off x="3812450" y="1123038"/>
          <a:ext cx="1648486" cy="83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77" name="公式" r:id="rId7" imgW="774364" imgH="393529" progId="Equation.3">
                  <p:embed/>
                </p:oleObj>
              </mc:Choice>
              <mc:Fallback>
                <p:oleObj name="公式" r:id="rId7" imgW="77436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450" y="1123038"/>
                        <a:ext cx="1648486" cy="83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80"/>
          <p:cNvGrpSpPr>
            <a:grpSpLocks/>
          </p:cNvGrpSpPr>
          <p:nvPr/>
        </p:nvGrpSpPr>
        <p:grpSpPr bwMode="auto">
          <a:xfrm>
            <a:off x="6449971" y="112673"/>
            <a:ext cx="2197100" cy="3527425"/>
            <a:chOff x="3738" y="1431"/>
            <a:chExt cx="1384" cy="2222"/>
          </a:xfrm>
        </p:grpSpPr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V="1">
              <a:off x="4436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V="1">
              <a:off x="477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V="1">
              <a:off x="5122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408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V="1">
              <a:off x="373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050194"/>
              </p:ext>
            </p:extLst>
          </p:nvPr>
        </p:nvGraphicFramePr>
        <p:xfrm>
          <a:off x="7050975" y="-64627"/>
          <a:ext cx="4667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78" name="公式" r:id="rId9" imgW="152268" imgH="203024" progId="Equation.3">
                  <p:embed/>
                </p:oleObj>
              </mc:Choice>
              <mc:Fallback>
                <p:oleObj name="公式" r:id="rId9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975" y="-64627"/>
                        <a:ext cx="4667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9874"/>
              </p:ext>
            </p:extLst>
          </p:nvPr>
        </p:nvGraphicFramePr>
        <p:xfrm>
          <a:off x="4046448" y="2023453"/>
          <a:ext cx="1746928" cy="621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79" name="公式" r:id="rId11" imgW="711000" imgH="253800" progId="Equation.3">
                  <p:embed/>
                </p:oleObj>
              </mc:Choice>
              <mc:Fallback>
                <p:oleObj name="公式" r:id="rId11" imgW="711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448" y="2023453"/>
                        <a:ext cx="1746928" cy="6212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50"/>
          <p:cNvSpPr>
            <a:spLocks noChangeArrowheads="1"/>
          </p:cNvSpPr>
          <p:nvPr/>
        </p:nvSpPr>
        <p:spPr bwMode="auto">
          <a:xfrm>
            <a:off x="1952360" y="2045946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70C0"/>
                </a:solidFill>
              </a:rPr>
              <a:t>所受力矩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697824"/>
              </p:ext>
            </p:extLst>
          </p:nvPr>
        </p:nvGraphicFramePr>
        <p:xfrm>
          <a:off x="2567609" y="2444120"/>
          <a:ext cx="2023877" cy="965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0" name="公式" r:id="rId13" imgW="825480" imgH="393480" progId="Equation.3">
                  <p:embed/>
                </p:oleObj>
              </mc:Choice>
              <mc:Fallback>
                <p:oleObj name="公式" r:id="rId13" imgW="8254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67609" y="2444120"/>
                        <a:ext cx="2023877" cy="965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434512"/>
              </p:ext>
            </p:extLst>
          </p:nvPr>
        </p:nvGraphicFramePr>
        <p:xfrm>
          <a:off x="4724639" y="2530119"/>
          <a:ext cx="1701881" cy="925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1" name="公式" r:id="rId15" imgW="723600" imgH="393480" progId="Equation.3">
                  <p:embed/>
                </p:oleObj>
              </mc:Choice>
              <mc:Fallback>
                <p:oleObj name="公式" r:id="rId15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24639" y="2530119"/>
                        <a:ext cx="1701881" cy="925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78"/>
          <p:cNvGrpSpPr>
            <a:grpSpLocks/>
          </p:cNvGrpSpPr>
          <p:nvPr/>
        </p:nvGrpSpPr>
        <p:grpSpPr bwMode="auto">
          <a:xfrm>
            <a:off x="8631197" y="714334"/>
            <a:ext cx="1755775" cy="1017588"/>
            <a:chOff x="5112" y="1810"/>
            <a:chExt cx="1106" cy="641"/>
          </a:xfrm>
        </p:grpSpPr>
        <p:graphicFrame>
          <p:nvGraphicFramePr>
            <p:cNvPr id="45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8155164"/>
                </p:ext>
              </p:extLst>
            </p:nvPr>
          </p:nvGraphicFramePr>
          <p:xfrm>
            <a:off x="5112" y="1971"/>
            <a:ext cx="1106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382" name="公式" r:id="rId17" imgW="901440" imgH="393480" progId="Equation.3">
                    <p:embed/>
                  </p:oleObj>
                </mc:Choice>
                <mc:Fallback>
                  <p:oleObj name="公式" r:id="rId17" imgW="9014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2" y="1971"/>
                          <a:ext cx="1106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47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48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5472030" y="4795694"/>
            <a:ext cx="234950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由角动量定理</a:t>
            </a:r>
          </a:p>
        </p:txBody>
      </p:sp>
      <p:graphicFrame>
        <p:nvGraphicFramePr>
          <p:cNvPr id="5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75734"/>
              </p:ext>
            </p:extLst>
          </p:nvPr>
        </p:nvGraphicFramePr>
        <p:xfrm>
          <a:off x="7964846" y="4443497"/>
          <a:ext cx="2274027" cy="101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3" name="公式" r:id="rId19" imgW="939800" imgH="419100" progId="Equation.3">
                  <p:embed/>
                </p:oleObj>
              </mc:Choice>
              <mc:Fallback>
                <p:oleObj name="公式" r:id="rId19" imgW="939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846" y="4443497"/>
                        <a:ext cx="2274027" cy="1015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097696"/>
              </p:ext>
            </p:extLst>
          </p:nvPr>
        </p:nvGraphicFramePr>
        <p:xfrm>
          <a:off x="7292912" y="5707023"/>
          <a:ext cx="2827788" cy="971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4" name="公式" r:id="rId21" imgW="1143000" imgH="393700" progId="Equation.3">
                  <p:embed/>
                </p:oleObj>
              </mc:Choice>
              <mc:Fallback>
                <p:oleObj name="公式" r:id="rId21" imgW="1143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2912" y="5707023"/>
                        <a:ext cx="2827788" cy="971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Group 77"/>
          <p:cNvGrpSpPr>
            <a:grpSpLocks/>
          </p:cNvGrpSpPr>
          <p:nvPr/>
        </p:nvGrpSpPr>
        <p:grpSpPr bwMode="auto">
          <a:xfrm>
            <a:off x="6559512" y="553993"/>
            <a:ext cx="1995488" cy="504824"/>
            <a:chOff x="3807" y="1721"/>
            <a:chExt cx="1257" cy="318"/>
          </a:xfrm>
        </p:grpSpPr>
        <p:sp>
          <p:nvSpPr>
            <p:cNvPr id="77" name="Oval 47"/>
            <p:cNvSpPr>
              <a:spLocks noChangeArrowheads="1"/>
            </p:cNvSpPr>
            <p:nvPr/>
          </p:nvSpPr>
          <p:spPr bwMode="auto">
            <a:xfrm>
              <a:off x="3807" y="1721"/>
              <a:ext cx="1257" cy="318"/>
            </a:xfrm>
            <a:prstGeom prst="ellipse">
              <a:avLst/>
            </a:prstGeom>
            <a:noFill/>
            <a:ln w="38100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Line 48"/>
            <p:cNvSpPr>
              <a:spLocks noChangeShapeType="1"/>
            </p:cNvSpPr>
            <p:nvPr/>
          </p:nvSpPr>
          <p:spPr bwMode="auto">
            <a:xfrm flipH="1" flipV="1">
              <a:off x="4753" y="1741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49"/>
            <p:cNvSpPr>
              <a:spLocks noChangeShapeType="1"/>
            </p:cNvSpPr>
            <p:nvPr/>
          </p:nvSpPr>
          <p:spPr bwMode="auto">
            <a:xfrm rot="10800000" flipH="1" flipV="1">
              <a:off x="4006" y="1996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7624317" y="372654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</a:rPr>
              <a:t>轨道磁矩进动</a:t>
            </a:r>
          </a:p>
        </p:txBody>
      </p:sp>
      <p:sp>
        <p:nvSpPr>
          <p:cNvPr id="81" name="矩形 80"/>
          <p:cNvSpPr/>
          <p:nvPr/>
        </p:nvSpPr>
        <p:spPr>
          <a:xfrm>
            <a:off x="4889186" y="6258003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幼圆" panose="02010509060101010101" pitchFamily="49" charset="-122"/>
              </a:rPr>
              <a:t>陀螺</a:t>
            </a:r>
            <a:r>
              <a:rPr lang="zh-CN" altLang="en-US" dirty="0">
                <a:solidFill>
                  <a:srgbClr val="FF3300"/>
                </a:solidFill>
              </a:rPr>
              <a:t>进动</a:t>
            </a:r>
            <a:endParaRPr lang="zh-CN" altLang="en-US" dirty="0"/>
          </a:p>
        </p:txBody>
      </p:sp>
      <p:grpSp>
        <p:nvGrpSpPr>
          <p:cNvPr id="82" name="Group 62"/>
          <p:cNvGrpSpPr>
            <a:grpSpLocks/>
          </p:cNvGrpSpPr>
          <p:nvPr/>
        </p:nvGrpSpPr>
        <p:grpSpPr bwMode="auto">
          <a:xfrm>
            <a:off x="2281148" y="3402073"/>
            <a:ext cx="2978150" cy="3429000"/>
            <a:chOff x="3552" y="720"/>
            <a:chExt cx="1876" cy="2160"/>
          </a:xfrm>
        </p:grpSpPr>
        <p:sp>
          <p:nvSpPr>
            <p:cNvPr id="83" name="AutoShape 35"/>
            <p:cNvSpPr>
              <a:spLocks noChangeArrowheads="1"/>
            </p:cNvSpPr>
            <p:nvPr/>
          </p:nvSpPr>
          <p:spPr bwMode="auto">
            <a:xfrm rot="1780052">
              <a:off x="4264" y="1893"/>
              <a:ext cx="192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200 w 21600"/>
                <a:gd name="T13" fmla="*/ 7200 h 21600"/>
                <a:gd name="T14" fmla="*/ 14400 w 21600"/>
                <a:gd name="T15" fmla="*/ 144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Line 22"/>
            <p:cNvSpPr>
              <a:spLocks noChangeShapeType="1"/>
            </p:cNvSpPr>
            <p:nvPr/>
          </p:nvSpPr>
          <p:spPr bwMode="auto">
            <a:xfrm>
              <a:off x="3552" y="2736"/>
              <a:ext cx="1610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Line 23"/>
            <p:cNvSpPr>
              <a:spLocks noChangeShapeType="1"/>
            </p:cNvSpPr>
            <p:nvPr/>
          </p:nvSpPr>
          <p:spPr bwMode="auto">
            <a:xfrm flipV="1">
              <a:off x="4128" y="864"/>
              <a:ext cx="0" cy="1872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27"/>
            <p:cNvSpPr>
              <a:spLocks noChangeArrowheads="1"/>
            </p:cNvSpPr>
            <p:nvPr/>
          </p:nvSpPr>
          <p:spPr bwMode="auto">
            <a:xfrm>
              <a:off x="5260" y="2064"/>
              <a:ext cx="16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99"/>
                  </a:solidFill>
                  <a:sym typeface="Symbol" panose="05050102010706020507" pitchFamily="18" charset="2"/>
                </a:rPr>
                <a:t> </a:t>
              </a:r>
              <a:endParaRPr lang="en-US" altLang="zh-CN" b="0">
                <a:sym typeface="Symbol" panose="05050102010706020507" pitchFamily="18" charset="2"/>
              </a:endParaRPr>
            </a:p>
          </p:txBody>
        </p:sp>
        <p:sp>
          <p:nvSpPr>
            <p:cNvPr id="87" name="Rectangle 28"/>
            <p:cNvSpPr>
              <a:spLocks noChangeArrowheads="1"/>
            </p:cNvSpPr>
            <p:nvPr/>
          </p:nvSpPr>
          <p:spPr bwMode="auto">
            <a:xfrm>
              <a:off x="4080" y="2112"/>
              <a:ext cx="2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>
                  <a:solidFill>
                    <a:schemeClr val="tx2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88" name="AutoShape 61"/>
            <p:cNvSpPr>
              <a:spLocks noChangeArrowheads="1"/>
            </p:cNvSpPr>
            <p:nvPr/>
          </p:nvSpPr>
          <p:spPr bwMode="auto">
            <a:xfrm rot="1711685">
              <a:off x="3984" y="1414"/>
              <a:ext cx="1440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50 h 21600"/>
                <a:gd name="T26" fmla="*/ 18435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81" y="10800"/>
                  </a:moveTo>
                  <a:cubicBezTo>
                    <a:pt x="2681" y="15284"/>
                    <a:pt x="6316" y="18919"/>
                    <a:pt x="10800" y="18919"/>
                  </a:cubicBezTo>
                  <a:cubicBezTo>
                    <a:pt x="15284" y="18919"/>
                    <a:pt x="18919" y="15284"/>
                    <a:pt x="18919" y="10800"/>
                  </a:cubicBezTo>
                  <a:cubicBezTo>
                    <a:pt x="18919" y="6316"/>
                    <a:pt x="15284" y="2681"/>
                    <a:pt x="10800" y="2681"/>
                  </a:cubicBezTo>
                  <a:cubicBezTo>
                    <a:pt x="6316" y="2681"/>
                    <a:pt x="2681" y="6316"/>
                    <a:pt x="2681" y="10800"/>
                  </a:cubicBez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31"/>
            <p:cNvSpPr txBox="1">
              <a:spLocks noChangeArrowheads="1"/>
            </p:cNvSpPr>
            <p:nvPr/>
          </p:nvSpPr>
          <p:spPr bwMode="auto">
            <a:xfrm>
              <a:off x="3888" y="2448"/>
              <a:ext cx="2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o</a:t>
              </a:r>
            </a:p>
          </p:txBody>
        </p:sp>
        <p:sp>
          <p:nvSpPr>
            <p:cNvPr id="90" name="AutoShape 36"/>
            <p:cNvSpPr>
              <a:spLocks noChangeArrowheads="1"/>
            </p:cNvSpPr>
            <p:nvPr/>
          </p:nvSpPr>
          <p:spPr bwMode="auto">
            <a:xfrm rot="1780052">
              <a:off x="4739" y="1154"/>
              <a:ext cx="192" cy="624"/>
            </a:xfrm>
            <a:prstGeom prst="roundRect">
              <a:avLst>
                <a:gd name="adj" fmla="val 45139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" name="Oval 37"/>
            <p:cNvSpPr>
              <a:spLocks noChangeArrowheads="1"/>
            </p:cNvSpPr>
            <p:nvPr/>
          </p:nvSpPr>
          <p:spPr bwMode="auto">
            <a:xfrm rot="1780052">
              <a:off x="4809" y="1006"/>
              <a:ext cx="384" cy="336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" name="Line 38"/>
            <p:cNvSpPr>
              <a:spLocks noChangeShapeType="1"/>
            </p:cNvSpPr>
            <p:nvPr/>
          </p:nvSpPr>
          <p:spPr bwMode="auto">
            <a:xfrm rot="1780052">
              <a:off x="4645" y="720"/>
              <a:ext cx="0" cy="2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43"/>
            <p:cNvSpPr>
              <a:spLocks noChangeShapeType="1"/>
            </p:cNvSpPr>
            <p:nvPr/>
          </p:nvSpPr>
          <p:spPr bwMode="auto">
            <a:xfrm>
              <a:off x="4128" y="2400"/>
              <a:ext cx="14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6" name="Arc 56"/>
          <p:cNvSpPr>
            <a:spLocks/>
          </p:cNvSpPr>
          <p:nvPr/>
        </p:nvSpPr>
        <p:spPr bwMode="auto">
          <a:xfrm rot="1914078">
            <a:off x="4660812" y="3538598"/>
            <a:ext cx="409575" cy="228600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600031"/>
              </p:ext>
            </p:extLst>
          </p:nvPr>
        </p:nvGraphicFramePr>
        <p:xfrm>
          <a:off x="5073562" y="3959287"/>
          <a:ext cx="4349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5" name="公式" r:id="rId23" imgW="9448" imgH="19165" progId="Equation.3">
                  <p:embed/>
                </p:oleObj>
              </mc:Choice>
              <mc:Fallback>
                <p:oleObj name="公式" r:id="rId23" imgW="9448" imgH="191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562" y="3959287"/>
                        <a:ext cx="4349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Line 41"/>
          <p:cNvSpPr>
            <a:spLocks noChangeShapeType="1"/>
          </p:cNvSpPr>
          <p:nvPr/>
        </p:nvSpPr>
        <p:spPr bwMode="auto">
          <a:xfrm rot="170341" flipV="1">
            <a:off x="3195548" y="4926073"/>
            <a:ext cx="876300" cy="1676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2858"/>
              </p:ext>
            </p:extLst>
          </p:nvPr>
        </p:nvGraphicFramePr>
        <p:xfrm>
          <a:off x="3520986" y="4508561"/>
          <a:ext cx="533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6" name="公式" r:id="rId25" imgW="139700" imgH="228600" progId="Equation.3">
                  <p:embed/>
                </p:oleObj>
              </mc:Choice>
              <mc:Fallback>
                <p:oleObj name="公式" r:id="rId25" imgW="13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0986" y="4508561"/>
                        <a:ext cx="5334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39"/>
          <p:cNvSpPr>
            <a:spLocks noChangeShapeType="1"/>
          </p:cNvSpPr>
          <p:nvPr/>
        </p:nvSpPr>
        <p:spPr bwMode="auto">
          <a:xfrm>
            <a:off x="4109948" y="4926073"/>
            <a:ext cx="0" cy="1066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Rectangle 29"/>
          <p:cNvSpPr>
            <a:spLocks noChangeArrowheads="1"/>
          </p:cNvSpPr>
          <p:nvPr/>
        </p:nvSpPr>
        <p:spPr bwMode="auto">
          <a:xfrm>
            <a:off x="4117887" y="5535673"/>
            <a:ext cx="6064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i="1">
                <a:solidFill>
                  <a:srgbClr val="FF3300"/>
                </a:solidFill>
                <a:sym typeface="Symbol" panose="05050102010706020507" pitchFamily="18" charset="2"/>
              </a:rPr>
              <a:t>mg</a:t>
            </a:r>
          </a:p>
        </p:txBody>
      </p:sp>
      <p:graphicFrame>
        <p:nvGraphicFramePr>
          <p:cNvPr id="102" name="对象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906895"/>
              </p:ext>
            </p:extLst>
          </p:nvPr>
        </p:nvGraphicFramePr>
        <p:xfrm>
          <a:off x="4184562" y="4803836"/>
          <a:ext cx="44608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7" name="公式" r:id="rId27" imgW="152202" imgH="177569" progId="Equation.3">
                  <p:embed/>
                </p:oleObj>
              </mc:Choice>
              <mc:Fallback>
                <p:oleObj name="公式" r:id="rId27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562" y="4803836"/>
                        <a:ext cx="44608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Oval 14"/>
          <p:cNvSpPr>
            <a:spLocks noChangeArrowheads="1"/>
          </p:cNvSpPr>
          <p:nvPr/>
        </p:nvSpPr>
        <p:spPr bwMode="auto">
          <a:xfrm>
            <a:off x="4046449" y="4786374"/>
            <a:ext cx="142875" cy="142875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5" name="Group 78"/>
          <p:cNvGrpSpPr>
            <a:grpSpLocks/>
          </p:cNvGrpSpPr>
          <p:nvPr/>
        </p:nvGrpSpPr>
        <p:grpSpPr bwMode="auto">
          <a:xfrm>
            <a:off x="4786879" y="4311798"/>
            <a:ext cx="2225676" cy="581026"/>
            <a:chOff x="5122" y="1716"/>
            <a:chExt cx="1402" cy="366"/>
          </a:xfrm>
        </p:grpSpPr>
        <p:graphicFrame>
          <p:nvGraphicFramePr>
            <p:cNvPr id="66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6649177"/>
                </p:ext>
              </p:extLst>
            </p:nvPr>
          </p:nvGraphicFramePr>
          <p:xfrm>
            <a:off x="5399" y="1716"/>
            <a:ext cx="1125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388" name="公式" r:id="rId29" imgW="774360" imgH="253800" progId="Equation.3">
                    <p:embed/>
                  </p:oleObj>
                </mc:Choice>
                <mc:Fallback>
                  <p:oleObj name="公式" r:id="rId29" imgW="774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1716"/>
                          <a:ext cx="1125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68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69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1" name="Oval 57"/>
          <p:cNvSpPr>
            <a:spLocks noChangeArrowheads="1"/>
          </p:cNvSpPr>
          <p:nvPr/>
        </p:nvSpPr>
        <p:spPr bwMode="auto">
          <a:xfrm>
            <a:off x="2028736" y="4450940"/>
            <a:ext cx="2203450" cy="577488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" name="Arc 55"/>
          <p:cNvSpPr>
            <a:spLocks/>
          </p:cNvSpPr>
          <p:nvPr/>
        </p:nvSpPr>
        <p:spPr bwMode="auto">
          <a:xfrm>
            <a:off x="2860587" y="3746561"/>
            <a:ext cx="604837" cy="271462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945192"/>
              </p:ext>
            </p:extLst>
          </p:nvPr>
        </p:nvGraphicFramePr>
        <p:xfrm>
          <a:off x="3481299" y="3333812"/>
          <a:ext cx="5238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89" name="公式" r:id="rId31" imgW="85841" imgH="123900" progId="Equation.3">
                  <p:embed/>
                </p:oleObj>
              </mc:Choice>
              <mc:Fallback>
                <p:oleObj name="公式" r:id="rId31" imgW="85841" imgH="1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299" y="3333812"/>
                        <a:ext cx="52387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3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4" grpId="0" animBg="1"/>
      <p:bldP spid="37" grpId="0"/>
      <p:bldP spid="50" grpId="0"/>
      <p:bldP spid="80" grpId="0"/>
      <p:bldP spid="81" grpId="0"/>
      <p:bldP spid="96" grpId="0" animBg="1"/>
      <p:bldP spid="98" grpId="0" animBg="1"/>
      <p:bldP spid="100" grpId="0" animBg="1"/>
      <p:bldP spid="101" grpId="0"/>
      <p:bldP spid="103" grpId="0" animBg="1"/>
      <p:bldP spid="71" grpId="0" animBg="1"/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5070475" y="2060575"/>
            <a:ext cx="2160588" cy="3024188"/>
            <a:chOff x="2234" y="1298"/>
            <a:chExt cx="1361" cy="1905"/>
          </a:xfrm>
        </p:grpSpPr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H="1">
              <a:off x="2608" y="2491"/>
              <a:ext cx="138" cy="341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3" name="Group 3"/>
            <p:cNvGrpSpPr>
              <a:grpSpLocks/>
            </p:cNvGrpSpPr>
            <p:nvPr/>
          </p:nvGrpSpPr>
          <p:grpSpPr bwMode="auto">
            <a:xfrm>
              <a:off x="2234" y="1298"/>
              <a:ext cx="1361" cy="1905"/>
              <a:chOff x="4014" y="1298"/>
              <a:chExt cx="1361" cy="1905"/>
            </a:xfrm>
          </p:grpSpPr>
          <p:sp>
            <p:nvSpPr>
              <p:cNvPr id="30" name="Line 4"/>
              <p:cNvSpPr>
                <a:spLocks noChangeShapeType="1"/>
              </p:cNvSpPr>
              <p:nvPr/>
            </p:nvSpPr>
            <p:spPr bwMode="auto">
              <a:xfrm flipV="1">
                <a:off x="4014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Line 5"/>
              <p:cNvSpPr>
                <a:spLocks noChangeShapeType="1"/>
              </p:cNvSpPr>
              <p:nvPr/>
            </p:nvSpPr>
            <p:spPr bwMode="auto">
              <a:xfrm flipV="1">
                <a:off x="4241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 flipV="1">
                <a:off x="4468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 flipV="1">
                <a:off x="4694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Line 8"/>
              <p:cNvSpPr>
                <a:spLocks noChangeShapeType="1"/>
              </p:cNvSpPr>
              <p:nvPr/>
            </p:nvSpPr>
            <p:spPr bwMode="auto">
              <a:xfrm flipV="1">
                <a:off x="4921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" name="Line 9"/>
              <p:cNvSpPr>
                <a:spLocks noChangeShapeType="1"/>
              </p:cNvSpPr>
              <p:nvPr/>
            </p:nvSpPr>
            <p:spPr bwMode="auto">
              <a:xfrm flipV="1">
                <a:off x="5148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Line 10"/>
              <p:cNvSpPr>
                <a:spLocks noChangeShapeType="1"/>
              </p:cNvSpPr>
              <p:nvPr/>
            </p:nvSpPr>
            <p:spPr bwMode="auto">
              <a:xfrm flipV="1">
                <a:off x="5375" y="1298"/>
                <a:ext cx="0" cy="19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>
                <a:outerShdw dist="3592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Group 56"/>
            <p:cNvGrpSpPr>
              <a:grpSpLocks/>
            </p:cNvGrpSpPr>
            <p:nvPr/>
          </p:nvGrpSpPr>
          <p:grpSpPr bwMode="auto">
            <a:xfrm>
              <a:off x="2514" y="2251"/>
              <a:ext cx="499" cy="465"/>
              <a:chOff x="2514" y="2251"/>
              <a:chExt cx="499" cy="465"/>
            </a:xfrm>
          </p:grpSpPr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 rot="1275569">
                <a:off x="2514" y="2251"/>
                <a:ext cx="499" cy="465"/>
              </a:xfrm>
              <a:prstGeom prst="ellipse">
                <a:avLst/>
              </a:prstGeom>
              <a:solidFill>
                <a:srgbClr val="3366FF"/>
              </a:solidFill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Arc 26"/>
              <p:cNvSpPr>
                <a:spLocks/>
              </p:cNvSpPr>
              <p:nvPr/>
            </p:nvSpPr>
            <p:spPr bwMode="auto">
              <a:xfrm rot="1180616" flipH="1" flipV="1">
                <a:off x="2562" y="2289"/>
                <a:ext cx="238" cy="331"/>
              </a:xfrm>
              <a:custGeom>
                <a:avLst/>
                <a:gdLst>
                  <a:gd name="G0" fmla="+- 6335 0 0"/>
                  <a:gd name="G1" fmla="+- 21600 0 0"/>
                  <a:gd name="G2" fmla="+- 21600 0 0"/>
                  <a:gd name="T0" fmla="*/ 0 w 27935"/>
                  <a:gd name="T1" fmla="*/ 950 h 39045"/>
                  <a:gd name="T2" fmla="*/ 19072 w 27935"/>
                  <a:gd name="T3" fmla="*/ 39045 h 39045"/>
                  <a:gd name="T4" fmla="*/ 6335 w 27935"/>
                  <a:gd name="T5" fmla="*/ 21600 h 39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935" h="39045" fill="none" extrusionOk="0">
                    <a:moveTo>
                      <a:pt x="-1" y="949"/>
                    </a:moveTo>
                    <a:cubicBezTo>
                      <a:pt x="2052" y="320"/>
                      <a:pt x="4187" y="-1"/>
                      <a:pt x="6335" y="0"/>
                    </a:cubicBezTo>
                    <a:cubicBezTo>
                      <a:pt x="18264" y="0"/>
                      <a:pt x="27935" y="9670"/>
                      <a:pt x="27935" y="21600"/>
                    </a:cubicBezTo>
                    <a:cubicBezTo>
                      <a:pt x="27935" y="28496"/>
                      <a:pt x="24641" y="34978"/>
                      <a:pt x="19072" y="39045"/>
                    </a:cubicBezTo>
                  </a:path>
                  <a:path w="27935" h="39045" stroke="0" extrusionOk="0">
                    <a:moveTo>
                      <a:pt x="-1" y="949"/>
                    </a:moveTo>
                    <a:cubicBezTo>
                      <a:pt x="2052" y="320"/>
                      <a:pt x="4187" y="-1"/>
                      <a:pt x="6335" y="0"/>
                    </a:cubicBezTo>
                    <a:cubicBezTo>
                      <a:pt x="18264" y="0"/>
                      <a:pt x="27935" y="9670"/>
                      <a:pt x="27935" y="21600"/>
                    </a:cubicBezTo>
                    <a:cubicBezTo>
                      <a:pt x="27935" y="28496"/>
                      <a:pt x="24641" y="34978"/>
                      <a:pt x="19072" y="39045"/>
                    </a:cubicBezTo>
                    <a:lnTo>
                      <a:pt x="6335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none" w="med" len="lg"/>
              </a:ln>
              <a:effectLst>
                <a:outerShdw dist="1796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" name="Oval 27"/>
            <p:cNvSpPr>
              <a:spLocks noChangeArrowheads="1"/>
            </p:cNvSpPr>
            <p:nvPr/>
          </p:nvSpPr>
          <p:spPr bwMode="auto">
            <a:xfrm>
              <a:off x="2597" y="2279"/>
              <a:ext cx="161" cy="46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6" name="Group 57"/>
            <p:cNvGrpSpPr>
              <a:grpSpLocks/>
            </p:cNvGrpSpPr>
            <p:nvPr/>
          </p:nvGrpSpPr>
          <p:grpSpPr bwMode="auto">
            <a:xfrm>
              <a:off x="2415" y="1519"/>
              <a:ext cx="953" cy="465"/>
              <a:chOff x="2415" y="1519"/>
              <a:chExt cx="953" cy="465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2415" y="1519"/>
                <a:ext cx="953" cy="465"/>
              </a:xfrm>
              <a:prstGeom prst="ellipse">
                <a:avLst/>
              </a:prstGeom>
              <a:solidFill>
                <a:srgbClr val="3366FF">
                  <a:alpha val="70000"/>
                </a:srgbClr>
              </a:solidFill>
              <a:ln w="19050">
                <a:solidFill>
                  <a:srgbClr val="00FFFF"/>
                </a:solidFill>
                <a:prstDash val="dash"/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Arc 28"/>
              <p:cNvSpPr>
                <a:spLocks/>
              </p:cNvSpPr>
              <p:nvPr/>
            </p:nvSpPr>
            <p:spPr bwMode="auto">
              <a:xfrm rot="10800000" flipH="1" flipV="1">
                <a:off x="2893" y="1566"/>
                <a:ext cx="402" cy="331"/>
              </a:xfrm>
              <a:custGeom>
                <a:avLst/>
                <a:gdLst>
                  <a:gd name="G0" fmla="+- 2591 0 0"/>
                  <a:gd name="G1" fmla="+- 21600 0 0"/>
                  <a:gd name="G2" fmla="+- 21600 0 0"/>
                  <a:gd name="T0" fmla="*/ 0 w 24191"/>
                  <a:gd name="T1" fmla="*/ 156 h 39045"/>
                  <a:gd name="T2" fmla="*/ 15328 w 24191"/>
                  <a:gd name="T3" fmla="*/ 39045 h 39045"/>
                  <a:gd name="T4" fmla="*/ 2591 w 24191"/>
                  <a:gd name="T5" fmla="*/ 21600 h 39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91" h="39045" fill="none" extrusionOk="0">
                    <a:moveTo>
                      <a:pt x="-1" y="155"/>
                    </a:moveTo>
                    <a:cubicBezTo>
                      <a:pt x="859" y="52"/>
                      <a:pt x="1724" y="-1"/>
                      <a:pt x="2591" y="0"/>
                    </a:cubicBezTo>
                    <a:cubicBezTo>
                      <a:pt x="14520" y="0"/>
                      <a:pt x="24191" y="9670"/>
                      <a:pt x="24191" y="21600"/>
                    </a:cubicBezTo>
                    <a:cubicBezTo>
                      <a:pt x="24191" y="28496"/>
                      <a:pt x="20897" y="34978"/>
                      <a:pt x="15328" y="39045"/>
                    </a:cubicBezTo>
                  </a:path>
                  <a:path w="24191" h="39045" stroke="0" extrusionOk="0">
                    <a:moveTo>
                      <a:pt x="-1" y="155"/>
                    </a:moveTo>
                    <a:cubicBezTo>
                      <a:pt x="859" y="52"/>
                      <a:pt x="1724" y="-1"/>
                      <a:pt x="2591" y="0"/>
                    </a:cubicBezTo>
                    <a:cubicBezTo>
                      <a:pt x="14520" y="0"/>
                      <a:pt x="24191" y="9670"/>
                      <a:pt x="24191" y="21600"/>
                    </a:cubicBezTo>
                    <a:cubicBezTo>
                      <a:pt x="24191" y="28496"/>
                      <a:pt x="20897" y="34978"/>
                      <a:pt x="15328" y="39045"/>
                    </a:cubicBezTo>
                    <a:lnTo>
                      <a:pt x="2591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none" w="med" len="lg"/>
              </a:ln>
              <a:effectLst>
                <a:outerShdw dist="17961" dir="2700000" algn="ctr" rotWithShape="0">
                  <a:schemeClr val="tx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3" name="Group 29"/>
              <p:cNvGrpSpPr>
                <a:grpSpLocks/>
              </p:cNvGrpSpPr>
              <p:nvPr/>
            </p:nvGrpSpPr>
            <p:grpSpPr bwMode="auto">
              <a:xfrm>
                <a:off x="2461" y="1570"/>
                <a:ext cx="680" cy="188"/>
                <a:chOff x="4241" y="1570"/>
                <a:chExt cx="680" cy="188"/>
              </a:xfrm>
            </p:grpSpPr>
            <p:sp>
              <p:nvSpPr>
                <p:cNvPr id="24" name="Line 30"/>
                <p:cNvSpPr>
                  <a:spLocks noChangeShapeType="1"/>
                </p:cNvSpPr>
                <p:nvPr/>
              </p:nvSpPr>
              <p:spPr bwMode="auto">
                <a:xfrm>
                  <a:off x="4468" y="1576"/>
                  <a:ext cx="0" cy="18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Line 31"/>
                <p:cNvSpPr>
                  <a:spLocks noChangeShapeType="1"/>
                </p:cNvSpPr>
                <p:nvPr/>
              </p:nvSpPr>
              <p:spPr bwMode="auto">
                <a:xfrm>
                  <a:off x="4241" y="1570"/>
                  <a:ext cx="0" cy="18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Line 32"/>
                <p:cNvSpPr>
                  <a:spLocks noChangeShapeType="1"/>
                </p:cNvSpPr>
                <p:nvPr/>
              </p:nvSpPr>
              <p:spPr bwMode="auto">
                <a:xfrm>
                  <a:off x="4694" y="1570"/>
                  <a:ext cx="0" cy="18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Line 33"/>
                <p:cNvSpPr>
                  <a:spLocks noChangeShapeType="1"/>
                </p:cNvSpPr>
                <p:nvPr/>
              </p:nvSpPr>
              <p:spPr bwMode="auto">
                <a:xfrm>
                  <a:off x="4921" y="1570"/>
                  <a:ext cx="0" cy="18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7" name="Group 23"/>
            <p:cNvGrpSpPr>
              <a:grpSpLocks/>
            </p:cNvGrpSpPr>
            <p:nvPr/>
          </p:nvGrpSpPr>
          <p:grpSpPr bwMode="auto">
            <a:xfrm>
              <a:off x="2688" y="2266"/>
              <a:ext cx="226" cy="272"/>
              <a:chOff x="4468" y="2266"/>
              <a:chExt cx="226" cy="272"/>
            </a:xfrm>
          </p:grpSpPr>
          <p:sp>
            <p:nvSpPr>
              <p:cNvPr id="19" name="Line 24"/>
              <p:cNvSpPr>
                <a:spLocks noChangeShapeType="1"/>
              </p:cNvSpPr>
              <p:nvPr/>
            </p:nvSpPr>
            <p:spPr bwMode="auto">
              <a:xfrm>
                <a:off x="4468" y="2266"/>
                <a:ext cx="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ffectLst>
                <a:outerShdw dist="35921" dir="2700000" algn="ctr" rotWithShape="0">
                  <a:schemeClr val="tx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Line 25"/>
              <p:cNvSpPr>
                <a:spLocks noChangeShapeType="1"/>
              </p:cNvSpPr>
              <p:nvPr/>
            </p:nvSpPr>
            <p:spPr bwMode="auto">
              <a:xfrm>
                <a:off x="4694" y="2356"/>
                <a:ext cx="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ffectLst>
                <a:outerShdw dist="35921" dir="2700000" algn="ctr" rotWithShape="0">
                  <a:schemeClr val="tx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H="1">
              <a:off x="2760" y="1879"/>
              <a:ext cx="252" cy="622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triangle" w="med" len="lg"/>
              <a:tailEnd type="none" w="med" len="lg"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7" name="Picture 55" descr="轨道磁矩的进动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9" y="2046288"/>
            <a:ext cx="229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2783633" y="1366870"/>
            <a:ext cx="1714229" cy="525401"/>
          </a:xfrm>
          <a:prstGeom prst="rect">
            <a:avLst/>
          </a:prstGeom>
          <a:noFill/>
          <a:ln>
            <a:noFill/>
          </a:ln>
          <a:effectLst>
            <a:outerShdw dist="63500" dir="2212194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FFFF"/>
                </a:solidFill>
              </a:rPr>
              <a:t>抗磁质：</a:t>
            </a:r>
          </a:p>
        </p:txBody>
      </p:sp>
      <p:graphicFrame>
        <p:nvGraphicFramePr>
          <p:cNvPr id="7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743517"/>
              </p:ext>
            </p:extLst>
          </p:nvPr>
        </p:nvGraphicFramePr>
        <p:xfrm>
          <a:off x="5872163" y="1317626"/>
          <a:ext cx="4667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00" name="公式" r:id="rId4" imgW="152268" imgH="203024" progId="Equation.3">
                  <p:embed/>
                </p:oleObj>
              </mc:Choice>
              <mc:Fallback>
                <p:oleObj name="公式" r:id="rId4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63" y="1317626"/>
                        <a:ext cx="466725" cy="6238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84617"/>
              </p:ext>
            </p:extLst>
          </p:nvPr>
        </p:nvGraphicFramePr>
        <p:xfrm>
          <a:off x="5148802" y="3588874"/>
          <a:ext cx="270924" cy="331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01" name="公式" r:id="rId6" imgW="114120" imgH="139680" progId="Equation.3">
                  <p:embed/>
                </p:oleObj>
              </mc:Choice>
              <mc:Fallback>
                <p:oleObj name="公式" r:id="rId6" imgW="11412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8802" y="3588874"/>
                        <a:ext cx="270924" cy="33112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63769"/>
              </p:ext>
            </p:extLst>
          </p:nvPr>
        </p:nvGraphicFramePr>
        <p:xfrm>
          <a:off x="7021514" y="2535238"/>
          <a:ext cx="7905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02" name="公式" r:id="rId8" imgW="342720" imgH="215640" progId="Equation.3">
                  <p:embed/>
                </p:oleObj>
              </mc:Choice>
              <mc:Fallback>
                <p:oleObj name="公式" r:id="rId8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1514" y="2535238"/>
                        <a:ext cx="790575" cy="4921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199780"/>
              </p:ext>
            </p:extLst>
          </p:nvPr>
        </p:nvGraphicFramePr>
        <p:xfrm>
          <a:off x="6347813" y="3476626"/>
          <a:ext cx="361910" cy="526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03" name="公式" r:id="rId10" imgW="139680" imgH="203040" progId="Equation.3">
                  <p:embed/>
                </p:oleObj>
              </mc:Choice>
              <mc:Fallback>
                <p:oleObj name="公式" r:id="rId10" imgW="1396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47813" y="3476626"/>
                        <a:ext cx="361910" cy="5264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66866"/>
              </p:ext>
            </p:extLst>
          </p:nvPr>
        </p:nvGraphicFramePr>
        <p:xfrm>
          <a:off x="5378540" y="4511676"/>
          <a:ext cx="457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04" name="公式" r:id="rId12" imgW="177646" imgH="228402" progId="Equation.3">
                  <p:embed/>
                </p:oleObj>
              </mc:Choice>
              <mc:Fallback>
                <p:oleObj name="公式" r:id="rId12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540" y="4511676"/>
                        <a:ext cx="457200" cy="587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24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8980" y="3622627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幼圆" panose="02010509060101010101" pitchFamily="49" charset="-122"/>
              </a:rPr>
              <a:t>陀螺</a:t>
            </a:r>
            <a:r>
              <a:rPr lang="zh-CN" altLang="en-US" dirty="0">
                <a:solidFill>
                  <a:srgbClr val="FF3300"/>
                </a:solidFill>
              </a:rPr>
              <a:t>进动</a:t>
            </a:r>
            <a:endParaRPr lang="zh-CN" altLang="en-US" dirty="0"/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2135560" y="404664"/>
            <a:ext cx="2978150" cy="3429000"/>
            <a:chOff x="3552" y="720"/>
            <a:chExt cx="1876" cy="2160"/>
          </a:xfrm>
        </p:grpSpPr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 rot="1780052">
              <a:off x="4264" y="1893"/>
              <a:ext cx="192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200 w 21600"/>
                <a:gd name="T13" fmla="*/ 7200 h 21600"/>
                <a:gd name="T14" fmla="*/ 14400 w 21600"/>
                <a:gd name="T15" fmla="*/ 144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22"/>
            <p:cNvSpPr>
              <a:spLocks noChangeShapeType="1"/>
            </p:cNvSpPr>
            <p:nvPr/>
          </p:nvSpPr>
          <p:spPr bwMode="auto">
            <a:xfrm>
              <a:off x="3552" y="2736"/>
              <a:ext cx="1610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23"/>
            <p:cNvSpPr>
              <a:spLocks noChangeShapeType="1"/>
            </p:cNvSpPr>
            <p:nvPr/>
          </p:nvSpPr>
          <p:spPr bwMode="auto">
            <a:xfrm flipV="1">
              <a:off x="4128" y="864"/>
              <a:ext cx="0" cy="1872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27"/>
            <p:cNvSpPr>
              <a:spLocks noChangeArrowheads="1"/>
            </p:cNvSpPr>
            <p:nvPr/>
          </p:nvSpPr>
          <p:spPr bwMode="auto">
            <a:xfrm>
              <a:off x="5260" y="2064"/>
              <a:ext cx="16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99"/>
                  </a:solidFill>
                  <a:sym typeface="Symbol" panose="05050102010706020507" pitchFamily="18" charset="2"/>
                </a:rPr>
                <a:t> </a:t>
              </a:r>
              <a:endParaRPr lang="en-US" altLang="zh-CN" b="0">
                <a:sym typeface="Symbol" panose="05050102010706020507" pitchFamily="18" charset="2"/>
              </a:endParaRPr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080" y="2112"/>
              <a:ext cx="2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>
                  <a:solidFill>
                    <a:schemeClr val="tx2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9" name="AutoShape 61"/>
            <p:cNvSpPr>
              <a:spLocks noChangeArrowheads="1"/>
            </p:cNvSpPr>
            <p:nvPr/>
          </p:nvSpPr>
          <p:spPr bwMode="auto">
            <a:xfrm rot="1711685">
              <a:off x="3984" y="1414"/>
              <a:ext cx="1440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50 h 21600"/>
                <a:gd name="T26" fmla="*/ 18435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81" y="10800"/>
                  </a:moveTo>
                  <a:cubicBezTo>
                    <a:pt x="2681" y="15284"/>
                    <a:pt x="6316" y="18919"/>
                    <a:pt x="10800" y="18919"/>
                  </a:cubicBezTo>
                  <a:cubicBezTo>
                    <a:pt x="15284" y="18919"/>
                    <a:pt x="18919" y="15284"/>
                    <a:pt x="18919" y="10800"/>
                  </a:cubicBezTo>
                  <a:cubicBezTo>
                    <a:pt x="18919" y="6316"/>
                    <a:pt x="15284" y="2681"/>
                    <a:pt x="10800" y="2681"/>
                  </a:cubicBezTo>
                  <a:cubicBezTo>
                    <a:pt x="6316" y="2681"/>
                    <a:pt x="2681" y="6316"/>
                    <a:pt x="2681" y="10800"/>
                  </a:cubicBez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3888" y="2448"/>
              <a:ext cx="2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o</a:t>
              </a:r>
            </a:p>
          </p:txBody>
        </p:sp>
        <p:sp>
          <p:nvSpPr>
            <p:cNvPr id="11" name="AutoShape 36"/>
            <p:cNvSpPr>
              <a:spLocks noChangeArrowheads="1"/>
            </p:cNvSpPr>
            <p:nvPr/>
          </p:nvSpPr>
          <p:spPr bwMode="auto">
            <a:xfrm rot="1780052">
              <a:off x="4739" y="1154"/>
              <a:ext cx="192" cy="624"/>
            </a:xfrm>
            <a:prstGeom prst="roundRect">
              <a:avLst>
                <a:gd name="adj" fmla="val 45139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37"/>
            <p:cNvSpPr>
              <a:spLocks noChangeArrowheads="1"/>
            </p:cNvSpPr>
            <p:nvPr/>
          </p:nvSpPr>
          <p:spPr bwMode="auto">
            <a:xfrm rot="1780052">
              <a:off x="4809" y="1006"/>
              <a:ext cx="384" cy="336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Line 38"/>
            <p:cNvSpPr>
              <a:spLocks noChangeShapeType="1"/>
            </p:cNvSpPr>
            <p:nvPr/>
          </p:nvSpPr>
          <p:spPr bwMode="auto">
            <a:xfrm rot="1780052">
              <a:off x="4645" y="720"/>
              <a:ext cx="0" cy="2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43"/>
            <p:cNvSpPr>
              <a:spLocks noChangeShapeType="1"/>
            </p:cNvSpPr>
            <p:nvPr/>
          </p:nvSpPr>
          <p:spPr bwMode="auto">
            <a:xfrm>
              <a:off x="4128" y="2400"/>
              <a:ext cx="14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Arc 56"/>
          <p:cNvSpPr>
            <a:spLocks/>
          </p:cNvSpPr>
          <p:nvPr/>
        </p:nvSpPr>
        <p:spPr bwMode="auto">
          <a:xfrm rot="1914078">
            <a:off x="4515224" y="541189"/>
            <a:ext cx="409575" cy="228600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030379"/>
              </p:ext>
            </p:extLst>
          </p:nvPr>
        </p:nvGraphicFramePr>
        <p:xfrm>
          <a:off x="4927974" y="961878"/>
          <a:ext cx="4349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3" name="公式" r:id="rId3" imgW="9448" imgH="19165" progId="Equation.3">
                  <p:embed/>
                </p:oleObj>
              </mc:Choice>
              <mc:Fallback>
                <p:oleObj name="公式" r:id="rId3" imgW="9448" imgH="191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974" y="961878"/>
                        <a:ext cx="4349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41"/>
          <p:cNvSpPr>
            <a:spLocks noChangeShapeType="1"/>
          </p:cNvSpPr>
          <p:nvPr/>
        </p:nvSpPr>
        <p:spPr bwMode="auto">
          <a:xfrm rot="170341" flipV="1">
            <a:off x="3049960" y="1928664"/>
            <a:ext cx="876300" cy="1676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61908"/>
              </p:ext>
            </p:extLst>
          </p:nvPr>
        </p:nvGraphicFramePr>
        <p:xfrm>
          <a:off x="3375398" y="1511152"/>
          <a:ext cx="533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4" name="公式" r:id="rId5" imgW="139700" imgH="228600" progId="Equation.3">
                  <p:embed/>
                </p:oleObj>
              </mc:Choice>
              <mc:Fallback>
                <p:oleObj name="公式" r:id="rId5" imgW="13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398" y="1511152"/>
                        <a:ext cx="5334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39"/>
          <p:cNvSpPr>
            <a:spLocks noChangeShapeType="1"/>
          </p:cNvSpPr>
          <p:nvPr/>
        </p:nvSpPr>
        <p:spPr bwMode="auto">
          <a:xfrm>
            <a:off x="3964360" y="1928664"/>
            <a:ext cx="0" cy="1066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3972299" y="2538264"/>
            <a:ext cx="6064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i="1">
                <a:solidFill>
                  <a:srgbClr val="FF3300"/>
                </a:solidFill>
                <a:sym typeface="Symbol" panose="05050102010706020507" pitchFamily="18" charset="2"/>
              </a:rPr>
              <a:t>mg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40863"/>
              </p:ext>
            </p:extLst>
          </p:nvPr>
        </p:nvGraphicFramePr>
        <p:xfrm>
          <a:off x="4038974" y="1806427"/>
          <a:ext cx="44608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5" name="公式" r:id="rId7" imgW="152202" imgH="177569" progId="Equation.3">
                  <p:embed/>
                </p:oleObj>
              </mc:Choice>
              <mc:Fallback>
                <p:oleObj name="公式" r:id="rId7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974" y="1806427"/>
                        <a:ext cx="44608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900861" y="1788965"/>
            <a:ext cx="142875" cy="142875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3" name="Group 78"/>
          <p:cNvGrpSpPr>
            <a:grpSpLocks/>
          </p:cNvGrpSpPr>
          <p:nvPr/>
        </p:nvGrpSpPr>
        <p:grpSpPr bwMode="auto">
          <a:xfrm>
            <a:off x="4639047" y="1173487"/>
            <a:ext cx="2225676" cy="581026"/>
            <a:chOff x="5122" y="1716"/>
            <a:chExt cx="1402" cy="366"/>
          </a:xfrm>
        </p:grpSpPr>
        <p:graphicFrame>
          <p:nvGraphicFramePr>
            <p:cNvPr id="24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7017402"/>
                </p:ext>
              </p:extLst>
            </p:nvPr>
          </p:nvGraphicFramePr>
          <p:xfrm>
            <a:off x="5399" y="1716"/>
            <a:ext cx="1125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26" name="公式" r:id="rId9" imgW="774360" imgH="253800" progId="Equation.3">
                    <p:embed/>
                  </p:oleObj>
                </mc:Choice>
                <mc:Fallback>
                  <p:oleObj name="公式" r:id="rId9" imgW="774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1716"/>
                          <a:ext cx="1125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26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27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" name="Oval 57"/>
          <p:cNvSpPr>
            <a:spLocks noChangeArrowheads="1"/>
          </p:cNvSpPr>
          <p:nvPr/>
        </p:nvSpPr>
        <p:spPr bwMode="auto">
          <a:xfrm>
            <a:off x="1883148" y="1453531"/>
            <a:ext cx="2203450" cy="577488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Arc 55"/>
          <p:cNvSpPr>
            <a:spLocks/>
          </p:cNvSpPr>
          <p:nvPr/>
        </p:nvSpPr>
        <p:spPr bwMode="auto">
          <a:xfrm>
            <a:off x="2714999" y="749152"/>
            <a:ext cx="604837" cy="271462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706172"/>
              </p:ext>
            </p:extLst>
          </p:nvPr>
        </p:nvGraphicFramePr>
        <p:xfrm>
          <a:off x="3335711" y="336403"/>
          <a:ext cx="5238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7" name="公式" r:id="rId11" imgW="85841" imgH="123900" progId="Equation.3">
                  <p:embed/>
                </p:oleObj>
              </mc:Choice>
              <mc:Fallback>
                <p:oleObj name="公式" r:id="rId11" imgW="85841" imgH="1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711" y="336403"/>
                        <a:ext cx="52387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86"/>
          <p:cNvGrpSpPr>
            <a:grpSpLocks/>
          </p:cNvGrpSpPr>
          <p:nvPr/>
        </p:nvGrpSpPr>
        <p:grpSpPr bwMode="auto">
          <a:xfrm>
            <a:off x="7819957" y="3597549"/>
            <a:ext cx="1963737" cy="950913"/>
            <a:chOff x="3825" y="2804"/>
            <a:chExt cx="1237" cy="599"/>
          </a:xfrm>
        </p:grpSpPr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4636" y="3076"/>
              <a:ext cx="42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-</a:t>
              </a:r>
              <a:r>
                <a:rPr lang="en-US" altLang="zh-CN" i="1"/>
                <a:t>e</a:t>
              </a:r>
            </a:p>
          </p:txBody>
        </p:sp>
        <p:sp>
          <p:nvSpPr>
            <p:cNvPr id="34" name="Oval 35"/>
            <p:cNvSpPr>
              <a:spLocks noChangeArrowheads="1"/>
            </p:cNvSpPr>
            <p:nvPr/>
          </p:nvSpPr>
          <p:spPr bwMode="auto">
            <a:xfrm rot="1800000">
              <a:off x="3825" y="2804"/>
              <a:ext cx="1225" cy="499"/>
            </a:xfrm>
            <a:prstGeom prst="ellipse">
              <a:avLst/>
            </a:prstGeom>
            <a:noFill/>
            <a:ln w="2222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H="1" flipV="1">
              <a:off x="4778" y="2985"/>
              <a:ext cx="136" cy="136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4869" y="3076"/>
              <a:ext cx="136" cy="136"/>
              <a:chOff x="1973" y="3702"/>
              <a:chExt cx="136" cy="136"/>
            </a:xfrm>
          </p:grpSpPr>
          <p:sp>
            <p:nvSpPr>
              <p:cNvPr id="37" name="Oval 38"/>
              <p:cNvSpPr>
                <a:spLocks noChangeArrowheads="1"/>
              </p:cNvSpPr>
              <p:nvPr/>
            </p:nvSpPr>
            <p:spPr bwMode="auto">
              <a:xfrm>
                <a:off x="1973" y="370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1996" y="3770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" name="Line 45"/>
          <p:cNvSpPr>
            <a:spLocks noChangeShapeType="1"/>
          </p:cNvSpPr>
          <p:nvPr/>
        </p:nvSpPr>
        <p:spPr bwMode="auto">
          <a:xfrm flipV="1">
            <a:off x="8808968" y="2220392"/>
            <a:ext cx="1008062" cy="1790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80943"/>
              </p:ext>
            </p:extLst>
          </p:nvPr>
        </p:nvGraphicFramePr>
        <p:xfrm>
          <a:off x="9418569" y="2757759"/>
          <a:ext cx="352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8" name="公式" r:id="rId13" imgW="152268" imgH="203024" progId="Equation.3">
                  <p:embed/>
                </p:oleObj>
              </mc:Choice>
              <mc:Fallback>
                <p:oleObj name="公式" r:id="rId13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8569" y="2757759"/>
                        <a:ext cx="3524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Line 42"/>
          <p:cNvSpPr>
            <a:spLocks noChangeShapeType="1"/>
          </p:cNvSpPr>
          <p:nvPr/>
        </p:nvSpPr>
        <p:spPr bwMode="auto">
          <a:xfrm flipH="1">
            <a:off x="8430021" y="3992837"/>
            <a:ext cx="404812" cy="709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9812"/>
              </p:ext>
            </p:extLst>
          </p:nvPr>
        </p:nvGraphicFramePr>
        <p:xfrm>
          <a:off x="8286190" y="4589155"/>
          <a:ext cx="457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29" name="公式" r:id="rId15" imgW="177646" imgH="228402" progId="Equation.3">
                  <p:embed/>
                </p:oleObj>
              </mc:Choice>
              <mc:Fallback>
                <p:oleObj name="公式" r:id="rId15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190" y="4589155"/>
                        <a:ext cx="4572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80"/>
          <p:cNvGrpSpPr>
            <a:grpSpLocks/>
          </p:cNvGrpSpPr>
          <p:nvPr/>
        </p:nvGrpSpPr>
        <p:grpSpPr bwMode="auto">
          <a:xfrm>
            <a:off x="7719943" y="1475059"/>
            <a:ext cx="2197100" cy="3527425"/>
            <a:chOff x="3738" y="1431"/>
            <a:chExt cx="1384" cy="2222"/>
          </a:xfrm>
        </p:grpSpPr>
        <p:sp>
          <p:nvSpPr>
            <p:cNvPr id="44" name="Line 27"/>
            <p:cNvSpPr>
              <a:spLocks noChangeShapeType="1"/>
            </p:cNvSpPr>
            <p:nvPr/>
          </p:nvSpPr>
          <p:spPr bwMode="auto">
            <a:xfrm flipV="1">
              <a:off x="4436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 flipV="1">
              <a:off x="477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9"/>
            <p:cNvSpPr>
              <a:spLocks noChangeShapeType="1"/>
            </p:cNvSpPr>
            <p:nvPr/>
          </p:nvSpPr>
          <p:spPr bwMode="auto">
            <a:xfrm flipV="1">
              <a:off x="5122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30"/>
            <p:cNvSpPr>
              <a:spLocks noChangeShapeType="1"/>
            </p:cNvSpPr>
            <p:nvPr/>
          </p:nvSpPr>
          <p:spPr bwMode="auto">
            <a:xfrm flipV="1">
              <a:off x="408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1"/>
            <p:cNvSpPr>
              <a:spLocks noChangeShapeType="1"/>
            </p:cNvSpPr>
            <p:nvPr/>
          </p:nvSpPr>
          <p:spPr bwMode="auto">
            <a:xfrm flipV="1">
              <a:off x="373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694470"/>
              </p:ext>
            </p:extLst>
          </p:nvPr>
        </p:nvGraphicFramePr>
        <p:xfrm>
          <a:off x="7729470" y="1319859"/>
          <a:ext cx="4667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0" name="公式" r:id="rId17" imgW="152268" imgH="203024" progId="Equation.3">
                  <p:embed/>
                </p:oleObj>
              </mc:Choice>
              <mc:Fallback>
                <p:oleObj name="公式" r:id="rId17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470" y="1319859"/>
                        <a:ext cx="4667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78"/>
          <p:cNvGrpSpPr>
            <a:grpSpLocks/>
          </p:cNvGrpSpPr>
          <p:nvPr/>
        </p:nvGrpSpPr>
        <p:grpSpPr bwMode="auto">
          <a:xfrm>
            <a:off x="8451291" y="627153"/>
            <a:ext cx="2078039" cy="1676400"/>
            <a:chOff x="4116" y="947"/>
            <a:chExt cx="1309" cy="1056"/>
          </a:xfrm>
        </p:grpSpPr>
        <p:graphicFrame>
          <p:nvGraphicFramePr>
            <p:cNvPr id="51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0384288"/>
                </p:ext>
              </p:extLst>
            </p:nvPr>
          </p:nvGraphicFramePr>
          <p:xfrm>
            <a:off x="4116" y="947"/>
            <a:ext cx="1309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31" name="公式" r:id="rId19" imgW="901440" imgH="393480" progId="Equation.3">
                    <p:embed/>
                  </p:oleObj>
                </mc:Choice>
                <mc:Fallback>
                  <p:oleObj name="公式" r:id="rId19" imgW="9014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6" y="947"/>
                          <a:ext cx="1309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54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Group 77"/>
          <p:cNvGrpSpPr>
            <a:grpSpLocks/>
          </p:cNvGrpSpPr>
          <p:nvPr/>
        </p:nvGrpSpPr>
        <p:grpSpPr bwMode="auto">
          <a:xfrm>
            <a:off x="7829484" y="1916379"/>
            <a:ext cx="1995488" cy="504824"/>
            <a:chOff x="3807" y="1721"/>
            <a:chExt cx="1257" cy="318"/>
          </a:xfrm>
        </p:grpSpPr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3807" y="1721"/>
              <a:ext cx="1257" cy="318"/>
            </a:xfrm>
            <a:prstGeom prst="ellipse">
              <a:avLst/>
            </a:prstGeom>
            <a:noFill/>
            <a:ln w="38100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 flipH="1" flipV="1">
              <a:off x="4753" y="1741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 rot="10800000" flipH="1" flipV="1">
              <a:off x="4006" y="1996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7752184" y="5127993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轨道磁矩进动</a:t>
            </a:r>
          </a:p>
        </p:txBody>
      </p: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5026398" y="106859"/>
            <a:ext cx="362983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电子在外磁场中会产生进动 </a:t>
            </a:r>
            <a:r>
              <a:rPr lang="en-US" altLang="zh-CN" dirty="0">
                <a:solidFill>
                  <a:srgbClr val="0000FF"/>
                </a:solidFill>
              </a:rPr>
              <a:t>— </a:t>
            </a:r>
            <a:r>
              <a:rPr lang="zh-CN" altLang="en-US" dirty="0">
                <a:solidFill>
                  <a:srgbClr val="0000FF"/>
                </a:solidFill>
              </a:rPr>
              <a:t>拉莫尔进动</a:t>
            </a:r>
          </a:p>
        </p:txBody>
      </p:sp>
      <p:grpSp>
        <p:nvGrpSpPr>
          <p:cNvPr id="62" name="Group 39"/>
          <p:cNvGrpSpPr>
            <a:grpSpLocks/>
          </p:cNvGrpSpPr>
          <p:nvPr/>
        </p:nvGrpSpPr>
        <p:grpSpPr bwMode="auto">
          <a:xfrm>
            <a:off x="5429736" y="1634355"/>
            <a:ext cx="1987550" cy="1287465"/>
            <a:chOff x="1059" y="2518"/>
            <a:chExt cx="1252" cy="811"/>
          </a:xfrm>
        </p:grpSpPr>
        <p:graphicFrame>
          <p:nvGraphicFramePr>
            <p:cNvPr id="63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0674938"/>
                </p:ext>
              </p:extLst>
            </p:nvPr>
          </p:nvGraphicFramePr>
          <p:xfrm>
            <a:off x="1082" y="2707"/>
            <a:ext cx="1127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32" name="公式" r:id="rId21" imgW="711000" imgH="393480" progId="Equation.3">
                    <p:embed/>
                  </p:oleObj>
                </mc:Choice>
                <mc:Fallback>
                  <p:oleObj name="公式" r:id="rId21" imgW="7110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2707"/>
                          <a:ext cx="1127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Text Box 41"/>
            <p:cNvSpPr txBox="1">
              <a:spLocks noChangeArrowheads="1"/>
            </p:cNvSpPr>
            <p:nvPr/>
          </p:nvSpPr>
          <p:spPr bwMode="auto">
            <a:xfrm>
              <a:off x="1059" y="2518"/>
              <a:ext cx="12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9900"/>
                  </a:solidFill>
                </a:rPr>
                <a:t>旋进角速度</a:t>
              </a:r>
            </a:p>
          </p:txBody>
        </p:sp>
      </p:grpSp>
      <p:sp>
        <p:nvSpPr>
          <p:cNvPr id="65" name="Text Box 42"/>
          <p:cNvSpPr txBox="1">
            <a:spLocks noChangeArrowheads="1"/>
          </p:cNvSpPr>
          <p:nvPr/>
        </p:nvSpPr>
        <p:spPr bwMode="auto">
          <a:xfrm>
            <a:off x="4811390" y="2900678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（拉摩圆频率）</a:t>
            </a:r>
          </a:p>
        </p:txBody>
      </p:sp>
      <p:grpSp>
        <p:nvGrpSpPr>
          <p:cNvPr id="66" name="Group 43"/>
          <p:cNvGrpSpPr>
            <a:grpSpLocks/>
          </p:cNvGrpSpPr>
          <p:nvPr/>
        </p:nvGrpSpPr>
        <p:grpSpPr bwMode="auto">
          <a:xfrm>
            <a:off x="1668886" y="4016197"/>
            <a:ext cx="6037263" cy="568326"/>
            <a:chOff x="222" y="2880"/>
            <a:chExt cx="3803" cy="358"/>
          </a:xfrm>
        </p:grpSpPr>
        <p:sp>
          <p:nvSpPr>
            <p:cNvPr id="67" name="Text Box 44"/>
            <p:cNvSpPr txBox="1">
              <a:spLocks noChangeArrowheads="1"/>
            </p:cNvSpPr>
            <p:nvPr/>
          </p:nvSpPr>
          <p:spPr bwMode="auto">
            <a:xfrm>
              <a:off x="222" y="2908"/>
              <a:ext cx="28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3333CC"/>
                  </a:solidFill>
                </a:rPr>
                <a:t>亦即：电子获一附加角动量</a:t>
              </a:r>
            </a:p>
          </p:txBody>
        </p:sp>
        <p:graphicFrame>
          <p:nvGraphicFramePr>
            <p:cNvPr id="68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2424128"/>
                </p:ext>
              </p:extLst>
            </p:nvPr>
          </p:nvGraphicFramePr>
          <p:xfrm>
            <a:off x="2970" y="2880"/>
            <a:ext cx="105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33" name="公式" r:id="rId23" imgW="774364" imgH="241195" progId="Equation.3">
                    <p:embed/>
                  </p:oleObj>
                </mc:Choice>
                <mc:Fallback>
                  <p:oleObj name="公式" r:id="rId23" imgW="774364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0" y="2880"/>
                          <a:ext cx="1055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Line 90"/>
          <p:cNvSpPr>
            <a:spLocks noChangeShapeType="1"/>
          </p:cNvSpPr>
          <p:nvPr/>
        </p:nvSpPr>
        <p:spPr bwMode="auto">
          <a:xfrm flipV="1">
            <a:off x="8812143" y="1332859"/>
            <a:ext cx="6351" cy="7837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647712"/>
              </p:ext>
            </p:extLst>
          </p:nvPr>
        </p:nvGraphicFramePr>
        <p:xfrm>
          <a:off x="8272394" y="1222620"/>
          <a:ext cx="493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4" name="公式" r:id="rId25" imgW="228600" imgH="203040" progId="Equation.3">
                  <p:embed/>
                </p:oleObj>
              </mc:Choice>
              <mc:Fallback>
                <p:oleObj name="公式" r:id="rId2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2394" y="1222620"/>
                        <a:ext cx="493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Group 46"/>
          <p:cNvGrpSpPr>
            <a:grpSpLocks/>
          </p:cNvGrpSpPr>
          <p:nvPr/>
        </p:nvGrpSpPr>
        <p:grpSpPr bwMode="auto">
          <a:xfrm>
            <a:off x="2200939" y="4593380"/>
            <a:ext cx="3814763" cy="527050"/>
            <a:chOff x="3565" y="2925"/>
            <a:chExt cx="2150" cy="332"/>
          </a:xfrm>
        </p:grpSpPr>
        <p:sp>
          <p:nvSpPr>
            <p:cNvPr id="72" name="Text Box 47"/>
            <p:cNvSpPr txBox="1">
              <a:spLocks noChangeArrowheads="1"/>
            </p:cNvSpPr>
            <p:nvPr/>
          </p:nvSpPr>
          <p:spPr bwMode="auto">
            <a:xfrm>
              <a:off x="3565" y="2927"/>
              <a:ext cx="152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9900FF"/>
                  </a:solidFill>
                </a:rPr>
                <a:t>产生一附加磁矩</a:t>
              </a:r>
            </a:p>
          </p:txBody>
        </p:sp>
        <p:graphicFrame>
          <p:nvGraphicFramePr>
            <p:cNvPr id="73" name="Object 48"/>
            <p:cNvGraphicFramePr>
              <a:graphicFrameLocks noChangeAspect="1"/>
            </p:cNvGraphicFramePr>
            <p:nvPr/>
          </p:nvGraphicFramePr>
          <p:xfrm>
            <a:off x="5342" y="2925"/>
            <a:ext cx="37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35" name="公式" r:id="rId27" imgW="266584" imgH="228501" progId="Equation.3">
                    <p:embed/>
                  </p:oleObj>
                </mc:Choice>
                <mc:Fallback>
                  <p:oleObj name="公式" r:id="rId27" imgW="26658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2" y="2925"/>
                          <a:ext cx="373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" name="Line 90"/>
          <p:cNvSpPr>
            <a:spLocks noChangeShapeType="1"/>
          </p:cNvSpPr>
          <p:nvPr/>
        </p:nvSpPr>
        <p:spPr bwMode="auto">
          <a:xfrm>
            <a:off x="8814738" y="2516741"/>
            <a:ext cx="0" cy="6477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060830"/>
              </p:ext>
            </p:extLst>
          </p:nvPr>
        </p:nvGraphicFramePr>
        <p:xfrm>
          <a:off x="8036864" y="2676436"/>
          <a:ext cx="7778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6" name="公式" r:id="rId29" imgW="266584" imgH="228501" progId="Equation.3">
                  <p:embed/>
                </p:oleObj>
              </mc:Choice>
              <mc:Fallback>
                <p:oleObj name="公式" r:id="rId29" imgW="26658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864" y="2676436"/>
                        <a:ext cx="7778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160662"/>
              </p:ext>
            </p:extLst>
          </p:nvPr>
        </p:nvGraphicFramePr>
        <p:xfrm>
          <a:off x="1917261" y="5024808"/>
          <a:ext cx="2098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7" name="公式" r:id="rId31" imgW="939600" imgH="393480" progId="Equation.3">
                  <p:embed/>
                </p:oleObj>
              </mc:Choice>
              <mc:Fallback>
                <p:oleObj name="公式" r:id="rId31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261" y="5024808"/>
                        <a:ext cx="2098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114750"/>
              </p:ext>
            </p:extLst>
          </p:nvPr>
        </p:nvGraphicFramePr>
        <p:xfrm>
          <a:off x="4046538" y="5081588"/>
          <a:ext cx="21129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8" name="公式" r:id="rId33" imgW="965160" imgH="393480" progId="Equation.3">
                  <p:embed/>
                </p:oleObj>
              </mc:Choice>
              <mc:Fallback>
                <p:oleObj name="公式" r:id="rId33" imgW="9651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046538" y="5081588"/>
                        <a:ext cx="2112962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75725"/>
              </p:ext>
            </p:extLst>
          </p:nvPr>
        </p:nvGraphicFramePr>
        <p:xfrm>
          <a:off x="2760224" y="5862880"/>
          <a:ext cx="1541305" cy="959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39" name="公式" r:id="rId35" imgW="672840" imgH="419040" progId="Equation.3">
                  <p:embed/>
                </p:oleObj>
              </mc:Choice>
              <mc:Fallback>
                <p:oleObj name="公式" r:id="rId35" imgW="6728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760224" y="5862880"/>
                        <a:ext cx="1541305" cy="959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46"/>
          <p:cNvSpPr txBox="1">
            <a:spLocks noChangeArrowheads="1"/>
          </p:cNvSpPr>
          <p:nvPr/>
        </p:nvSpPr>
        <p:spPr bwMode="auto">
          <a:xfrm>
            <a:off x="6115720" y="5782748"/>
            <a:ext cx="5081587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进动引起的附加磁矩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总是反平行于外磁场     。</a:t>
            </a:r>
          </a:p>
        </p:txBody>
      </p:sp>
      <p:graphicFrame>
        <p:nvGraphicFramePr>
          <p:cNvPr id="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879278"/>
              </p:ext>
            </p:extLst>
          </p:nvPr>
        </p:nvGraphicFramePr>
        <p:xfrm>
          <a:off x="9438797" y="6214932"/>
          <a:ext cx="4810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40" name="公式" r:id="rId37" imgW="152268" imgH="203024" progId="Equation.3">
                  <p:embed/>
                </p:oleObj>
              </mc:Choice>
              <mc:Fallback>
                <p:oleObj name="公式" r:id="rId37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8797" y="6214932"/>
                        <a:ext cx="48101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687818"/>
              </p:ext>
            </p:extLst>
          </p:nvPr>
        </p:nvGraphicFramePr>
        <p:xfrm>
          <a:off x="9438797" y="5773607"/>
          <a:ext cx="7778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41" name="公式" r:id="rId38" imgW="266584" imgH="228501" progId="Equation.3">
                  <p:embed/>
                </p:oleObj>
              </mc:Choice>
              <mc:Fallback>
                <p:oleObj name="公式" r:id="rId38" imgW="26658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8797" y="5773607"/>
                        <a:ext cx="7778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3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7" grpId="0" animBg="1"/>
      <p:bldP spid="19" grpId="0" animBg="1"/>
      <p:bldP spid="20" grpId="0"/>
      <p:bldP spid="22" grpId="0" animBg="1"/>
      <p:bldP spid="29" grpId="0" animBg="1"/>
      <p:bldP spid="30" grpId="0" animBg="1"/>
      <p:bldP spid="39" grpId="0" animBg="1"/>
      <p:bldP spid="41" grpId="0" animBg="1"/>
      <p:bldP spid="60" grpId="0"/>
      <p:bldP spid="61" grpId="0"/>
      <p:bldP spid="65" grpId="0"/>
      <p:bldP spid="69" grpId="0" animBg="1"/>
      <p:bldP spid="74" grpId="0" animBg="1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45703" y="3118521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幼圆" panose="02010509060101010101" pitchFamily="49" charset="-122"/>
              </a:rPr>
              <a:t>陀螺</a:t>
            </a:r>
            <a:r>
              <a:rPr lang="zh-CN" altLang="en-US" dirty="0">
                <a:solidFill>
                  <a:srgbClr val="FF3300"/>
                </a:solidFill>
              </a:rPr>
              <a:t>进动</a:t>
            </a:r>
            <a:endParaRPr lang="zh-CN" altLang="en-US" dirty="0"/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2135560" y="404664"/>
            <a:ext cx="2978150" cy="3429000"/>
            <a:chOff x="3552" y="720"/>
            <a:chExt cx="1876" cy="2160"/>
          </a:xfrm>
        </p:grpSpPr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 rot="1780052">
              <a:off x="4264" y="1893"/>
              <a:ext cx="192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200 w 21600"/>
                <a:gd name="T13" fmla="*/ 7200 h 21600"/>
                <a:gd name="T14" fmla="*/ 14400 w 21600"/>
                <a:gd name="T15" fmla="*/ 144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22"/>
            <p:cNvSpPr>
              <a:spLocks noChangeShapeType="1"/>
            </p:cNvSpPr>
            <p:nvPr/>
          </p:nvSpPr>
          <p:spPr bwMode="auto">
            <a:xfrm>
              <a:off x="3552" y="2736"/>
              <a:ext cx="1610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23"/>
            <p:cNvSpPr>
              <a:spLocks noChangeShapeType="1"/>
            </p:cNvSpPr>
            <p:nvPr/>
          </p:nvSpPr>
          <p:spPr bwMode="auto">
            <a:xfrm flipV="1">
              <a:off x="4128" y="864"/>
              <a:ext cx="0" cy="1872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27"/>
            <p:cNvSpPr>
              <a:spLocks noChangeArrowheads="1"/>
            </p:cNvSpPr>
            <p:nvPr/>
          </p:nvSpPr>
          <p:spPr bwMode="auto">
            <a:xfrm>
              <a:off x="5260" y="2064"/>
              <a:ext cx="16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99"/>
                  </a:solidFill>
                  <a:sym typeface="Symbol" panose="05050102010706020507" pitchFamily="18" charset="2"/>
                </a:rPr>
                <a:t> </a:t>
              </a:r>
              <a:endParaRPr lang="en-US" altLang="zh-CN" b="0">
                <a:sym typeface="Symbol" panose="05050102010706020507" pitchFamily="18" charset="2"/>
              </a:endParaRPr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080" y="2112"/>
              <a:ext cx="2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>
                  <a:solidFill>
                    <a:schemeClr val="tx2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9" name="AutoShape 61"/>
            <p:cNvSpPr>
              <a:spLocks noChangeArrowheads="1"/>
            </p:cNvSpPr>
            <p:nvPr/>
          </p:nvSpPr>
          <p:spPr bwMode="auto">
            <a:xfrm rot="1711685">
              <a:off x="3984" y="1414"/>
              <a:ext cx="1440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50 h 21600"/>
                <a:gd name="T26" fmla="*/ 18435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81" y="10800"/>
                  </a:moveTo>
                  <a:cubicBezTo>
                    <a:pt x="2681" y="15284"/>
                    <a:pt x="6316" y="18919"/>
                    <a:pt x="10800" y="18919"/>
                  </a:cubicBezTo>
                  <a:cubicBezTo>
                    <a:pt x="15284" y="18919"/>
                    <a:pt x="18919" y="15284"/>
                    <a:pt x="18919" y="10800"/>
                  </a:cubicBezTo>
                  <a:cubicBezTo>
                    <a:pt x="18919" y="6316"/>
                    <a:pt x="15284" y="2681"/>
                    <a:pt x="10800" y="2681"/>
                  </a:cubicBezTo>
                  <a:cubicBezTo>
                    <a:pt x="6316" y="2681"/>
                    <a:pt x="2681" y="6316"/>
                    <a:pt x="2681" y="10800"/>
                  </a:cubicBez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3888" y="2448"/>
              <a:ext cx="2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o</a:t>
              </a:r>
            </a:p>
          </p:txBody>
        </p:sp>
        <p:sp>
          <p:nvSpPr>
            <p:cNvPr id="11" name="AutoShape 36"/>
            <p:cNvSpPr>
              <a:spLocks noChangeArrowheads="1"/>
            </p:cNvSpPr>
            <p:nvPr/>
          </p:nvSpPr>
          <p:spPr bwMode="auto">
            <a:xfrm rot="1780052">
              <a:off x="4739" y="1154"/>
              <a:ext cx="192" cy="624"/>
            </a:xfrm>
            <a:prstGeom prst="roundRect">
              <a:avLst>
                <a:gd name="adj" fmla="val 45139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37"/>
            <p:cNvSpPr>
              <a:spLocks noChangeArrowheads="1"/>
            </p:cNvSpPr>
            <p:nvPr/>
          </p:nvSpPr>
          <p:spPr bwMode="auto">
            <a:xfrm rot="1780052">
              <a:off x="4809" y="1006"/>
              <a:ext cx="384" cy="336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Line 38"/>
            <p:cNvSpPr>
              <a:spLocks noChangeShapeType="1"/>
            </p:cNvSpPr>
            <p:nvPr/>
          </p:nvSpPr>
          <p:spPr bwMode="auto">
            <a:xfrm rot="1780052">
              <a:off x="4645" y="720"/>
              <a:ext cx="0" cy="2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43"/>
            <p:cNvSpPr>
              <a:spLocks noChangeShapeType="1"/>
            </p:cNvSpPr>
            <p:nvPr/>
          </p:nvSpPr>
          <p:spPr bwMode="auto">
            <a:xfrm>
              <a:off x="4128" y="2400"/>
              <a:ext cx="14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Arc 56"/>
          <p:cNvSpPr>
            <a:spLocks/>
          </p:cNvSpPr>
          <p:nvPr/>
        </p:nvSpPr>
        <p:spPr bwMode="auto">
          <a:xfrm rot="1914078">
            <a:off x="4515224" y="541189"/>
            <a:ext cx="409575" cy="228600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340014"/>
              </p:ext>
            </p:extLst>
          </p:nvPr>
        </p:nvGraphicFramePr>
        <p:xfrm>
          <a:off x="4927974" y="961878"/>
          <a:ext cx="4349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4" name="公式" r:id="rId3" imgW="9448" imgH="19165" progId="Equation.3">
                  <p:embed/>
                </p:oleObj>
              </mc:Choice>
              <mc:Fallback>
                <p:oleObj name="公式" r:id="rId3" imgW="9448" imgH="191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974" y="961878"/>
                        <a:ext cx="4349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41"/>
          <p:cNvSpPr>
            <a:spLocks noChangeShapeType="1"/>
          </p:cNvSpPr>
          <p:nvPr/>
        </p:nvSpPr>
        <p:spPr bwMode="auto">
          <a:xfrm rot="170341" flipV="1">
            <a:off x="3049960" y="1928664"/>
            <a:ext cx="876300" cy="1676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39553"/>
              </p:ext>
            </p:extLst>
          </p:nvPr>
        </p:nvGraphicFramePr>
        <p:xfrm>
          <a:off x="3375398" y="1511152"/>
          <a:ext cx="533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5" name="公式" r:id="rId5" imgW="139700" imgH="228600" progId="Equation.3">
                  <p:embed/>
                </p:oleObj>
              </mc:Choice>
              <mc:Fallback>
                <p:oleObj name="公式" r:id="rId5" imgW="13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398" y="1511152"/>
                        <a:ext cx="5334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39"/>
          <p:cNvSpPr>
            <a:spLocks noChangeShapeType="1"/>
          </p:cNvSpPr>
          <p:nvPr/>
        </p:nvSpPr>
        <p:spPr bwMode="auto">
          <a:xfrm>
            <a:off x="3964360" y="1928664"/>
            <a:ext cx="0" cy="1066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3972299" y="2538264"/>
            <a:ext cx="6064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i="1">
                <a:solidFill>
                  <a:srgbClr val="FF3300"/>
                </a:solidFill>
                <a:sym typeface="Symbol" panose="05050102010706020507" pitchFamily="18" charset="2"/>
              </a:rPr>
              <a:t>mg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039532"/>
              </p:ext>
            </p:extLst>
          </p:nvPr>
        </p:nvGraphicFramePr>
        <p:xfrm>
          <a:off x="4038974" y="1806427"/>
          <a:ext cx="44608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6" name="公式" r:id="rId7" imgW="152202" imgH="177569" progId="Equation.3">
                  <p:embed/>
                </p:oleObj>
              </mc:Choice>
              <mc:Fallback>
                <p:oleObj name="公式" r:id="rId7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974" y="1806427"/>
                        <a:ext cx="44608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900861" y="1788965"/>
            <a:ext cx="142875" cy="142875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3" name="Group 78"/>
          <p:cNvGrpSpPr>
            <a:grpSpLocks/>
          </p:cNvGrpSpPr>
          <p:nvPr/>
        </p:nvGrpSpPr>
        <p:grpSpPr bwMode="auto">
          <a:xfrm>
            <a:off x="4639047" y="1173487"/>
            <a:ext cx="2225676" cy="581026"/>
            <a:chOff x="5122" y="1716"/>
            <a:chExt cx="1402" cy="366"/>
          </a:xfrm>
        </p:grpSpPr>
        <p:graphicFrame>
          <p:nvGraphicFramePr>
            <p:cNvPr id="24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5313178"/>
                </p:ext>
              </p:extLst>
            </p:nvPr>
          </p:nvGraphicFramePr>
          <p:xfrm>
            <a:off x="5399" y="1716"/>
            <a:ext cx="1125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697" name="公式" r:id="rId9" imgW="774360" imgH="253800" progId="Equation.3">
                    <p:embed/>
                  </p:oleObj>
                </mc:Choice>
                <mc:Fallback>
                  <p:oleObj name="公式" r:id="rId9" imgW="774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1716"/>
                          <a:ext cx="1125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26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27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" name="Oval 57"/>
          <p:cNvSpPr>
            <a:spLocks noChangeArrowheads="1"/>
          </p:cNvSpPr>
          <p:nvPr/>
        </p:nvSpPr>
        <p:spPr bwMode="auto">
          <a:xfrm>
            <a:off x="1883148" y="1453531"/>
            <a:ext cx="2203450" cy="577488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Arc 55"/>
          <p:cNvSpPr>
            <a:spLocks/>
          </p:cNvSpPr>
          <p:nvPr/>
        </p:nvSpPr>
        <p:spPr bwMode="auto">
          <a:xfrm>
            <a:off x="2714999" y="749152"/>
            <a:ext cx="604837" cy="271462"/>
          </a:xfrm>
          <a:custGeom>
            <a:avLst/>
            <a:gdLst>
              <a:gd name="T0" fmla="*/ 0 w 43200"/>
              <a:gd name="T1" fmla="*/ 0 h 40492"/>
              <a:gd name="T2" fmla="*/ 0 w 43200"/>
              <a:gd name="T3" fmla="*/ 0 h 40492"/>
              <a:gd name="T4" fmla="*/ 0 w 43200"/>
              <a:gd name="T5" fmla="*/ 0 h 40492"/>
              <a:gd name="T6" fmla="*/ 0 60000 65536"/>
              <a:gd name="T7" fmla="*/ 0 60000 65536"/>
              <a:gd name="T8" fmla="*/ 0 60000 65536"/>
              <a:gd name="T9" fmla="*/ 0 w 43200"/>
              <a:gd name="T10" fmla="*/ 0 h 40492"/>
              <a:gd name="T11" fmla="*/ 43200 w 43200"/>
              <a:gd name="T12" fmla="*/ 40492 h 404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0492" fill="none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</a:path>
              <a:path w="43200" h="40492" stroke="0" extrusionOk="0">
                <a:moveTo>
                  <a:pt x="32071" y="0"/>
                </a:moveTo>
                <a:cubicBezTo>
                  <a:pt x="38939" y="3806"/>
                  <a:pt x="43200" y="11040"/>
                  <a:pt x="43200" y="18892"/>
                </a:cubicBezTo>
                <a:cubicBezTo>
                  <a:pt x="43200" y="30821"/>
                  <a:pt x="33529" y="40492"/>
                  <a:pt x="21600" y="40492"/>
                </a:cubicBezTo>
                <a:cubicBezTo>
                  <a:pt x="9670" y="40492"/>
                  <a:pt x="0" y="30821"/>
                  <a:pt x="0" y="18892"/>
                </a:cubicBezTo>
                <a:cubicBezTo>
                  <a:pt x="-1" y="11996"/>
                  <a:pt x="3292" y="5515"/>
                  <a:pt x="8861" y="1448"/>
                </a:cubicBezTo>
                <a:lnTo>
                  <a:pt x="21600" y="18892"/>
                </a:lnTo>
                <a:lnTo>
                  <a:pt x="32071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39154"/>
              </p:ext>
            </p:extLst>
          </p:nvPr>
        </p:nvGraphicFramePr>
        <p:xfrm>
          <a:off x="3335711" y="336403"/>
          <a:ext cx="5238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8" name="公式" r:id="rId11" imgW="85841" imgH="123900" progId="Equation.3">
                  <p:embed/>
                </p:oleObj>
              </mc:Choice>
              <mc:Fallback>
                <p:oleObj name="公式" r:id="rId11" imgW="85841" imgH="1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711" y="336403"/>
                        <a:ext cx="52387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86"/>
          <p:cNvGrpSpPr>
            <a:grpSpLocks/>
          </p:cNvGrpSpPr>
          <p:nvPr/>
        </p:nvGrpSpPr>
        <p:grpSpPr bwMode="auto">
          <a:xfrm>
            <a:off x="7789349" y="3941460"/>
            <a:ext cx="1963737" cy="950913"/>
            <a:chOff x="3825" y="2804"/>
            <a:chExt cx="1237" cy="599"/>
          </a:xfrm>
        </p:grpSpPr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4636" y="3076"/>
              <a:ext cx="42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-</a:t>
              </a:r>
              <a:r>
                <a:rPr lang="en-US" altLang="zh-CN" i="1"/>
                <a:t>e</a:t>
              </a:r>
            </a:p>
          </p:txBody>
        </p:sp>
        <p:sp>
          <p:nvSpPr>
            <p:cNvPr id="34" name="Oval 35"/>
            <p:cNvSpPr>
              <a:spLocks noChangeArrowheads="1"/>
            </p:cNvSpPr>
            <p:nvPr/>
          </p:nvSpPr>
          <p:spPr bwMode="auto">
            <a:xfrm rot="1800000">
              <a:off x="3825" y="2804"/>
              <a:ext cx="1225" cy="499"/>
            </a:xfrm>
            <a:prstGeom prst="ellipse">
              <a:avLst/>
            </a:prstGeom>
            <a:noFill/>
            <a:ln w="2222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H="1" flipV="1">
              <a:off x="4778" y="2985"/>
              <a:ext cx="136" cy="136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4869" y="3076"/>
              <a:ext cx="136" cy="136"/>
              <a:chOff x="1973" y="3702"/>
              <a:chExt cx="136" cy="136"/>
            </a:xfrm>
          </p:grpSpPr>
          <p:sp>
            <p:nvSpPr>
              <p:cNvPr id="37" name="Oval 38"/>
              <p:cNvSpPr>
                <a:spLocks noChangeArrowheads="1"/>
              </p:cNvSpPr>
              <p:nvPr/>
            </p:nvSpPr>
            <p:spPr bwMode="auto">
              <a:xfrm>
                <a:off x="1973" y="370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1996" y="3770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" name="Line 45"/>
          <p:cNvSpPr>
            <a:spLocks noChangeShapeType="1"/>
          </p:cNvSpPr>
          <p:nvPr/>
        </p:nvSpPr>
        <p:spPr bwMode="auto">
          <a:xfrm flipV="1">
            <a:off x="8778360" y="2564303"/>
            <a:ext cx="1008062" cy="1790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824211"/>
              </p:ext>
            </p:extLst>
          </p:nvPr>
        </p:nvGraphicFramePr>
        <p:xfrm>
          <a:off x="9387961" y="3101670"/>
          <a:ext cx="352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9" name="公式" r:id="rId13" imgW="152268" imgH="203024" progId="Equation.3">
                  <p:embed/>
                </p:oleObj>
              </mc:Choice>
              <mc:Fallback>
                <p:oleObj name="公式" r:id="rId13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7961" y="3101670"/>
                        <a:ext cx="3524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Line 42"/>
          <p:cNvSpPr>
            <a:spLocks noChangeShapeType="1"/>
          </p:cNvSpPr>
          <p:nvPr/>
        </p:nvSpPr>
        <p:spPr bwMode="auto">
          <a:xfrm flipH="1">
            <a:off x="8399413" y="4336748"/>
            <a:ext cx="404812" cy="709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399531"/>
              </p:ext>
            </p:extLst>
          </p:nvPr>
        </p:nvGraphicFramePr>
        <p:xfrm>
          <a:off x="8255582" y="4933066"/>
          <a:ext cx="457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0" name="公式" r:id="rId15" imgW="177646" imgH="228402" progId="Equation.3">
                  <p:embed/>
                </p:oleObj>
              </mc:Choice>
              <mc:Fallback>
                <p:oleObj name="公式" r:id="rId15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582" y="4933066"/>
                        <a:ext cx="4572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80"/>
          <p:cNvGrpSpPr>
            <a:grpSpLocks/>
          </p:cNvGrpSpPr>
          <p:nvPr/>
        </p:nvGrpSpPr>
        <p:grpSpPr bwMode="auto">
          <a:xfrm>
            <a:off x="7689335" y="1818970"/>
            <a:ext cx="2197100" cy="3527425"/>
            <a:chOff x="3738" y="1431"/>
            <a:chExt cx="1384" cy="2222"/>
          </a:xfrm>
        </p:grpSpPr>
        <p:sp>
          <p:nvSpPr>
            <p:cNvPr id="44" name="Line 27"/>
            <p:cNvSpPr>
              <a:spLocks noChangeShapeType="1"/>
            </p:cNvSpPr>
            <p:nvPr/>
          </p:nvSpPr>
          <p:spPr bwMode="auto">
            <a:xfrm flipV="1">
              <a:off x="4436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 flipV="1">
              <a:off x="477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9"/>
            <p:cNvSpPr>
              <a:spLocks noChangeShapeType="1"/>
            </p:cNvSpPr>
            <p:nvPr/>
          </p:nvSpPr>
          <p:spPr bwMode="auto">
            <a:xfrm flipV="1">
              <a:off x="5122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30"/>
            <p:cNvSpPr>
              <a:spLocks noChangeShapeType="1"/>
            </p:cNvSpPr>
            <p:nvPr/>
          </p:nvSpPr>
          <p:spPr bwMode="auto">
            <a:xfrm flipV="1">
              <a:off x="408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1"/>
            <p:cNvSpPr>
              <a:spLocks noChangeShapeType="1"/>
            </p:cNvSpPr>
            <p:nvPr/>
          </p:nvSpPr>
          <p:spPr bwMode="auto">
            <a:xfrm flipV="1">
              <a:off x="3738" y="1431"/>
              <a:ext cx="0" cy="222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835268"/>
              </p:ext>
            </p:extLst>
          </p:nvPr>
        </p:nvGraphicFramePr>
        <p:xfrm>
          <a:off x="7698862" y="1663770"/>
          <a:ext cx="4667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1" name="公式" r:id="rId17" imgW="152268" imgH="203024" progId="Equation.3">
                  <p:embed/>
                </p:oleObj>
              </mc:Choice>
              <mc:Fallback>
                <p:oleObj name="公式" r:id="rId17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8862" y="1663770"/>
                        <a:ext cx="4667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78"/>
          <p:cNvGrpSpPr>
            <a:grpSpLocks/>
          </p:cNvGrpSpPr>
          <p:nvPr/>
        </p:nvGrpSpPr>
        <p:grpSpPr bwMode="auto">
          <a:xfrm>
            <a:off x="8489436" y="984242"/>
            <a:ext cx="2078039" cy="1728788"/>
            <a:chOff x="4139" y="914"/>
            <a:chExt cx="1309" cy="1089"/>
          </a:xfrm>
        </p:grpSpPr>
        <p:graphicFrame>
          <p:nvGraphicFramePr>
            <p:cNvPr id="51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058936"/>
                </p:ext>
              </p:extLst>
            </p:nvPr>
          </p:nvGraphicFramePr>
          <p:xfrm>
            <a:off x="4139" y="914"/>
            <a:ext cx="1309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02" name="公式" r:id="rId19" imgW="901440" imgH="393480" progId="Equation.3">
                    <p:embed/>
                  </p:oleObj>
                </mc:Choice>
                <mc:Fallback>
                  <p:oleObj name="公式" r:id="rId19" imgW="9014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" y="914"/>
                          <a:ext cx="1309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76"/>
            <p:cNvGrpSpPr>
              <a:grpSpLocks/>
            </p:cNvGrpSpPr>
            <p:nvPr/>
          </p:nvGrpSpPr>
          <p:grpSpPr bwMode="auto">
            <a:xfrm>
              <a:off x="5122" y="1810"/>
              <a:ext cx="193" cy="193"/>
              <a:chOff x="5138" y="1786"/>
              <a:chExt cx="193" cy="193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5138" y="1786"/>
                <a:ext cx="193" cy="193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0"/>
              </a:p>
            </p:txBody>
          </p:sp>
          <p:sp>
            <p:nvSpPr>
              <p:cNvPr id="54" name="Line 73"/>
              <p:cNvSpPr>
                <a:spLocks noChangeShapeType="1"/>
              </p:cNvSpPr>
              <p:nvPr/>
            </p:nvSpPr>
            <p:spPr bwMode="auto">
              <a:xfrm>
                <a:off x="5186" y="1838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74"/>
              <p:cNvSpPr>
                <a:spLocks noChangeShapeType="1"/>
              </p:cNvSpPr>
              <p:nvPr/>
            </p:nvSpPr>
            <p:spPr bwMode="auto">
              <a:xfrm flipH="1">
                <a:off x="5186" y="1835"/>
                <a:ext cx="95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Group 77"/>
          <p:cNvGrpSpPr>
            <a:grpSpLocks/>
          </p:cNvGrpSpPr>
          <p:nvPr/>
        </p:nvGrpSpPr>
        <p:grpSpPr bwMode="auto">
          <a:xfrm>
            <a:off x="7798876" y="2260290"/>
            <a:ext cx="1995488" cy="504824"/>
            <a:chOff x="3807" y="1721"/>
            <a:chExt cx="1257" cy="318"/>
          </a:xfrm>
        </p:grpSpPr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3807" y="1721"/>
              <a:ext cx="1257" cy="318"/>
            </a:xfrm>
            <a:prstGeom prst="ellipse">
              <a:avLst/>
            </a:prstGeom>
            <a:noFill/>
            <a:ln w="38100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 flipH="1" flipV="1">
              <a:off x="4753" y="1741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 rot="10800000" flipH="1" flipV="1">
              <a:off x="4006" y="1996"/>
              <a:ext cx="121" cy="2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7721576" y="5471904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轨道磁矩进动</a:t>
            </a:r>
          </a:p>
        </p:txBody>
      </p:sp>
      <p:grpSp>
        <p:nvGrpSpPr>
          <p:cNvPr id="62" name="Group 39"/>
          <p:cNvGrpSpPr>
            <a:grpSpLocks/>
          </p:cNvGrpSpPr>
          <p:nvPr/>
        </p:nvGrpSpPr>
        <p:grpSpPr bwMode="auto">
          <a:xfrm>
            <a:off x="5609834" y="1800894"/>
            <a:ext cx="1987550" cy="1287465"/>
            <a:chOff x="1059" y="2518"/>
            <a:chExt cx="1252" cy="811"/>
          </a:xfrm>
        </p:grpSpPr>
        <p:graphicFrame>
          <p:nvGraphicFramePr>
            <p:cNvPr id="63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1058737"/>
                </p:ext>
              </p:extLst>
            </p:nvPr>
          </p:nvGraphicFramePr>
          <p:xfrm>
            <a:off x="1082" y="2707"/>
            <a:ext cx="1127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03" name="公式" r:id="rId21" imgW="711000" imgH="393480" progId="Equation.3">
                    <p:embed/>
                  </p:oleObj>
                </mc:Choice>
                <mc:Fallback>
                  <p:oleObj name="公式" r:id="rId21" imgW="7110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2707"/>
                          <a:ext cx="1127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Text Box 41"/>
            <p:cNvSpPr txBox="1">
              <a:spLocks noChangeArrowheads="1"/>
            </p:cNvSpPr>
            <p:nvPr/>
          </p:nvSpPr>
          <p:spPr bwMode="auto">
            <a:xfrm>
              <a:off x="1059" y="2518"/>
              <a:ext cx="12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9900"/>
                  </a:solidFill>
                </a:rPr>
                <a:t>旋进角速度</a:t>
              </a:r>
            </a:p>
          </p:txBody>
        </p:sp>
      </p:grpSp>
      <p:sp>
        <p:nvSpPr>
          <p:cNvPr id="69" name="Line 90"/>
          <p:cNvSpPr>
            <a:spLocks noChangeShapeType="1"/>
          </p:cNvSpPr>
          <p:nvPr/>
        </p:nvSpPr>
        <p:spPr bwMode="auto">
          <a:xfrm flipV="1">
            <a:off x="8781535" y="1676770"/>
            <a:ext cx="6351" cy="7837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25602"/>
              </p:ext>
            </p:extLst>
          </p:nvPr>
        </p:nvGraphicFramePr>
        <p:xfrm>
          <a:off x="8292587" y="1784723"/>
          <a:ext cx="493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4" name="公式" r:id="rId23" imgW="228600" imgH="203040" progId="Equation.3">
                  <p:embed/>
                </p:oleObj>
              </mc:Choice>
              <mc:Fallback>
                <p:oleObj name="公式" r:id="rId23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587" y="1784723"/>
                        <a:ext cx="493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Line 90"/>
          <p:cNvSpPr>
            <a:spLocks noChangeShapeType="1"/>
          </p:cNvSpPr>
          <p:nvPr/>
        </p:nvSpPr>
        <p:spPr bwMode="auto">
          <a:xfrm>
            <a:off x="8784130" y="2860652"/>
            <a:ext cx="0" cy="6477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012371"/>
              </p:ext>
            </p:extLst>
          </p:nvPr>
        </p:nvGraphicFramePr>
        <p:xfrm>
          <a:off x="8006256" y="3020347"/>
          <a:ext cx="7778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5" name="公式" r:id="rId25" imgW="266584" imgH="228501" progId="Equation.3">
                  <p:embed/>
                </p:oleObj>
              </mc:Choice>
              <mc:Fallback>
                <p:oleObj name="公式" r:id="rId25" imgW="26658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6256" y="3020347"/>
                        <a:ext cx="7778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46"/>
          <p:cNvSpPr txBox="1">
            <a:spLocks noChangeArrowheads="1"/>
          </p:cNvSpPr>
          <p:nvPr/>
        </p:nvSpPr>
        <p:spPr bwMode="auto">
          <a:xfrm>
            <a:off x="5766084" y="1673"/>
            <a:ext cx="5081587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进动引起的附加磁矩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总是反平行于外磁场     。</a:t>
            </a:r>
          </a:p>
        </p:txBody>
      </p:sp>
      <p:graphicFrame>
        <p:nvGraphicFramePr>
          <p:cNvPr id="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847930"/>
              </p:ext>
            </p:extLst>
          </p:nvPr>
        </p:nvGraphicFramePr>
        <p:xfrm>
          <a:off x="9020804" y="419834"/>
          <a:ext cx="4810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6" name="公式" r:id="rId27" imgW="152268" imgH="203024" progId="Equation.3">
                  <p:embed/>
                </p:oleObj>
              </mc:Choice>
              <mc:Fallback>
                <p:oleObj name="公式" r:id="rId27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0804" y="419834"/>
                        <a:ext cx="48101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618573"/>
              </p:ext>
            </p:extLst>
          </p:nvPr>
        </p:nvGraphicFramePr>
        <p:xfrm>
          <a:off x="9103802" y="-95402"/>
          <a:ext cx="7778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07" name="公式" r:id="rId28" imgW="266584" imgH="228501" progId="Equation.3">
                  <p:embed/>
                </p:oleObj>
              </mc:Choice>
              <mc:Fallback>
                <p:oleObj name="公式" r:id="rId28" imgW="26658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3802" y="-95402"/>
                        <a:ext cx="7778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矩形 81"/>
          <p:cNvSpPr/>
          <p:nvPr/>
        </p:nvSpPr>
        <p:spPr>
          <a:xfrm>
            <a:off x="1932751" y="3684393"/>
            <a:ext cx="46748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抗</a:t>
            </a:r>
            <a:r>
              <a:rPr lang="zh-CN" altLang="en-US" dirty="0">
                <a:solidFill>
                  <a:srgbClr val="FF0000"/>
                </a:solidFill>
              </a:rPr>
              <a:t>磁效应</a:t>
            </a:r>
            <a:r>
              <a:rPr lang="zh-CN" altLang="en-US" dirty="0">
                <a:solidFill>
                  <a:srgbClr val="9900CC"/>
                </a:solidFill>
              </a:rPr>
              <a:t>：在外磁场中，物质中每个分子内部的电子受到洛伦兹力作用，产生</a:t>
            </a:r>
            <a:r>
              <a:rPr lang="zh-CN" altLang="en-US" dirty="0">
                <a:solidFill>
                  <a:srgbClr val="FF0000"/>
                </a:solidFill>
              </a:rPr>
              <a:t>进动</a:t>
            </a:r>
            <a:r>
              <a:rPr lang="zh-CN" altLang="en-US" dirty="0">
                <a:solidFill>
                  <a:srgbClr val="9900CC"/>
                </a:solidFill>
              </a:rPr>
              <a:t>，从而产生总是反平行于外磁场的附加磁矩，产生的附加磁场总是反平行于外磁场，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使介质内部磁场减少。</a:t>
            </a: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6239457" y="5992439"/>
            <a:ext cx="448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抗磁性存在于一切磁介质中</a:t>
            </a:r>
          </a:p>
        </p:txBody>
      </p:sp>
    </p:spTree>
    <p:extLst>
      <p:ext uri="{BB962C8B-B14F-4D97-AF65-F5344CB8AC3E}">
        <p14:creationId xmlns:p14="http://schemas.microsoft.com/office/powerpoint/2010/main" val="9546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7" grpId="0" animBg="1"/>
      <p:bldP spid="19" grpId="0" animBg="1"/>
      <p:bldP spid="20" grpId="0"/>
      <p:bldP spid="22" grpId="0" animBg="1"/>
      <p:bldP spid="29" grpId="0" animBg="1"/>
      <p:bldP spid="30" grpId="0" animBg="1"/>
      <p:bldP spid="39" grpId="0" animBg="1"/>
      <p:bldP spid="41" grpId="0" animBg="1"/>
      <p:bldP spid="60" grpId="0"/>
      <p:bldP spid="69" grpId="0" animBg="1"/>
      <p:bldP spid="74" grpId="0" animBg="1"/>
      <p:bldP spid="79" grpId="0"/>
      <p:bldP spid="82" grpId="0"/>
      <p:bldP spid="8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2639617" y="404664"/>
            <a:ext cx="65873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顺磁质</a:t>
            </a:r>
            <a:r>
              <a:rPr lang="zh-CN" altLang="en-US" dirty="0"/>
              <a:t>附加</a:t>
            </a:r>
            <a:r>
              <a:rPr lang="zh-CN" altLang="en-US" dirty="0">
                <a:solidFill>
                  <a:srgbClr val="3333CC"/>
                </a:solidFill>
              </a:rPr>
              <a:t>磁矩</a:t>
            </a:r>
            <a:r>
              <a:rPr lang="zh-CN" altLang="en-US" dirty="0">
                <a:solidFill>
                  <a:srgbClr val="9900FF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&lt;&lt;</a:t>
            </a:r>
            <a:r>
              <a:rPr lang="en-US" altLang="zh-CN" dirty="0">
                <a:solidFill>
                  <a:srgbClr val="9900FF"/>
                </a:solidFill>
              </a:rPr>
              <a:t> </a:t>
            </a:r>
            <a:r>
              <a:rPr lang="zh-CN" altLang="en-US" dirty="0">
                <a:solidFill>
                  <a:srgbClr val="009900"/>
                </a:solidFill>
              </a:rPr>
              <a:t>固有磁矩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987652" y="1153524"/>
            <a:ext cx="763674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在实验室通常能获得的磁场中，一个分子所产生的附加磁矩要比一个分子的固有磁矩小到</a:t>
            </a:r>
            <a:r>
              <a:rPr lang="en-US" altLang="zh-CN" dirty="0">
                <a:solidFill>
                  <a:srgbClr val="3333CC"/>
                </a:solidFill>
              </a:rPr>
              <a:t>5</a:t>
            </a:r>
            <a:r>
              <a:rPr lang="zh-CN" altLang="en-US" dirty="0">
                <a:solidFill>
                  <a:srgbClr val="3333CC"/>
                </a:solidFill>
              </a:rPr>
              <a:t>个数量级以下！所以分子固有磁矩转向产生的顺磁效应占优势。</a:t>
            </a:r>
            <a:r>
              <a:rPr lang="zh-CN" altLang="en-US" dirty="0">
                <a:solidFill>
                  <a:srgbClr val="FF33CC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对于具有顺磁性的物质，顺磁性通常比较显著，遮掩了抗磁性。</a:t>
            </a:r>
            <a:endParaRPr lang="zh-CN" altLang="en-US" dirty="0">
              <a:solidFill>
                <a:srgbClr val="FF33CC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207568" y="5897321"/>
            <a:ext cx="82359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常见的抗磁物质：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</a:rPr>
              <a:t>水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、金属铜、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</a:rPr>
              <a:t>碳</a:t>
            </a:r>
            <a:r>
              <a:rPr lang="en-US" altLang="zh-CN" dirty="0">
                <a:solidFill>
                  <a:srgbClr val="9900FF"/>
                </a:solidFill>
                <a:latin typeface="Calibri" panose="020F0502020204030204" pitchFamily="34" charset="0"/>
              </a:rPr>
              <a:t>(C)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和大多数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</a:rPr>
              <a:t>有机物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</a:rPr>
              <a:t>生物</a:t>
            </a:r>
            <a:r>
              <a:rPr lang="zh-CN" altLang="en-US" dirty="0">
                <a:solidFill>
                  <a:srgbClr val="99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组织。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987652" y="3605174"/>
            <a:ext cx="785276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99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只有纯抗磁性物质才能明显地被观测到抗磁性。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例如，惰性气体元素和抗腐蚀金属元素（金、银、铜等等）都具有显著的抗磁性。当外磁场存在时，抗磁性才会表现出来。假设外磁场被撤除，则抗磁性也会遁隐形迹。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7310439" y="285750"/>
            <a:ext cx="2655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/>
              <a:t>磁介质的</a:t>
            </a:r>
            <a:r>
              <a:rPr lang="zh-CN" altLang="en-US" sz="3200">
                <a:solidFill>
                  <a:srgbClr val="0066FF"/>
                </a:solidFill>
                <a:latin typeface="Bookman Old Style" panose="02050604050505020204" pitchFamily="18" charset="0"/>
              </a:rPr>
              <a:t>磁化</a:t>
            </a:r>
            <a:endParaRPr lang="zh-CN" altLang="en-US" sz="3200"/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1881189" y="214313"/>
            <a:ext cx="2655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/>
              <a:t>电介质的</a:t>
            </a:r>
            <a:r>
              <a:rPr lang="zh-CN" altLang="en-US" sz="3200">
                <a:solidFill>
                  <a:srgbClr val="0066FF"/>
                </a:solidFill>
                <a:latin typeface="Bookman Old Style" panose="02050604050505020204" pitchFamily="18" charset="0"/>
              </a:rPr>
              <a:t>极化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1738313" y="1357314"/>
            <a:ext cx="2286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无极分子</a:t>
            </a:r>
            <a:r>
              <a:rPr lang="zh-CN" altLang="en-US" dirty="0">
                <a:latin typeface="宋体" pitchFamily="2" charset="-122"/>
              </a:rPr>
              <a:t>的</a:t>
            </a:r>
            <a:r>
              <a:rPr lang="zh-CN" altLang="en-US" dirty="0">
                <a:latin typeface="Bookman Old Style" pitchFamily="18" charset="0"/>
              </a:rPr>
              <a:t>固有电矩为</a:t>
            </a:r>
            <a:r>
              <a:rPr lang="en-US" altLang="zh-CN" dirty="0">
                <a:latin typeface="+mj-ea"/>
                <a:ea typeface="+mj-ea"/>
              </a:rPr>
              <a:t>0</a:t>
            </a:r>
          </a:p>
        </p:txBody>
      </p:sp>
      <p:sp>
        <p:nvSpPr>
          <p:cNvPr id="36869" name="矩形 4"/>
          <p:cNvSpPr>
            <a:spLocks noChangeArrowheads="1"/>
          </p:cNvSpPr>
          <p:nvPr/>
        </p:nvSpPr>
        <p:spPr bwMode="auto">
          <a:xfrm>
            <a:off x="6381750" y="1285875"/>
            <a:ext cx="23574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rgbClr val="FF0000"/>
                </a:solidFill>
              </a:rPr>
              <a:t>抗磁质</a:t>
            </a:r>
            <a:r>
              <a:rPr lang="zh-CN" altLang="en-US">
                <a:solidFill>
                  <a:srgbClr val="FF0000"/>
                </a:solidFill>
              </a:rPr>
              <a:t>分子</a:t>
            </a:r>
            <a:r>
              <a:rPr lang="zh-CN" altLang="en-US"/>
              <a:t>的固有磁矩为</a:t>
            </a:r>
            <a:r>
              <a:rPr lang="en-US" altLang="zh-CN"/>
              <a:t>0</a:t>
            </a:r>
            <a:endParaRPr lang="zh-CN" altLang="en-US"/>
          </a:p>
        </p:txBody>
      </p:sp>
      <p:graphicFrame>
        <p:nvGraphicFramePr>
          <p:cNvPr id="36870" name="Object 64"/>
          <p:cNvGraphicFramePr>
            <a:graphicFrameLocks noChangeAspect="1"/>
          </p:cNvGraphicFramePr>
          <p:nvPr/>
        </p:nvGraphicFramePr>
        <p:xfrm>
          <a:off x="8667750" y="1357313"/>
          <a:ext cx="16462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3" name="公式" r:id="rId3" imgW="457200" imgH="228600" progId="Equation.3">
                  <p:embed/>
                </p:oleObj>
              </mc:Choice>
              <mc:Fallback>
                <p:oleObj name="公式" r:id="rId3" imgW="457200" imgH="2286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0" y="1357313"/>
                        <a:ext cx="1646238" cy="7493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chemeClr val="bg1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D6009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矩形 6"/>
          <p:cNvSpPr>
            <a:spLocks noChangeArrowheads="1"/>
          </p:cNvSpPr>
          <p:nvPr/>
        </p:nvSpPr>
        <p:spPr bwMode="auto">
          <a:xfrm>
            <a:off x="2024063" y="5572125"/>
            <a:ext cx="3429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外电场引起</a:t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有极分子</a:t>
            </a:r>
            <a:r>
              <a:rPr lang="zh-CN" altLang="en-US">
                <a:latin typeface="宋体" panose="02010600030101010101" pitchFamily="2" charset="-122"/>
              </a:rPr>
              <a:t>的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取向极化</a:t>
            </a:r>
            <a:endParaRPr lang="zh-CN" altLang="en-US"/>
          </a:p>
        </p:txBody>
      </p:sp>
      <p:sp>
        <p:nvSpPr>
          <p:cNvPr id="36872" name="矩形 7"/>
          <p:cNvSpPr>
            <a:spLocks noChangeArrowheads="1"/>
          </p:cNvSpPr>
          <p:nvPr/>
        </p:nvSpPr>
        <p:spPr bwMode="auto">
          <a:xfrm>
            <a:off x="1881188" y="2857500"/>
            <a:ext cx="3429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外电场引起电子移动产生的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位移极化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36873" name="Object 3"/>
          <p:cNvGraphicFramePr>
            <a:graphicFrameLocks noChangeAspect="1"/>
          </p:cNvGraphicFramePr>
          <p:nvPr/>
        </p:nvGraphicFramePr>
        <p:xfrm>
          <a:off x="4095751" y="1500188"/>
          <a:ext cx="15541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4" name="公式" r:id="rId5" imgW="431613" imgH="228501" progId="Equation.3">
                  <p:embed/>
                </p:oleObj>
              </mc:Choice>
              <mc:Fallback>
                <p:oleObj name="公式" r:id="rId5" imgW="431613" imgH="2285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1" y="1500188"/>
                        <a:ext cx="1554163" cy="7493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chemeClr val="bg1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D6009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矩形 9"/>
          <p:cNvSpPr>
            <a:spLocks noChangeArrowheads="1"/>
          </p:cNvSpPr>
          <p:nvPr/>
        </p:nvSpPr>
        <p:spPr bwMode="auto">
          <a:xfrm>
            <a:off x="6381751" y="2928939"/>
            <a:ext cx="385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外磁场引起电子进动产生的</a:t>
            </a:r>
            <a:r>
              <a:rPr lang="zh-CN" altLang="en-US">
                <a:solidFill>
                  <a:srgbClr val="FF0000"/>
                </a:solidFill>
              </a:rPr>
              <a:t>附加磁矩</a:t>
            </a:r>
          </a:p>
        </p:txBody>
      </p:sp>
      <p:sp>
        <p:nvSpPr>
          <p:cNvPr id="11" name="矩形 10"/>
          <p:cNvSpPr/>
          <p:nvPr/>
        </p:nvSpPr>
        <p:spPr>
          <a:xfrm>
            <a:off x="1738314" y="4357689"/>
            <a:ext cx="242887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有极分子</a:t>
            </a:r>
            <a:r>
              <a:rPr lang="zh-CN" altLang="en-US" dirty="0">
                <a:latin typeface="宋体" pitchFamily="2" charset="-122"/>
              </a:rPr>
              <a:t>的</a:t>
            </a:r>
            <a:r>
              <a:rPr lang="zh-CN" altLang="en-US" dirty="0">
                <a:latin typeface="Bookman Old Style" pitchFamily="18" charset="0"/>
              </a:rPr>
              <a:t>固有电矩不为</a:t>
            </a:r>
            <a:r>
              <a:rPr lang="en-US" altLang="zh-CN" dirty="0">
                <a:latin typeface="+mj-ea"/>
                <a:ea typeface="+mj-ea"/>
              </a:rPr>
              <a:t>0</a:t>
            </a:r>
          </a:p>
        </p:txBody>
      </p:sp>
      <p:sp>
        <p:nvSpPr>
          <p:cNvPr id="36876" name="矩形 11"/>
          <p:cNvSpPr>
            <a:spLocks noChangeArrowheads="1"/>
          </p:cNvSpPr>
          <p:nvPr/>
        </p:nvSpPr>
        <p:spPr bwMode="auto">
          <a:xfrm>
            <a:off x="6310314" y="4429125"/>
            <a:ext cx="26431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顺</a:t>
            </a:r>
            <a:r>
              <a:rPr lang="zh-CN" altLang="zh-CN">
                <a:solidFill>
                  <a:srgbClr val="FF0000"/>
                </a:solidFill>
              </a:rPr>
              <a:t>磁质</a:t>
            </a:r>
            <a:r>
              <a:rPr lang="zh-CN" altLang="en-US">
                <a:solidFill>
                  <a:srgbClr val="FF0000"/>
                </a:solidFill>
              </a:rPr>
              <a:t>分子</a:t>
            </a:r>
            <a:r>
              <a:rPr lang="zh-CN" altLang="en-US"/>
              <a:t>的固有磁矩不为</a:t>
            </a:r>
            <a:r>
              <a:rPr lang="en-US" altLang="zh-CN"/>
              <a:t>0</a:t>
            </a:r>
            <a:endParaRPr lang="zh-CN" altLang="en-US"/>
          </a:p>
        </p:txBody>
      </p:sp>
      <p:graphicFrame>
        <p:nvGraphicFramePr>
          <p:cNvPr id="36877" name="Object 4"/>
          <p:cNvGraphicFramePr>
            <a:graphicFrameLocks noChangeAspect="1"/>
          </p:cNvGraphicFramePr>
          <p:nvPr/>
        </p:nvGraphicFramePr>
        <p:xfrm>
          <a:off x="8810625" y="4500563"/>
          <a:ext cx="16462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5" name="公式" r:id="rId7" imgW="457200" imgH="228600" progId="Equation.3">
                  <p:embed/>
                </p:oleObj>
              </mc:Choice>
              <mc:Fallback>
                <p:oleObj name="公式" r:id="rId7" imgW="457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25" y="4500563"/>
                        <a:ext cx="1646238" cy="7493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chemeClr val="bg1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D6009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8" name="Object 5"/>
          <p:cNvGraphicFramePr>
            <a:graphicFrameLocks noChangeAspect="1"/>
          </p:cNvGraphicFramePr>
          <p:nvPr/>
        </p:nvGraphicFramePr>
        <p:xfrm>
          <a:off x="4057651" y="4562475"/>
          <a:ext cx="15541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6" name="公式" r:id="rId9" imgW="431613" imgH="228501" progId="Equation.3">
                  <p:embed/>
                </p:oleObj>
              </mc:Choice>
              <mc:Fallback>
                <p:oleObj name="公式" r:id="rId9" imgW="431613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1" y="4562475"/>
                        <a:ext cx="1554163" cy="7493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chemeClr val="bg1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D6009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9" name="矩形 14"/>
          <p:cNvSpPr>
            <a:spLocks noChangeArrowheads="1"/>
          </p:cNvSpPr>
          <p:nvPr/>
        </p:nvSpPr>
        <p:spPr bwMode="auto">
          <a:xfrm>
            <a:off x="6381750" y="5572125"/>
            <a:ext cx="35004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外磁场引起</a:t>
            </a:r>
            <a:r>
              <a:rPr lang="zh-CN" altLang="en-US">
                <a:solidFill>
                  <a:schemeClr val="accent2"/>
                </a:solidFill>
              </a:rPr>
              <a:t>顺</a:t>
            </a:r>
            <a:r>
              <a:rPr lang="zh-CN" altLang="zh-CN">
                <a:solidFill>
                  <a:schemeClr val="accent2"/>
                </a:solidFill>
              </a:rPr>
              <a:t>磁质</a:t>
            </a:r>
            <a:r>
              <a:rPr lang="zh-CN" altLang="en-US">
                <a:solidFill>
                  <a:schemeClr val="accent2"/>
                </a:solidFill>
                <a:latin typeface="宋体" panose="02010600030101010101" pitchFamily="2" charset="-122"/>
              </a:rPr>
              <a:t>分</a:t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子的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取向磁化</a:t>
            </a:r>
            <a:endParaRPr lang="zh-CN" altLang="en-US"/>
          </a:p>
        </p:txBody>
      </p:sp>
      <p:sp>
        <p:nvSpPr>
          <p:cNvPr id="32784" name="Line 27"/>
          <p:cNvSpPr>
            <a:spLocks noChangeShapeType="1"/>
          </p:cNvSpPr>
          <p:nvPr/>
        </p:nvSpPr>
        <p:spPr bwMode="auto">
          <a:xfrm>
            <a:off x="5953125" y="0"/>
            <a:ext cx="71438" cy="6858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5" name="Line 27"/>
          <p:cNvSpPr>
            <a:spLocks noChangeShapeType="1"/>
          </p:cNvSpPr>
          <p:nvPr/>
        </p:nvSpPr>
        <p:spPr bwMode="auto">
          <a:xfrm flipV="1">
            <a:off x="1524000" y="4071939"/>
            <a:ext cx="9144000" cy="7143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6" name="Line 27"/>
          <p:cNvSpPr>
            <a:spLocks noChangeShapeType="1"/>
          </p:cNvSpPr>
          <p:nvPr/>
        </p:nvSpPr>
        <p:spPr bwMode="auto">
          <a:xfrm flipV="1">
            <a:off x="1524000" y="928689"/>
            <a:ext cx="9144000" cy="7143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/>
      <p:bldP spid="4" grpId="0"/>
      <p:bldP spid="36869" grpId="0"/>
      <p:bldP spid="36871" grpId="0"/>
      <p:bldP spid="36872" grpId="0"/>
      <p:bldP spid="36874" grpId="0"/>
      <p:bldP spid="11" grpId="0"/>
      <p:bldP spid="36876" grpId="0"/>
      <p:bldP spid="368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750294" y="123116"/>
            <a:ext cx="30813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0099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009900"/>
                </a:solidFill>
                <a:latin typeface="宋体" panose="02010600030101010101" pitchFamily="2" charset="-122"/>
              </a:rPr>
              <a:t>）传导电流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2647654" y="695490"/>
            <a:ext cx="5705475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在电场力作用下</a:t>
            </a:r>
            <a:r>
              <a:rPr lang="zh-CN" altLang="en-US" sz="2800" dirty="0">
                <a:solidFill>
                  <a:srgbClr val="0000FF"/>
                </a:solidFill>
              </a:rPr>
              <a:t>金属导体中的自由电子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的定向运动</a:t>
            </a:r>
          </a:p>
        </p:txBody>
      </p:sp>
      <p:grpSp>
        <p:nvGrpSpPr>
          <p:cNvPr id="9" name="Group 142"/>
          <p:cNvGrpSpPr>
            <a:grpSpLocks/>
          </p:cNvGrpSpPr>
          <p:nvPr/>
        </p:nvGrpSpPr>
        <p:grpSpPr bwMode="auto">
          <a:xfrm>
            <a:off x="2927649" y="2044194"/>
            <a:ext cx="6137275" cy="2041525"/>
            <a:chOff x="864" y="1498"/>
            <a:chExt cx="3866" cy="1286"/>
          </a:xfrm>
        </p:grpSpPr>
        <p:grpSp>
          <p:nvGrpSpPr>
            <p:cNvPr id="10" name="Group 143"/>
            <p:cNvGrpSpPr>
              <a:grpSpLocks/>
            </p:cNvGrpSpPr>
            <p:nvPr/>
          </p:nvGrpSpPr>
          <p:grpSpPr bwMode="auto">
            <a:xfrm>
              <a:off x="1344" y="1599"/>
              <a:ext cx="2544" cy="1185"/>
              <a:chOff x="1344" y="255"/>
              <a:chExt cx="2544" cy="1185"/>
            </a:xfrm>
          </p:grpSpPr>
          <p:sp>
            <p:nvSpPr>
              <p:cNvPr id="40" name="Rectangle 144"/>
              <p:cNvSpPr>
                <a:spLocks noChangeArrowheads="1"/>
              </p:cNvSpPr>
              <p:nvPr/>
            </p:nvSpPr>
            <p:spPr bwMode="auto">
              <a:xfrm>
                <a:off x="1344" y="255"/>
                <a:ext cx="2544" cy="1185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ea typeface="+mn-ea"/>
                </a:endParaRPr>
              </a:p>
            </p:txBody>
          </p:sp>
          <p:grpSp>
            <p:nvGrpSpPr>
              <p:cNvPr id="41" name="Group 145"/>
              <p:cNvGrpSpPr>
                <a:grpSpLocks/>
              </p:cNvGrpSpPr>
              <p:nvPr/>
            </p:nvGrpSpPr>
            <p:grpSpPr bwMode="auto">
              <a:xfrm>
                <a:off x="1476" y="351"/>
                <a:ext cx="2316" cy="1018"/>
                <a:chOff x="1002" y="902"/>
                <a:chExt cx="2316" cy="1018"/>
              </a:xfrm>
            </p:grpSpPr>
            <p:grpSp>
              <p:nvGrpSpPr>
                <p:cNvPr id="88" name="Group 146"/>
                <p:cNvGrpSpPr>
                  <a:grpSpLocks/>
                </p:cNvGrpSpPr>
                <p:nvPr/>
              </p:nvGrpSpPr>
              <p:grpSpPr bwMode="auto">
                <a:xfrm>
                  <a:off x="1002" y="902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121" name="Group 147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34" name="Oval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35" name="Text Box 14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22" name="Group 150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32" name="Oval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33" name="Text Box 15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23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30" name="Oval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31" name="Text Box 15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24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28" name="Oval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29" name="Text Box 15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25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26" name="Oval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27" name="Text Box 16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  <p:grpSp>
              <p:nvGrpSpPr>
                <p:cNvPr id="89" name="Group 162"/>
                <p:cNvGrpSpPr>
                  <a:grpSpLocks/>
                </p:cNvGrpSpPr>
                <p:nvPr/>
              </p:nvGrpSpPr>
              <p:grpSpPr bwMode="auto">
                <a:xfrm>
                  <a:off x="1008" y="1276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106" name="Group 163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19" name="Oval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20" name="Text Box 16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07" name="Group 166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17" name="Oval 1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18" name="Text Box 16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08" name="Group 169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15" name="Oval 1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16" name="Text Box 1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09" name="Group 172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13" name="Oval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14" name="Text Box 1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110" name="Group 175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11" name="Oval 1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12" name="Text Box 1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  <p:grpSp>
              <p:nvGrpSpPr>
                <p:cNvPr id="90" name="Group 178"/>
                <p:cNvGrpSpPr>
                  <a:grpSpLocks/>
                </p:cNvGrpSpPr>
                <p:nvPr/>
              </p:nvGrpSpPr>
              <p:grpSpPr bwMode="auto">
                <a:xfrm>
                  <a:off x="1008" y="1660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91" name="Group 179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04" name="Oval 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05" name="Text Box 18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92" name="Group 182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02" name="Oval 1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03" name="Text Box 18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93" name="Group 185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100" name="Oval 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101" name="Text Box 18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94" name="Group 188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98" name="Oval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99" name="Text Box 19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95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96" name="Oval 1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97" name="Text Box 19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</p:grpSp>
          <p:grpSp>
            <p:nvGrpSpPr>
              <p:cNvPr id="42" name="Group 194"/>
              <p:cNvGrpSpPr>
                <a:grpSpLocks/>
              </p:cNvGrpSpPr>
              <p:nvPr/>
            </p:nvGrpSpPr>
            <p:grpSpPr bwMode="auto">
              <a:xfrm>
                <a:off x="1392" y="303"/>
                <a:ext cx="2496" cy="1104"/>
                <a:chOff x="720" y="816"/>
                <a:chExt cx="2496" cy="1104"/>
              </a:xfrm>
            </p:grpSpPr>
            <p:grpSp>
              <p:nvGrpSpPr>
                <p:cNvPr id="43" name="Group 195"/>
                <p:cNvGrpSpPr>
                  <a:grpSpLocks/>
                </p:cNvGrpSpPr>
                <p:nvPr/>
              </p:nvGrpSpPr>
              <p:grpSpPr bwMode="auto">
                <a:xfrm>
                  <a:off x="1104" y="816"/>
                  <a:ext cx="144" cy="96"/>
                  <a:chOff x="2832" y="1536"/>
                  <a:chExt cx="144" cy="96"/>
                </a:xfrm>
              </p:grpSpPr>
              <p:sp>
                <p:nvSpPr>
                  <p:cNvPr id="86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87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4" name="Group 198"/>
                <p:cNvGrpSpPr>
                  <a:grpSpLocks/>
                </p:cNvGrpSpPr>
                <p:nvPr/>
              </p:nvGrpSpPr>
              <p:grpSpPr bwMode="auto">
                <a:xfrm>
                  <a:off x="720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84" name="Oval 199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85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" name="Group 201"/>
                <p:cNvGrpSpPr>
                  <a:grpSpLocks/>
                </p:cNvGrpSpPr>
                <p:nvPr/>
              </p:nvGrpSpPr>
              <p:grpSpPr bwMode="auto">
                <a:xfrm>
                  <a:off x="1200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82" name="Oval 20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83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6" name="Group 204"/>
                <p:cNvGrpSpPr>
                  <a:grpSpLocks/>
                </p:cNvGrpSpPr>
                <p:nvPr/>
              </p:nvGrpSpPr>
              <p:grpSpPr bwMode="auto">
                <a:xfrm>
                  <a:off x="816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80" name="Oval 205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81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7" name="Group 207"/>
                <p:cNvGrpSpPr>
                  <a:grpSpLocks/>
                </p:cNvGrpSpPr>
                <p:nvPr/>
              </p:nvGrpSpPr>
              <p:grpSpPr bwMode="auto">
                <a:xfrm>
                  <a:off x="1152" y="1680"/>
                  <a:ext cx="144" cy="96"/>
                  <a:chOff x="2832" y="1536"/>
                  <a:chExt cx="144" cy="96"/>
                </a:xfrm>
              </p:grpSpPr>
              <p:sp>
                <p:nvSpPr>
                  <p:cNvPr id="78" name="Oval 208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79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8" name="Group 210"/>
                <p:cNvGrpSpPr>
                  <a:grpSpLocks/>
                </p:cNvGrpSpPr>
                <p:nvPr/>
              </p:nvGrpSpPr>
              <p:grpSpPr bwMode="auto">
                <a:xfrm>
                  <a:off x="2112" y="864"/>
                  <a:ext cx="144" cy="96"/>
                  <a:chOff x="2832" y="1536"/>
                  <a:chExt cx="144" cy="96"/>
                </a:xfrm>
              </p:grpSpPr>
              <p:sp>
                <p:nvSpPr>
                  <p:cNvPr id="76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77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9" name="Group 213"/>
                <p:cNvGrpSpPr>
                  <a:grpSpLocks/>
                </p:cNvGrpSpPr>
                <p:nvPr/>
              </p:nvGrpSpPr>
              <p:grpSpPr bwMode="auto">
                <a:xfrm>
                  <a:off x="1536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74" name="Oval 214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75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0" name="Group 216"/>
                <p:cNvGrpSpPr>
                  <a:grpSpLocks/>
                </p:cNvGrpSpPr>
                <p:nvPr/>
              </p:nvGrpSpPr>
              <p:grpSpPr bwMode="auto">
                <a:xfrm>
                  <a:off x="3072" y="864"/>
                  <a:ext cx="144" cy="96"/>
                  <a:chOff x="2832" y="1536"/>
                  <a:chExt cx="144" cy="96"/>
                </a:xfrm>
              </p:grpSpPr>
              <p:sp>
                <p:nvSpPr>
                  <p:cNvPr id="72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73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1" name="Group 219"/>
                <p:cNvGrpSpPr>
                  <a:grpSpLocks/>
                </p:cNvGrpSpPr>
                <p:nvPr/>
              </p:nvGrpSpPr>
              <p:grpSpPr bwMode="auto">
                <a:xfrm>
                  <a:off x="2736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70" name="Oval 220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71" name="Line 221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2" name="Group 222"/>
                <p:cNvGrpSpPr>
                  <a:grpSpLocks/>
                </p:cNvGrpSpPr>
                <p:nvPr/>
              </p:nvGrpSpPr>
              <p:grpSpPr bwMode="auto">
                <a:xfrm>
                  <a:off x="1680" y="1104"/>
                  <a:ext cx="144" cy="96"/>
                  <a:chOff x="2832" y="1536"/>
                  <a:chExt cx="144" cy="96"/>
                </a:xfrm>
              </p:grpSpPr>
              <p:sp>
                <p:nvSpPr>
                  <p:cNvPr id="68" name="Oval 223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69" name="Line 22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3" name="Group 225"/>
                <p:cNvGrpSpPr>
                  <a:grpSpLocks/>
                </p:cNvGrpSpPr>
                <p:nvPr/>
              </p:nvGrpSpPr>
              <p:grpSpPr bwMode="auto">
                <a:xfrm>
                  <a:off x="1872" y="1536"/>
                  <a:ext cx="144" cy="96"/>
                  <a:chOff x="2832" y="1536"/>
                  <a:chExt cx="144" cy="96"/>
                </a:xfrm>
              </p:grpSpPr>
              <p:sp>
                <p:nvSpPr>
                  <p:cNvPr id="66" name="Oval 226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67" name="Line 227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4" name="Group 228"/>
                <p:cNvGrpSpPr>
                  <a:grpSpLocks/>
                </p:cNvGrpSpPr>
                <p:nvPr/>
              </p:nvGrpSpPr>
              <p:grpSpPr bwMode="auto">
                <a:xfrm>
                  <a:off x="2160" y="1824"/>
                  <a:ext cx="144" cy="96"/>
                  <a:chOff x="2832" y="1536"/>
                  <a:chExt cx="144" cy="96"/>
                </a:xfrm>
              </p:grpSpPr>
              <p:sp>
                <p:nvSpPr>
                  <p:cNvPr id="64" name="Oval 229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65" name="Line 230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5" name="Group 231"/>
                <p:cNvGrpSpPr>
                  <a:grpSpLocks/>
                </p:cNvGrpSpPr>
                <p:nvPr/>
              </p:nvGrpSpPr>
              <p:grpSpPr bwMode="auto">
                <a:xfrm>
                  <a:off x="2208" y="1200"/>
                  <a:ext cx="144" cy="96"/>
                  <a:chOff x="2832" y="1536"/>
                  <a:chExt cx="144" cy="96"/>
                </a:xfrm>
              </p:grpSpPr>
              <p:sp>
                <p:nvSpPr>
                  <p:cNvPr id="62" name="Oval 23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63" name="Line 233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6" name="Group 234"/>
                <p:cNvGrpSpPr>
                  <a:grpSpLocks/>
                </p:cNvGrpSpPr>
                <p:nvPr/>
              </p:nvGrpSpPr>
              <p:grpSpPr bwMode="auto">
                <a:xfrm>
                  <a:off x="2640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60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61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" name="Group 237"/>
                <p:cNvGrpSpPr>
                  <a:grpSpLocks/>
                </p:cNvGrpSpPr>
                <p:nvPr/>
              </p:nvGrpSpPr>
              <p:grpSpPr bwMode="auto">
                <a:xfrm>
                  <a:off x="3024" y="1632"/>
                  <a:ext cx="144" cy="96"/>
                  <a:chOff x="2832" y="1536"/>
                  <a:chExt cx="144" cy="96"/>
                </a:xfrm>
              </p:grpSpPr>
              <p:sp>
                <p:nvSpPr>
                  <p:cNvPr id="58" name="Oval 238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59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grpSp>
          <p:nvGrpSpPr>
            <p:cNvPr id="11" name="Group 240"/>
            <p:cNvGrpSpPr>
              <a:grpSpLocks/>
            </p:cNvGrpSpPr>
            <p:nvPr/>
          </p:nvGrpSpPr>
          <p:grpSpPr bwMode="auto">
            <a:xfrm>
              <a:off x="864" y="1498"/>
              <a:ext cx="3866" cy="1094"/>
              <a:chOff x="864" y="154"/>
              <a:chExt cx="3866" cy="1094"/>
            </a:xfrm>
          </p:grpSpPr>
          <p:grpSp>
            <p:nvGrpSpPr>
              <p:cNvPr id="27" name="Group 241"/>
              <p:cNvGrpSpPr>
                <a:grpSpLocks/>
              </p:cNvGrpSpPr>
              <p:nvPr/>
            </p:nvGrpSpPr>
            <p:grpSpPr bwMode="auto">
              <a:xfrm>
                <a:off x="864" y="480"/>
                <a:ext cx="3504" cy="0"/>
                <a:chOff x="864" y="432"/>
                <a:chExt cx="3504" cy="0"/>
              </a:xfrm>
            </p:grpSpPr>
            <p:sp>
              <p:nvSpPr>
                <p:cNvPr id="37" name="Line 242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8" name="Line 243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9" name="Line 244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" name="Group 245"/>
              <p:cNvGrpSpPr>
                <a:grpSpLocks/>
              </p:cNvGrpSpPr>
              <p:nvPr/>
            </p:nvGrpSpPr>
            <p:grpSpPr bwMode="auto">
              <a:xfrm>
                <a:off x="864" y="864"/>
                <a:ext cx="3504" cy="0"/>
                <a:chOff x="864" y="432"/>
                <a:chExt cx="3504" cy="0"/>
              </a:xfrm>
            </p:grpSpPr>
            <p:sp>
              <p:nvSpPr>
                <p:cNvPr id="34" name="Line 246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Line 247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6" name="Line 248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9" name="Group 249"/>
              <p:cNvGrpSpPr>
                <a:grpSpLocks/>
              </p:cNvGrpSpPr>
              <p:nvPr/>
            </p:nvGrpSpPr>
            <p:grpSpPr bwMode="auto">
              <a:xfrm>
                <a:off x="864" y="1248"/>
                <a:ext cx="3504" cy="0"/>
                <a:chOff x="864" y="432"/>
                <a:chExt cx="3504" cy="0"/>
              </a:xfrm>
            </p:grpSpPr>
            <p:sp>
              <p:nvSpPr>
                <p:cNvPr id="31" name="Line 250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2" name="Line 251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3" name="Line 252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aphicFrame>
            <p:nvGraphicFramePr>
              <p:cNvPr id="30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6393909"/>
                  </p:ext>
                </p:extLst>
              </p:nvPr>
            </p:nvGraphicFramePr>
            <p:xfrm>
              <a:off x="4341" y="154"/>
              <a:ext cx="389" cy="3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552" name="公式" r:id="rId3" imgW="228600" imgH="253800" progId="Equation.3">
                      <p:embed/>
                    </p:oleObj>
                  </mc:Choice>
                  <mc:Fallback>
                    <p:oleObj name="公式" r:id="rId3" imgW="2286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1" y="154"/>
                            <a:ext cx="389" cy="3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Group 254"/>
            <p:cNvGrpSpPr>
              <a:grpSpLocks/>
            </p:cNvGrpSpPr>
            <p:nvPr/>
          </p:nvGrpSpPr>
          <p:grpSpPr bwMode="auto">
            <a:xfrm>
              <a:off x="1344" y="1632"/>
              <a:ext cx="2448" cy="1056"/>
              <a:chOff x="1344" y="1632"/>
              <a:chExt cx="2448" cy="1056"/>
            </a:xfrm>
          </p:grpSpPr>
          <p:sp>
            <p:nvSpPr>
              <p:cNvPr id="13" name="Line 255"/>
              <p:cNvSpPr>
                <a:spLocks noChangeShapeType="1"/>
              </p:cNvSpPr>
              <p:nvPr/>
            </p:nvSpPr>
            <p:spPr bwMode="auto">
              <a:xfrm flipH="1" flipV="1">
                <a:off x="3648" y="163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Line 256"/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Line 257"/>
              <p:cNvSpPr>
                <a:spLocks noChangeShapeType="1"/>
              </p:cNvSpPr>
              <p:nvPr/>
            </p:nvSpPr>
            <p:spPr bwMode="auto">
              <a:xfrm flipH="1" flipV="1">
                <a:off x="1344" y="2352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Line 258"/>
              <p:cNvSpPr>
                <a:spLocks noChangeShapeType="1"/>
              </p:cNvSpPr>
              <p:nvPr/>
            </p:nvSpPr>
            <p:spPr bwMode="auto">
              <a:xfrm flipH="1" flipV="1">
                <a:off x="1728" y="2400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Line 259"/>
              <p:cNvSpPr>
                <a:spLocks noChangeShapeType="1"/>
              </p:cNvSpPr>
              <p:nvPr/>
            </p:nvSpPr>
            <p:spPr bwMode="auto">
              <a:xfrm flipH="1" flipV="1">
                <a:off x="1728" y="1968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Line 260"/>
              <p:cNvSpPr>
                <a:spLocks noChangeShapeType="1"/>
              </p:cNvSpPr>
              <p:nvPr/>
            </p:nvSpPr>
            <p:spPr bwMode="auto">
              <a:xfrm flipH="1" flipV="1">
                <a:off x="2208" y="201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Line 261"/>
              <p:cNvSpPr>
                <a:spLocks noChangeShapeType="1"/>
              </p:cNvSpPr>
              <p:nvPr/>
            </p:nvSpPr>
            <p:spPr bwMode="auto">
              <a:xfrm flipH="1">
                <a:off x="2400" y="2400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Line 262"/>
              <p:cNvSpPr>
                <a:spLocks noChangeShapeType="1"/>
              </p:cNvSpPr>
              <p:nvPr/>
            </p:nvSpPr>
            <p:spPr bwMode="auto">
              <a:xfrm flipH="1" flipV="1">
                <a:off x="3600" y="2400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Line 263"/>
              <p:cNvSpPr>
                <a:spLocks noChangeShapeType="1"/>
              </p:cNvSpPr>
              <p:nvPr/>
            </p:nvSpPr>
            <p:spPr bwMode="auto">
              <a:xfrm flipH="1" flipV="1">
                <a:off x="2688" y="163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Line 264"/>
              <p:cNvSpPr>
                <a:spLocks noChangeShapeType="1"/>
              </p:cNvSpPr>
              <p:nvPr/>
            </p:nvSpPr>
            <p:spPr bwMode="auto">
              <a:xfrm flipH="1" flipV="1">
                <a:off x="2064" y="2352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Line 265"/>
              <p:cNvSpPr>
                <a:spLocks noChangeShapeType="1"/>
              </p:cNvSpPr>
              <p:nvPr/>
            </p:nvSpPr>
            <p:spPr bwMode="auto">
              <a:xfrm flipH="1" flipV="1">
                <a:off x="2688" y="26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" name="Line 266"/>
              <p:cNvSpPr>
                <a:spLocks noChangeShapeType="1"/>
              </p:cNvSpPr>
              <p:nvPr/>
            </p:nvSpPr>
            <p:spPr bwMode="auto">
              <a:xfrm flipH="1">
                <a:off x="2784" y="2112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Line 267"/>
              <p:cNvSpPr>
                <a:spLocks noChangeShapeType="1"/>
              </p:cNvSpPr>
              <p:nvPr/>
            </p:nvSpPr>
            <p:spPr bwMode="auto">
              <a:xfrm flipH="1">
                <a:off x="3168" y="235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Line 268"/>
              <p:cNvSpPr>
                <a:spLocks noChangeShapeType="1"/>
              </p:cNvSpPr>
              <p:nvPr/>
            </p:nvSpPr>
            <p:spPr bwMode="auto">
              <a:xfrm flipH="1">
                <a:off x="3264" y="2016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136" name="Picture 6" descr="image01"/>
          <p:cNvPicPr>
            <a:picLocks noChangeAspect="1" noChangeArrowheads="1"/>
          </p:cNvPicPr>
          <p:nvPr/>
        </p:nvPicPr>
        <p:blipFill>
          <a:blip r:embed="rId5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52" y="4509121"/>
            <a:ext cx="4071379" cy="215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558925" y="106363"/>
            <a:ext cx="4713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FF0000"/>
                </a:solidFill>
              </a:rPr>
              <a:t>15.2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磁化强度和磁化电流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862139" y="784226"/>
            <a:ext cx="2528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A1CBE"/>
                </a:solidFill>
              </a:rPr>
              <a:t>一 、 磁化强度</a:t>
            </a:r>
            <a:endParaRPr lang="zh-CN" altLang="en-US" b="0" dirty="0">
              <a:solidFill>
                <a:srgbClr val="CA1CBE"/>
              </a:solidFill>
            </a:endParaRPr>
          </a:p>
        </p:txBody>
      </p:sp>
      <p:sp>
        <p:nvSpPr>
          <p:cNvPr id="37895" name="矩形 18"/>
          <p:cNvSpPr>
            <a:spLocks noChangeArrowheads="1"/>
          </p:cNvSpPr>
          <p:nvPr/>
        </p:nvSpPr>
        <p:spPr bwMode="auto">
          <a:xfrm>
            <a:off x="1862138" y="1400043"/>
            <a:ext cx="61060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考虑一个</a:t>
            </a:r>
            <a:r>
              <a:rPr lang="zh-CN" altLang="en-US" dirty="0">
                <a:solidFill>
                  <a:srgbClr val="FF0000"/>
                </a:solidFill>
              </a:rPr>
              <a:t>宏观上足够小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2"/>
                </a:solidFill>
              </a:rPr>
              <a:t>微观上足够大</a:t>
            </a:r>
            <a:r>
              <a:rPr lang="zh-CN" altLang="en-US" dirty="0">
                <a:solidFill>
                  <a:srgbClr val="009900"/>
                </a:solidFill>
              </a:rPr>
              <a:t>的体积元          ，包含了足够多的分子数            ，定义磁化强度</a:t>
            </a:r>
          </a:p>
        </p:txBody>
      </p:sp>
      <p:graphicFrame>
        <p:nvGraphicFramePr>
          <p:cNvPr id="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2761"/>
              </p:ext>
            </p:extLst>
          </p:nvPr>
        </p:nvGraphicFramePr>
        <p:xfrm>
          <a:off x="3844590" y="1885976"/>
          <a:ext cx="6270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1" name="公式" r:id="rId3" imgW="253670" imgH="177569" progId="Equation.3">
                  <p:embed/>
                </p:oleObj>
              </mc:Choice>
              <mc:Fallback>
                <p:oleObj name="公式" r:id="rId3" imgW="253670" imgH="17756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590" y="1885976"/>
                        <a:ext cx="627063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816512"/>
              </p:ext>
            </p:extLst>
          </p:nvPr>
        </p:nvGraphicFramePr>
        <p:xfrm>
          <a:off x="2711624" y="2284129"/>
          <a:ext cx="627062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2" name="公式" r:id="rId5" imgW="253670" imgH="177569" progId="Equation.3">
                  <p:embed/>
                </p:oleObj>
              </mc:Choice>
              <mc:Fallback>
                <p:oleObj name="公式" r:id="rId5" imgW="253670" imgH="17756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4" y="2284129"/>
                        <a:ext cx="627062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466950"/>
              </p:ext>
            </p:extLst>
          </p:nvPr>
        </p:nvGraphicFramePr>
        <p:xfrm>
          <a:off x="7968208" y="1141474"/>
          <a:ext cx="2268538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3" name="公式" r:id="rId7" imgW="812520" imgH="609480" progId="Equation.3">
                  <p:embed/>
                </p:oleObj>
              </mc:Choice>
              <mc:Fallback>
                <p:oleObj name="公式" r:id="rId7" imgW="8125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8208" y="1141474"/>
                        <a:ext cx="2268538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813535" y="2892180"/>
            <a:ext cx="18399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FF33CC"/>
                </a:solidFill>
              </a:rPr>
              <a:t>SI</a:t>
            </a:r>
            <a:r>
              <a:rPr lang="zh-CN" altLang="en-US" sz="2600" dirty="0">
                <a:solidFill>
                  <a:srgbClr val="FF33CC"/>
                </a:solidFill>
              </a:rPr>
              <a:t>中单位：</a:t>
            </a: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03739"/>
              </p:ext>
            </p:extLst>
          </p:nvPr>
        </p:nvGraphicFramePr>
        <p:xfrm>
          <a:off x="6552766" y="2502410"/>
          <a:ext cx="46990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4" name="公式" r:id="rId9" imgW="190417" imgH="393529" progId="Equation.3">
                  <p:embed/>
                </p:oleObj>
              </mc:Choice>
              <mc:Fallback>
                <p:oleObj name="公式" r:id="rId9" imgW="19041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766" y="2502410"/>
                        <a:ext cx="469900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1925982" y="3416185"/>
            <a:ext cx="83107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9900CC"/>
                </a:solidFill>
                <a:latin typeface="宋体" pitchFamily="2" charset="-122"/>
                <a:ea typeface="楷体_GB2312"/>
                <a:cs typeface="楷体_GB2312"/>
                <a:sym typeface="Symbol" pitchFamily="18" charset="2"/>
              </a:rPr>
              <a:t>在宏观上测量到的</a:t>
            </a:r>
            <a:r>
              <a:rPr lang="zh-CN" altLang="en-US" dirty="0">
                <a:solidFill>
                  <a:srgbClr val="C00000"/>
                </a:solidFill>
              </a:rPr>
              <a:t>磁</a:t>
            </a:r>
            <a:r>
              <a:rPr lang="zh-CN" altLang="en-US" dirty="0">
                <a:solidFill>
                  <a:srgbClr val="C00000"/>
                </a:solidFill>
                <a:latin typeface="Arial" charset="0"/>
              </a:rPr>
              <a:t>化强度矢量</a:t>
            </a:r>
            <a:r>
              <a:rPr lang="zh-CN" altLang="en-US" kern="0" dirty="0">
                <a:solidFill>
                  <a:srgbClr val="9900CC"/>
                </a:solidFill>
                <a:latin typeface="宋体" pitchFamily="2" charset="-122"/>
                <a:ea typeface="楷体_GB2312"/>
                <a:cs typeface="楷体_GB2312"/>
                <a:sym typeface="Symbol" pitchFamily="18" charset="2"/>
              </a:rPr>
              <a:t>是分子</a:t>
            </a:r>
            <a:r>
              <a:rPr lang="zh-CN" altLang="en-US" dirty="0">
                <a:solidFill>
                  <a:srgbClr val="9900CC"/>
                </a:solidFill>
              </a:rPr>
              <a:t>磁</a:t>
            </a:r>
            <a:r>
              <a:rPr lang="zh-CN" altLang="en-US" kern="0" dirty="0">
                <a:solidFill>
                  <a:srgbClr val="9900CC"/>
                </a:solidFill>
                <a:latin typeface="宋体" pitchFamily="2" charset="-122"/>
                <a:ea typeface="楷体_GB2312"/>
                <a:cs typeface="楷体_GB2312"/>
                <a:sym typeface="Symbol" pitchFamily="18" charset="2"/>
              </a:rPr>
              <a:t>偶极矩的统计平均值。</a:t>
            </a:r>
            <a:endParaRPr lang="zh-CN" altLang="en-US" kern="0" dirty="0">
              <a:solidFill>
                <a:srgbClr val="9900CC"/>
              </a:solidFill>
              <a:latin typeface="+mn-lt"/>
              <a:ea typeface="+mn-ea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063552" y="4356994"/>
            <a:ext cx="6551642" cy="138499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FF0000"/>
                </a:solidFill>
                <a:latin typeface="宋体" pitchFamily="2" charset="-122"/>
                <a:ea typeface="+mn-ea"/>
              </a:rPr>
              <a:t>实验证明</a:t>
            </a:r>
            <a:r>
              <a:rPr lang="zh-CN" altLang="en-US" kern="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：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对于</a:t>
            </a:r>
            <a:r>
              <a:rPr lang="zh-CN" altLang="en-US" kern="0" dirty="0">
                <a:solidFill>
                  <a:srgbClr val="FF33CC"/>
                </a:solidFill>
                <a:latin typeface="宋体" pitchFamily="2" charset="-122"/>
                <a:ea typeface="+mn-ea"/>
              </a:rPr>
              <a:t>各向同性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的介质，当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</a:rPr>
              <a:t>外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场不太强时，介质内任意点的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化强度与该点的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</a:rPr>
              <a:t>总</a:t>
            </a:r>
            <a:r>
              <a:rPr lang="zh-CN" altLang="en-US" dirty="0">
                <a:solidFill>
                  <a:srgbClr val="009900"/>
                </a:solidFill>
              </a:rPr>
              <a:t>磁感应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强度成正比。</a:t>
            </a:r>
          </a:p>
        </p:txBody>
      </p:sp>
      <p:graphicFrame>
        <p:nvGraphicFramePr>
          <p:cNvPr id="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681697"/>
              </p:ext>
            </p:extLst>
          </p:nvPr>
        </p:nvGraphicFramePr>
        <p:xfrm>
          <a:off x="8821738" y="4778376"/>
          <a:ext cx="1414462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5" name="公式" r:id="rId11" imgW="469800" imgH="203040" progId="Equation.3">
                  <p:embed/>
                </p:oleObj>
              </mc:Choice>
              <mc:Fallback>
                <p:oleObj name="公式" r:id="rId11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1738" y="4778376"/>
                        <a:ext cx="1414462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847851" y="5741988"/>
            <a:ext cx="8143875" cy="9525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CC0099"/>
                </a:solidFill>
                <a:latin typeface="幼圆" pitchFamily="49" charset="-122"/>
                <a:ea typeface="+mn-ea"/>
              </a:rPr>
              <a:t>分子磁矩沿</a:t>
            </a:r>
            <a:r>
              <a:rPr lang="zh-CN" altLang="en-US" dirty="0">
                <a:solidFill>
                  <a:srgbClr val="CC0099"/>
                </a:solidFill>
                <a:latin typeface="幼圆" pitchFamily="49" charset="-122"/>
              </a:rPr>
              <a:t>外磁</a:t>
            </a:r>
            <a:r>
              <a:rPr lang="zh-CN" altLang="en-US" dirty="0">
                <a:solidFill>
                  <a:srgbClr val="CC0099"/>
                </a:solidFill>
                <a:latin typeface="幼圆" pitchFamily="49" charset="-122"/>
                <a:ea typeface="+mn-ea"/>
              </a:rPr>
              <a:t>场方向排列的整齐程度与分子热运动的剧烈程度以及外</a:t>
            </a:r>
            <a:r>
              <a:rPr lang="zh-CN" altLang="en-US" dirty="0">
                <a:solidFill>
                  <a:srgbClr val="CC0099"/>
                </a:solidFill>
                <a:latin typeface="幼圆" pitchFamily="49" charset="-122"/>
              </a:rPr>
              <a:t>磁</a:t>
            </a:r>
            <a:r>
              <a:rPr lang="zh-CN" altLang="en-US" dirty="0">
                <a:solidFill>
                  <a:srgbClr val="CC0099"/>
                </a:solidFill>
                <a:latin typeface="幼圆" pitchFamily="49" charset="-122"/>
                <a:ea typeface="+mn-ea"/>
              </a:rPr>
              <a:t>场的场强相关。</a:t>
            </a:r>
            <a:endParaRPr lang="zh-CN" altLang="en-US" dirty="0">
              <a:solidFill>
                <a:srgbClr val="CC0099"/>
              </a:solidFill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37895" grpId="0"/>
      <p:bldP spid="13" grpId="0"/>
      <p:bldP spid="17" grpId="0"/>
      <p:bldP spid="18" grpId="0" animBg="1" autoUpdateAnimBg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208129" y="222624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二、磁化电流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pic>
        <p:nvPicPr>
          <p:cNvPr id="8" name="Picture 4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8" t="37012" r="61172" b="45898"/>
          <a:stretch>
            <a:fillRect/>
          </a:stretch>
        </p:blipFill>
        <p:spPr bwMode="auto">
          <a:xfrm>
            <a:off x="2197179" y="2420888"/>
            <a:ext cx="4032448" cy="399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36"/>
          <p:cNvSpPr txBox="1">
            <a:spLocks noChangeArrowheads="1"/>
          </p:cNvSpPr>
          <p:nvPr/>
        </p:nvSpPr>
        <p:spPr bwMode="auto">
          <a:xfrm>
            <a:off x="1703512" y="842964"/>
            <a:ext cx="852365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由于分子电流的回绕方向一致，在磁介质内部相邻的一对分子电流方向相反、相互抵消，只在磁介质表面未抵消，宏观效果就是在表面出现了</a:t>
            </a:r>
            <a:r>
              <a:rPr lang="zh-CN" altLang="en-US" dirty="0">
                <a:solidFill>
                  <a:srgbClr val="FF33CC"/>
                </a:solidFill>
                <a:latin typeface="宋体" panose="02010600030101010101" pitchFamily="2" charset="-122"/>
              </a:rPr>
              <a:t>磁化</a:t>
            </a:r>
            <a:r>
              <a:rPr lang="zh-CN" altLang="en-US" dirty="0">
                <a:solidFill>
                  <a:srgbClr val="FF33CC"/>
                </a:solidFill>
              </a:rPr>
              <a:t>电流。</a:t>
            </a:r>
            <a:endParaRPr lang="zh-CN" altLang="en-US" b="0" dirty="0">
              <a:solidFill>
                <a:srgbClr val="FF33CC"/>
              </a:solidFill>
            </a:endParaRPr>
          </a:p>
        </p:txBody>
      </p:sp>
      <p:grpSp>
        <p:nvGrpSpPr>
          <p:cNvPr id="13" name="Group 416"/>
          <p:cNvGrpSpPr>
            <a:grpSpLocks/>
          </p:cNvGrpSpPr>
          <p:nvPr/>
        </p:nvGrpSpPr>
        <p:grpSpPr bwMode="auto">
          <a:xfrm>
            <a:off x="6528048" y="2448064"/>
            <a:ext cx="3960440" cy="3943824"/>
            <a:chOff x="3550" y="1896"/>
            <a:chExt cx="856" cy="895"/>
          </a:xfrm>
        </p:grpSpPr>
        <p:sp>
          <p:nvSpPr>
            <p:cNvPr id="14" name="Rectangle 414"/>
            <p:cNvSpPr>
              <a:spLocks noChangeArrowheads="1"/>
            </p:cNvSpPr>
            <p:nvPr/>
          </p:nvSpPr>
          <p:spPr bwMode="auto">
            <a:xfrm>
              <a:off x="3550" y="1896"/>
              <a:ext cx="856" cy="8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50000"/>
                </a:spcBef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spcBef>
                  <a:spcPct val="50000"/>
                </a:spcBef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spcBef>
                  <a:spcPct val="50000"/>
                </a:spcBef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spcBef>
                  <a:spcPct val="50000"/>
                </a:spcBef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6" name="Group 413"/>
            <p:cNvGrpSpPr>
              <a:grpSpLocks/>
            </p:cNvGrpSpPr>
            <p:nvPr/>
          </p:nvGrpSpPr>
          <p:grpSpPr bwMode="auto">
            <a:xfrm>
              <a:off x="3646" y="2000"/>
              <a:ext cx="661" cy="654"/>
              <a:chOff x="3992" y="2031"/>
              <a:chExt cx="661" cy="654"/>
            </a:xfrm>
          </p:grpSpPr>
          <p:sp>
            <p:nvSpPr>
              <p:cNvPr id="17" name="Oval 310"/>
              <p:cNvSpPr>
                <a:spLocks noChangeArrowheads="1"/>
              </p:cNvSpPr>
              <p:nvPr/>
            </p:nvSpPr>
            <p:spPr bwMode="auto">
              <a:xfrm>
                <a:off x="3992" y="2031"/>
                <a:ext cx="661" cy="648"/>
              </a:xfrm>
              <a:prstGeom prst="ellipse">
                <a:avLst/>
              </a:prstGeom>
              <a:gradFill rotWithShape="1">
                <a:gsLst>
                  <a:gs pos="0">
                    <a:srgbClr val="182F76"/>
                  </a:gs>
                  <a:gs pos="100000">
                    <a:srgbClr val="3366FF"/>
                  </a:gs>
                </a:gsLst>
                <a:lin ang="0" scaled="1"/>
              </a:gra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50000"/>
                  </a:spcBef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50000"/>
                  </a:spcBef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spcBef>
                    <a:spcPct val="50000"/>
                  </a:spcBef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spcBef>
                    <a:spcPct val="50000"/>
                  </a:spcBef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spcBef>
                    <a:spcPct val="50000"/>
                  </a:spcBef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Arc 402"/>
              <p:cNvSpPr>
                <a:spLocks/>
              </p:cNvSpPr>
              <p:nvPr/>
            </p:nvSpPr>
            <p:spPr bwMode="auto">
              <a:xfrm>
                <a:off x="4121" y="2357"/>
                <a:ext cx="275" cy="328"/>
              </a:xfrm>
              <a:custGeom>
                <a:avLst/>
                <a:gdLst>
                  <a:gd name="T0" fmla="*/ 275 w 17981"/>
                  <a:gd name="T1" fmla="*/ 320 h 21600"/>
                  <a:gd name="T2" fmla="*/ 0 w 17981"/>
                  <a:gd name="T3" fmla="*/ 259 h 21600"/>
                  <a:gd name="T4" fmla="*/ 202 w 1798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981" h="21600" fill="none" extrusionOk="0">
                    <a:moveTo>
                      <a:pt x="17981" y="21068"/>
                    </a:moveTo>
                    <a:cubicBezTo>
                      <a:pt x="16417" y="21421"/>
                      <a:pt x="14819" y="21599"/>
                      <a:pt x="13217" y="21600"/>
                    </a:cubicBezTo>
                    <a:cubicBezTo>
                      <a:pt x="8432" y="21600"/>
                      <a:pt x="3783" y="20011"/>
                      <a:pt x="-1" y="17084"/>
                    </a:cubicBezTo>
                  </a:path>
                  <a:path w="17981" h="21600" stroke="0" extrusionOk="0">
                    <a:moveTo>
                      <a:pt x="17981" y="21068"/>
                    </a:moveTo>
                    <a:cubicBezTo>
                      <a:pt x="16417" y="21421"/>
                      <a:pt x="14819" y="21599"/>
                      <a:pt x="13217" y="21600"/>
                    </a:cubicBezTo>
                    <a:cubicBezTo>
                      <a:pt x="8432" y="21600"/>
                      <a:pt x="3783" y="20011"/>
                      <a:pt x="-1" y="17084"/>
                    </a:cubicBezTo>
                    <a:lnTo>
                      <a:pt x="13217" y="0"/>
                    </a:lnTo>
                    <a:lnTo>
                      <a:pt x="17981" y="21068"/>
                    </a:lnTo>
                    <a:close/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 type="triangle" w="lg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2381251" y="1428751"/>
            <a:ext cx="3459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   </a:t>
            </a:r>
            <a:r>
              <a:rPr lang="zh-CN" altLang="en-US" sz="2400" dirty="0">
                <a:solidFill>
                  <a:srgbClr val="009900"/>
                </a:solidFill>
              </a:rPr>
              <a:t>载流子的宏观定向移动，是电荷迁移的结果。</a:t>
            </a: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5810251" y="1285875"/>
            <a:ext cx="4500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  </a:t>
            </a:r>
            <a:r>
              <a:rPr lang="zh-CN" altLang="en-US" sz="2400" dirty="0">
                <a:solidFill>
                  <a:srgbClr val="3333CC"/>
                </a:solidFill>
              </a:rPr>
              <a:t>磁介质被外磁场磁化的结果，是大量分子电流的叠加，是大量分子电流统计平均的宏观效果。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1524040" y="2071689"/>
            <a:ext cx="55399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rgbClr val="FF0000"/>
                </a:solidFill>
              </a:rPr>
              <a:t>不同点</a:t>
            </a:r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1738352" y="5143500"/>
            <a:ext cx="55399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rgbClr val="FF0066"/>
                </a:solidFill>
              </a:rPr>
              <a:t>相同点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2773364" y="5062539"/>
            <a:ext cx="69103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  </a:t>
            </a:r>
            <a:r>
              <a:rPr lang="zh-CN" altLang="en-US" dirty="0">
                <a:solidFill>
                  <a:srgbClr val="9900FF"/>
                </a:solidFill>
              </a:rPr>
              <a:t>都可以产生磁场，满足毕奥</a:t>
            </a:r>
            <a:r>
              <a:rPr lang="en-US" altLang="zh-CN" dirty="0">
                <a:solidFill>
                  <a:srgbClr val="9900FF"/>
                </a:solidFill>
              </a:rPr>
              <a:t>-</a:t>
            </a:r>
            <a:r>
              <a:rPr lang="zh-CN" altLang="en-US" dirty="0">
                <a:solidFill>
                  <a:srgbClr val="9900FF"/>
                </a:solidFill>
              </a:rPr>
              <a:t>萨伐尔定律，遵从电流产生磁场规律。</a:t>
            </a:r>
            <a:endParaRPr lang="en-US" altLang="zh-CN" dirty="0">
              <a:solidFill>
                <a:srgbClr val="9900FF"/>
              </a:solidFill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2809876" y="2928938"/>
            <a:ext cx="256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9900FF"/>
                </a:solidFill>
              </a:rPr>
              <a:t>电荷的宏观迁移。</a:t>
            </a:r>
            <a:endParaRPr lang="en-US" altLang="zh-CN" sz="2400" dirty="0">
              <a:solidFill>
                <a:srgbClr val="9900FF"/>
              </a:solidFill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6096001" y="2643188"/>
            <a:ext cx="3840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  </a:t>
            </a:r>
            <a:r>
              <a:rPr lang="zh-CN" altLang="en-US" sz="2400" dirty="0">
                <a:solidFill>
                  <a:srgbClr val="CA1CBE"/>
                </a:solidFill>
              </a:rPr>
              <a:t>磁化电流不能传导，电子都被限制在分子范围内运动，束缚在介质内部。</a:t>
            </a:r>
            <a:endParaRPr lang="en-US" altLang="zh-CN" sz="2400" dirty="0">
              <a:solidFill>
                <a:srgbClr val="CA1CBE"/>
              </a:solidFill>
            </a:endParaRP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1524001" y="44451"/>
            <a:ext cx="8328025" cy="6475413"/>
            <a:chOff x="160" y="85"/>
            <a:chExt cx="5246" cy="3766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764" y="425"/>
              <a:ext cx="102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33CC"/>
                  </a:solidFill>
                </a:rPr>
                <a:t>磁化电流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305" y="425"/>
              <a:ext cx="102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CC0000"/>
                  </a:solidFill>
                </a:rPr>
                <a:t>传导电流</a:t>
              </a: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1473" y="85"/>
              <a:ext cx="3322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FF0000"/>
                  </a:solidFill>
                </a:rPr>
                <a:t>磁化电流与传导电流的异同</a:t>
              </a:r>
              <a:endParaRPr lang="zh-CN" altLang="en-US" b="0">
                <a:solidFill>
                  <a:srgbClr val="FF0000"/>
                </a:solidFill>
              </a:endParaRPr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160" y="381"/>
              <a:ext cx="52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160" y="748"/>
              <a:ext cx="52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662" y="1518"/>
              <a:ext cx="47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160" y="2998"/>
              <a:ext cx="52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2815" y="433"/>
              <a:ext cx="0" cy="2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650" y="387"/>
              <a:ext cx="0" cy="3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665" y="2313"/>
              <a:ext cx="47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096000" y="4000500"/>
            <a:ext cx="361315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  </a:t>
            </a:r>
            <a:r>
              <a:rPr lang="zh-CN" altLang="en-US" sz="2400" dirty="0">
                <a:solidFill>
                  <a:srgbClr val="0070C0"/>
                </a:solidFill>
              </a:rPr>
              <a:t>分子电流运行无阻力，即无热效应。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2725739" y="4056063"/>
            <a:ext cx="26558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CC0000"/>
                </a:solidFill>
              </a:rPr>
              <a:t>电荷的宏观迁移产生焦耳热。</a:t>
            </a:r>
          </a:p>
        </p:txBody>
      </p:sp>
    </p:spTree>
    <p:extLst>
      <p:ext uri="{BB962C8B-B14F-4D97-AF65-F5344CB8AC3E}">
        <p14:creationId xmlns:p14="http://schemas.microsoft.com/office/powerpoint/2010/main" val="6746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1504" y="17386"/>
            <a:ext cx="9165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从微观角度看，所有</a:t>
            </a:r>
            <a:r>
              <a:rPr lang="zh-CN" altLang="en-US" dirty="0">
                <a:solidFill>
                  <a:srgbClr val="009900"/>
                </a:solidFill>
              </a:rPr>
              <a:t>电流都是由自由电子的定向运动以及束缚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电</a:t>
            </a:r>
            <a:r>
              <a:rPr lang="zh-CN" altLang="en-US" dirty="0">
                <a:solidFill>
                  <a:srgbClr val="009900"/>
                </a:solidFill>
              </a:rPr>
              <a:t>子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绕原子核运动形成的，</a:t>
            </a:r>
            <a:r>
              <a:rPr lang="zh-CN" altLang="en-US" dirty="0">
                <a:solidFill>
                  <a:srgbClr val="FF0000"/>
                </a:solidFill>
              </a:rPr>
              <a:t>安培环路定理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仍然成立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37423"/>
              </p:ext>
            </p:extLst>
          </p:nvPr>
        </p:nvGraphicFramePr>
        <p:xfrm>
          <a:off x="6420075" y="828782"/>
          <a:ext cx="4182472" cy="1047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52" name="公式" r:id="rId3" imgW="1473120" imgH="355320" progId="Equation.3">
                  <p:embed/>
                </p:oleObj>
              </mc:Choice>
              <mc:Fallback>
                <p:oleObj name="公式" r:id="rId3" imgW="14731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0075" y="828782"/>
                        <a:ext cx="4182472" cy="1047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884256"/>
              </p:ext>
            </p:extLst>
          </p:nvPr>
        </p:nvGraphicFramePr>
        <p:xfrm>
          <a:off x="2387168" y="4787082"/>
          <a:ext cx="1107554" cy="1107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53" name="公式" r:id="rId5" imgW="342720" imgH="342720" progId="Equation.3">
                  <p:embed/>
                </p:oleObj>
              </mc:Choice>
              <mc:Fallback>
                <p:oleObj name="公式" r:id="rId5" imgW="34272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7168" y="4787082"/>
                        <a:ext cx="1107554" cy="1107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710811" y="324630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安培环路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836710" y="1078854"/>
            <a:ext cx="6917437" cy="4147668"/>
            <a:chOff x="384" y="1076"/>
            <a:chExt cx="4944" cy="3052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84" y="1104"/>
              <a:ext cx="4944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412" y="1076"/>
              <a:ext cx="1306" cy="2566"/>
              <a:chOff x="1316" y="1028"/>
              <a:chExt cx="1306" cy="2566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1316" y="1028"/>
                <a:ext cx="1306" cy="256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" name="Group 9"/>
              <p:cNvGrpSpPr>
                <a:grpSpLocks/>
              </p:cNvGrpSpPr>
              <p:nvPr/>
            </p:nvGrpSpPr>
            <p:grpSpPr bwMode="auto">
              <a:xfrm>
                <a:off x="2216" y="2269"/>
                <a:ext cx="167" cy="301"/>
                <a:chOff x="3168" y="2448"/>
                <a:chExt cx="192" cy="336"/>
              </a:xfrm>
            </p:grpSpPr>
            <p:sp>
              <p:nvSpPr>
                <p:cNvPr id="80" name="Oval 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2"/>
              <p:cNvGrpSpPr>
                <a:grpSpLocks/>
              </p:cNvGrpSpPr>
              <p:nvPr/>
            </p:nvGrpSpPr>
            <p:grpSpPr bwMode="auto">
              <a:xfrm rot="5161467">
                <a:off x="2227" y="1956"/>
                <a:ext cx="172" cy="294"/>
                <a:chOff x="3168" y="2448"/>
                <a:chExt cx="192" cy="336"/>
              </a:xfrm>
            </p:grpSpPr>
            <p:sp>
              <p:nvSpPr>
                <p:cNvPr id="78" name="Oval 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5"/>
              <p:cNvGrpSpPr>
                <a:grpSpLocks/>
              </p:cNvGrpSpPr>
              <p:nvPr/>
            </p:nvGrpSpPr>
            <p:grpSpPr bwMode="auto">
              <a:xfrm rot="-5400000">
                <a:off x="1397" y="2221"/>
                <a:ext cx="173" cy="292"/>
                <a:chOff x="3168" y="2448"/>
                <a:chExt cx="192" cy="336"/>
              </a:xfrm>
            </p:grpSpPr>
            <p:sp>
              <p:nvSpPr>
                <p:cNvPr id="76" name="Oval 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8"/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74" name="Oval 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1"/>
              <p:cNvGrpSpPr>
                <a:grpSpLocks/>
              </p:cNvGrpSpPr>
              <p:nvPr/>
            </p:nvGrpSpPr>
            <p:grpSpPr bwMode="auto">
              <a:xfrm>
                <a:off x="1589" y="1837"/>
                <a:ext cx="167" cy="301"/>
                <a:chOff x="3168" y="2448"/>
                <a:chExt cx="192" cy="336"/>
              </a:xfrm>
            </p:grpSpPr>
            <p:sp>
              <p:nvSpPr>
                <p:cNvPr id="72" name="Oval 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 rot="10740882">
                <a:off x="1630" y="2553"/>
                <a:ext cx="168" cy="301"/>
                <a:chOff x="3168" y="2448"/>
                <a:chExt cx="192" cy="336"/>
              </a:xfrm>
            </p:grpSpPr>
            <p:sp>
              <p:nvSpPr>
                <p:cNvPr id="70" name="Oval 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7"/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68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9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0"/>
              <p:cNvGrpSpPr>
                <a:grpSpLocks/>
              </p:cNvGrpSpPr>
              <p:nvPr/>
            </p:nvGrpSpPr>
            <p:grpSpPr bwMode="auto">
              <a:xfrm rot="10740882">
                <a:off x="1630" y="3177"/>
                <a:ext cx="168" cy="301"/>
                <a:chOff x="3168" y="2448"/>
                <a:chExt cx="192" cy="336"/>
              </a:xfrm>
            </p:grpSpPr>
            <p:sp>
              <p:nvSpPr>
                <p:cNvPr id="66" name="Oval 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7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33"/>
              <p:cNvGrpSpPr>
                <a:grpSpLocks/>
              </p:cNvGrpSpPr>
              <p:nvPr/>
            </p:nvGrpSpPr>
            <p:grpSpPr bwMode="auto">
              <a:xfrm rot="5161467">
                <a:off x="1975" y="2993"/>
                <a:ext cx="173" cy="294"/>
                <a:chOff x="3168" y="2448"/>
                <a:chExt cx="192" cy="336"/>
              </a:xfrm>
            </p:grpSpPr>
            <p:sp>
              <p:nvSpPr>
                <p:cNvPr id="64" name="Oval 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5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36"/>
              <p:cNvGrpSpPr>
                <a:grpSpLocks/>
              </p:cNvGrpSpPr>
              <p:nvPr/>
            </p:nvGrpSpPr>
            <p:grpSpPr bwMode="auto">
              <a:xfrm rot="-5400000">
                <a:off x="2200" y="2691"/>
                <a:ext cx="173" cy="294"/>
                <a:chOff x="3168" y="2448"/>
                <a:chExt cx="192" cy="336"/>
              </a:xfrm>
            </p:grpSpPr>
            <p:sp>
              <p:nvSpPr>
                <p:cNvPr id="62" name="Oval 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3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-3688110">
                <a:off x="1823" y="2262"/>
                <a:ext cx="173" cy="294"/>
                <a:chOff x="3168" y="2448"/>
                <a:chExt cx="192" cy="336"/>
              </a:xfrm>
            </p:grpSpPr>
            <p:sp>
              <p:nvSpPr>
                <p:cNvPr id="60" name="Oval 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1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42"/>
              <p:cNvGrpSpPr>
                <a:grpSpLocks/>
              </p:cNvGrpSpPr>
              <p:nvPr/>
            </p:nvGrpSpPr>
            <p:grpSpPr bwMode="auto">
              <a:xfrm rot="9201165">
                <a:off x="1901" y="2716"/>
                <a:ext cx="167" cy="301"/>
                <a:chOff x="3168" y="2448"/>
                <a:chExt cx="192" cy="336"/>
              </a:xfrm>
            </p:grpSpPr>
            <p:sp>
              <p:nvSpPr>
                <p:cNvPr id="58" name="Oval 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9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45"/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56" name="Oval 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48"/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54" name="Oval 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5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51"/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52" name="Oval 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54"/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50" name="Oval 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57"/>
              <p:cNvGrpSpPr>
                <a:grpSpLocks/>
              </p:cNvGrpSpPr>
              <p:nvPr/>
            </p:nvGrpSpPr>
            <p:grpSpPr bwMode="auto">
              <a:xfrm rot="-7892331">
                <a:off x="1458" y="1217"/>
                <a:ext cx="173" cy="294"/>
                <a:chOff x="3168" y="2448"/>
                <a:chExt cx="192" cy="336"/>
              </a:xfrm>
            </p:grpSpPr>
            <p:sp>
              <p:nvSpPr>
                <p:cNvPr id="48" name="Oval 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9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60"/>
              <p:cNvGrpSpPr>
                <a:grpSpLocks/>
              </p:cNvGrpSpPr>
              <p:nvPr/>
            </p:nvGrpSpPr>
            <p:grpSpPr bwMode="auto">
              <a:xfrm rot="2419856">
                <a:off x="1541" y="1363"/>
                <a:ext cx="167" cy="301"/>
                <a:chOff x="3168" y="2448"/>
                <a:chExt cx="192" cy="336"/>
              </a:xfrm>
            </p:grpSpPr>
            <p:sp>
              <p:nvSpPr>
                <p:cNvPr id="46" name="Oval 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63"/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44" name="Oval 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5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66"/>
              <p:cNvGrpSpPr>
                <a:grpSpLocks/>
              </p:cNvGrpSpPr>
              <p:nvPr/>
            </p:nvGrpSpPr>
            <p:grpSpPr bwMode="auto">
              <a:xfrm rot="269764">
                <a:off x="2091" y="1351"/>
                <a:ext cx="168" cy="301"/>
                <a:chOff x="3168" y="2448"/>
                <a:chExt cx="192" cy="336"/>
              </a:xfrm>
            </p:grpSpPr>
            <p:sp>
              <p:nvSpPr>
                <p:cNvPr id="42" name="Oval 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69"/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40" name="Oval 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1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72"/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38" name="Oval 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75"/>
              <p:cNvGrpSpPr>
                <a:grpSpLocks/>
              </p:cNvGrpSpPr>
              <p:nvPr/>
            </p:nvGrpSpPr>
            <p:grpSpPr bwMode="auto">
              <a:xfrm rot="742897">
                <a:off x="1381" y="3133"/>
                <a:ext cx="167" cy="301"/>
                <a:chOff x="3168" y="2448"/>
                <a:chExt cx="192" cy="336"/>
              </a:xfrm>
            </p:grpSpPr>
            <p:sp>
              <p:nvSpPr>
                <p:cNvPr id="36" name="Oval 7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78"/>
              <p:cNvGrpSpPr>
                <a:grpSpLocks/>
              </p:cNvGrpSpPr>
              <p:nvPr/>
            </p:nvGrpSpPr>
            <p:grpSpPr bwMode="auto">
              <a:xfrm rot="-3688110">
                <a:off x="1991" y="1095"/>
                <a:ext cx="172" cy="294"/>
                <a:chOff x="3168" y="2448"/>
                <a:chExt cx="192" cy="336"/>
              </a:xfrm>
            </p:grpSpPr>
            <p:sp>
              <p:nvSpPr>
                <p:cNvPr id="34" name="Oval 7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5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2" name="Group 5"/>
          <p:cNvGrpSpPr>
            <a:grpSpLocks/>
          </p:cNvGrpSpPr>
          <p:nvPr/>
        </p:nvGrpSpPr>
        <p:grpSpPr bwMode="auto">
          <a:xfrm>
            <a:off x="2543546" y="1412777"/>
            <a:ext cx="6341174" cy="3323261"/>
            <a:chOff x="27" y="-128"/>
            <a:chExt cx="2280" cy="1680"/>
          </a:xfrm>
        </p:grpSpPr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249" y="316"/>
              <a:ext cx="1486" cy="863"/>
            </a:xfrm>
            <a:prstGeom prst="ellips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84" name="未知"/>
            <p:cNvSpPr>
              <a:spLocks/>
            </p:cNvSpPr>
            <p:nvPr/>
          </p:nvSpPr>
          <p:spPr bwMode="auto">
            <a:xfrm>
              <a:off x="280" y="-128"/>
              <a:ext cx="197" cy="962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未知"/>
            <p:cNvSpPr>
              <a:spLocks/>
            </p:cNvSpPr>
            <p:nvPr/>
          </p:nvSpPr>
          <p:spPr bwMode="auto">
            <a:xfrm>
              <a:off x="27" y="994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Line 9"/>
            <p:cNvSpPr>
              <a:spLocks noChangeShapeType="1"/>
            </p:cNvSpPr>
            <p:nvPr/>
          </p:nvSpPr>
          <p:spPr bwMode="auto">
            <a:xfrm flipH="1" flipV="1">
              <a:off x="418" y="113"/>
              <a:ext cx="41" cy="16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未知"/>
            <p:cNvSpPr>
              <a:spLocks/>
            </p:cNvSpPr>
            <p:nvPr/>
          </p:nvSpPr>
          <p:spPr bwMode="auto">
            <a:xfrm>
              <a:off x="1462" y="51"/>
              <a:ext cx="310" cy="890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未知"/>
            <p:cNvSpPr>
              <a:spLocks/>
            </p:cNvSpPr>
            <p:nvPr/>
          </p:nvSpPr>
          <p:spPr bwMode="auto">
            <a:xfrm>
              <a:off x="1463" y="1066"/>
              <a:ext cx="113" cy="412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12"/>
            <p:cNvSpPr>
              <a:spLocks noChangeShapeType="1"/>
            </p:cNvSpPr>
            <p:nvPr/>
          </p:nvSpPr>
          <p:spPr bwMode="auto">
            <a:xfrm flipH="1">
              <a:off x="1601" y="214"/>
              <a:ext cx="62" cy="13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13"/>
            <p:cNvSpPr>
              <a:spLocks noChangeShapeType="1"/>
            </p:cNvSpPr>
            <p:nvPr/>
          </p:nvSpPr>
          <p:spPr bwMode="auto">
            <a:xfrm flipV="1">
              <a:off x="1862" y="135"/>
              <a:ext cx="186" cy="141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 flipV="1">
              <a:off x="1947" y="662"/>
              <a:ext cx="39" cy="2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Text Box 15"/>
            <p:cNvSpPr txBox="1">
              <a:spLocks noChangeArrowheads="1"/>
            </p:cNvSpPr>
            <p:nvPr/>
          </p:nvSpPr>
          <p:spPr bwMode="auto">
            <a:xfrm>
              <a:off x="255" y="78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93" name="Text Box 16"/>
            <p:cNvSpPr txBox="1">
              <a:spLocks noChangeArrowheads="1"/>
            </p:cNvSpPr>
            <p:nvPr/>
          </p:nvSpPr>
          <p:spPr bwMode="auto">
            <a:xfrm>
              <a:off x="1430" y="55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94" name="Text Box 17"/>
            <p:cNvSpPr txBox="1">
              <a:spLocks noChangeArrowheads="1"/>
            </p:cNvSpPr>
            <p:nvPr/>
          </p:nvSpPr>
          <p:spPr bwMode="auto">
            <a:xfrm>
              <a:off x="1987" y="61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I</a:t>
              </a:r>
              <a:r>
                <a:rPr lang="zh-CN" altLang="zh-CN" sz="2800" b="0" baseline="-25000"/>
                <a:t>3</a:t>
              </a:r>
              <a:endParaRPr lang="zh-CN" altLang="zh-CN" sz="2800" b="0"/>
            </a:p>
          </p:txBody>
        </p:sp>
        <p:sp>
          <p:nvSpPr>
            <p:cNvPr id="95" name="Line 18"/>
            <p:cNvSpPr>
              <a:spLocks noChangeShapeType="1"/>
            </p:cNvSpPr>
            <p:nvPr/>
          </p:nvSpPr>
          <p:spPr bwMode="auto">
            <a:xfrm rot="20957529" flipH="1" flipV="1">
              <a:off x="1620" y="504"/>
              <a:ext cx="25" cy="43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Text Box 19"/>
            <p:cNvSpPr txBox="1">
              <a:spLocks noChangeArrowheads="1"/>
            </p:cNvSpPr>
            <p:nvPr/>
          </p:nvSpPr>
          <p:spPr bwMode="auto">
            <a:xfrm>
              <a:off x="1491" y="564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L</a:t>
              </a:r>
            </a:p>
          </p:txBody>
        </p:sp>
      </p:grpSp>
      <p:sp>
        <p:nvSpPr>
          <p:cNvPr id="97" name="矩形 96"/>
          <p:cNvSpPr/>
          <p:nvPr/>
        </p:nvSpPr>
        <p:spPr>
          <a:xfrm>
            <a:off x="3407509" y="4965843"/>
            <a:ext cx="7023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：穿过安培环路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的分子电流的代数和。</a:t>
            </a:r>
          </a:p>
        </p:txBody>
      </p:sp>
      <p:sp>
        <p:nvSpPr>
          <p:cNvPr id="98" name="矩形 97"/>
          <p:cNvSpPr/>
          <p:nvPr/>
        </p:nvSpPr>
        <p:spPr>
          <a:xfrm>
            <a:off x="3335897" y="5858888"/>
            <a:ext cx="74299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：所有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宏观</a:t>
            </a:r>
            <a:r>
              <a:rPr lang="zh-CN" altLang="en-US" dirty="0">
                <a:solidFill>
                  <a:srgbClr val="9900FF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和物质内部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微观</a:t>
            </a:r>
            <a:r>
              <a:rPr lang="zh-CN" altLang="en-US" dirty="0">
                <a:solidFill>
                  <a:srgbClr val="009900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分子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产生的</a:t>
            </a:r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磁</a:t>
            </a:r>
            <a:r>
              <a:rPr lang="zh-CN" altLang="en-US" dirty="0">
                <a:solidFill>
                  <a:srgbClr val="9900CC"/>
                </a:solidFill>
              </a:rPr>
              <a:t>场。</a:t>
            </a:r>
          </a:p>
        </p:txBody>
      </p:sp>
      <p:graphicFrame>
        <p:nvGraphicFramePr>
          <p:cNvPr id="99" name="对象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615731"/>
              </p:ext>
            </p:extLst>
          </p:nvPr>
        </p:nvGraphicFramePr>
        <p:xfrm>
          <a:off x="2341780" y="5923674"/>
          <a:ext cx="872096" cy="60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54" name="公式" r:id="rId7" imgW="152280" imgH="203040" progId="Equation.3">
                  <p:embed/>
                </p:oleObj>
              </mc:Choice>
              <mc:Fallback>
                <p:oleObj name="公式" r:id="rId7" imgW="1522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1780" y="5923674"/>
                        <a:ext cx="872096" cy="60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0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7" grpId="0"/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5"/>
          <p:cNvGrpSpPr>
            <a:grpSpLocks/>
          </p:cNvGrpSpPr>
          <p:nvPr/>
        </p:nvGrpSpPr>
        <p:grpSpPr bwMode="auto">
          <a:xfrm>
            <a:off x="2711624" y="211398"/>
            <a:ext cx="8869300" cy="5501185"/>
            <a:chOff x="-76" y="-671"/>
            <a:chExt cx="3189" cy="2781"/>
          </a:xfrm>
        </p:grpSpPr>
        <p:sp>
          <p:nvSpPr>
            <p:cNvPr id="70" name="未知"/>
            <p:cNvSpPr>
              <a:spLocks/>
            </p:cNvSpPr>
            <p:nvPr/>
          </p:nvSpPr>
          <p:spPr bwMode="auto">
            <a:xfrm>
              <a:off x="133" y="-310"/>
              <a:ext cx="344" cy="1144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未知"/>
            <p:cNvSpPr>
              <a:spLocks/>
            </p:cNvSpPr>
            <p:nvPr/>
          </p:nvSpPr>
          <p:spPr bwMode="auto">
            <a:xfrm>
              <a:off x="-76" y="1114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9"/>
            <p:cNvSpPr>
              <a:spLocks noChangeShapeType="1"/>
            </p:cNvSpPr>
            <p:nvPr/>
          </p:nvSpPr>
          <p:spPr bwMode="auto">
            <a:xfrm flipH="1" flipV="1">
              <a:off x="362" y="-57"/>
              <a:ext cx="41" cy="13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未知"/>
            <p:cNvSpPr>
              <a:spLocks/>
            </p:cNvSpPr>
            <p:nvPr/>
          </p:nvSpPr>
          <p:spPr bwMode="auto">
            <a:xfrm>
              <a:off x="1899" y="-659"/>
              <a:ext cx="493" cy="1623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未知"/>
            <p:cNvSpPr>
              <a:spLocks/>
            </p:cNvSpPr>
            <p:nvPr/>
          </p:nvSpPr>
          <p:spPr bwMode="auto">
            <a:xfrm>
              <a:off x="2205" y="1515"/>
              <a:ext cx="569" cy="595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1941" y="343"/>
              <a:ext cx="36" cy="1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13"/>
            <p:cNvSpPr>
              <a:spLocks noChangeShapeType="1"/>
            </p:cNvSpPr>
            <p:nvPr/>
          </p:nvSpPr>
          <p:spPr bwMode="auto">
            <a:xfrm flipV="1">
              <a:off x="2627" y="126"/>
              <a:ext cx="186" cy="141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14"/>
            <p:cNvSpPr>
              <a:spLocks noChangeShapeType="1"/>
            </p:cNvSpPr>
            <p:nvPr/>
          </p:nvSpPr>
          <p:spPr bwMode="auto">
            <a:xfrm flipV="1">
              <a:off x="2683" y="882"/>
              <a:ext cx="39" cy="2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Text Box 15"/>
            <p:cNvSpPr txBox="1">
              <a:spLocks noChangeArrowheads="1"/>
            </p:cNvSpPr>
            <p:nvPr/>
          </p:nvSpPr>
          <p:spPr bwMode="auto">
            <a:xfrm>
              <a:off x="369" y="-291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79" name="Text Box 16"/>
            <p:cNvSpPr txBox="1">
              <a:spLocks noChangeArrowheads="1"/>
            </p:cNvSpPr>
            <p:nvPr/>
          </p:nvSpPr>
          <p:spPr bwMode="auto">
            <a:xfrm>
              <a:off x="1774" y="176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80" name="Text Box 17"/>
            <p:cNvSpPr txBox="1">
              <a:spLocks noChangeArrowheads="1"/>
            </p:cNvSpPr>
            <p:nvPr/>
          </p:nvSpPr>
          <p:spPr bwMode="auto">
            <a:xfrm>
              <a:off x="2793" y="358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3</a:t>
              </a:r>
              <a:endParaRPr lang="zh-CN" altLang="zh-CN" sz="2800" b="0" dirty="0"/>
            </a:p>
          </p:txBody>
        </p:sp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1472" y="-67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L</a:t>
              </a:r>
            </a:p>
          </p:txBody>
        </p:sp>
      </p:grpSp>
      <p:sp>
        <p:nvSpPr>
          <p:cNvPr id="82" name="Oval 46"/>
          <p:cNvSpPr>
            <a:spLocks noChangeArrowheads="1"/>
          </p:cNvSpPr>
          <p:nvPr/>
        </p:nvSpPr>
        <p:spPr bwMode="auto">
          <a:xfrm>
            <a:off x="1763464" y="192356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Oval 48"/>
          <p:cNvSpPr>
            <a:spLocks noChangeArrowheads="1"/>
          </p:cNvSpPr>
          <p:nvPr/>
        </p:nvSpPr>
        <p:spPr bwMode="auto">
          <a:xfrm rot="2210532">
            <a:off x="1465014" y="100598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Oval 49"/>
          <p:cNvSpPr>
            <a:spLocks noChangeArrowheads="1"/>
          </p:cNvSpPr>
          <p:nvPr/>
        </p:nvSpPr>
        <p:spPr bwMode="auto">
          <a:xfrm rot="19361874">
            <a:off x="1412627" y="96788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Oval 50"/>
          <p:cNvSpPr>
            <a:spLocks noChangeArrowheads="1"/>
          </p:cNvSpPr>
          <p:nvPr/>
        </p:nvSpPr>
        <p:spPr bwMode="auto">
          <a:xfrm rot="16200000">
            <a:off x="1522959" y="103694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Oval 47"/>
          <p:cNvSpPr>
            <a:spLocks noChangeArrowheads="1"/>
          </p:cNvSpPr>
          <p:nvPr/>
        </p:nvSpPr>
        <p:spPr bwMode="auto">
          <a:xfrm>
            <a:off x="2584202" y="147271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Oval 51"/>
          <p:cNvSpPr>
            <a:spLocks noChangeArrowheads="1"/>
          </p:cNvSpPr>
          <p:nvPr/>
        </p:nvSpPr>
        <p:spPr bwMode="auto">
          <a:xfrm>
            <a:off x="928439" y="222677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Oval 52"/>
          <p:cNvSpPr>
            <a:spLocks noChangeArrowheads="1"/>
          </p:cNvSpPr>
          <p:nvPr/>
        </p:nvSpPr>
        <p:spPr bwMode="auto">
          <a:xfrm>
            <a:off x="1488827" y="110758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Oval 46"/>
          <p:cNvSpPr>
            <a:spLocks noChangeArrowheads="1"/>
          </p:cNvSpPr>
          <p:nvPr/>
        </p:nvSpPr>
        <p:spPr bwMode="auto">
          <a:xfrm>
            <a:off x="10594248" y="107712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Oval 48"/>
          <p:cNvSpPr>
            <a:spLocks noChangeArrowheads="1"/>
          </p:cNvSpPr>
          <p:nvPr/>
        </p:nvSpPr>
        <p:spPr bwMode="auto">
          <a:xfrm rot="2210532">
            <a:off x="10295798" y="159548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Oval 49"/>
          <p:cNvSpPr>
            <a:spLocks noChangeArrowheads="1"/>
          </p:cNvSpPr>
          <p:nvPr/>
        </p:nvSpPr>
        <p:spPr bwMode="auto">
          <a:xfrm rot="19361874">
            <a:off x="10243411" y="121448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Oval 50"/>
          <p:cNvSpPr>
            <a:spLocks noChangeArrowheads="1"/>
          </p:cNvSpPr>
          <p:nvPr/>
        </p:nvSpPr>
        <p:spPr bwMode="auto">
          <a:xfrm rot="16200000">
            <a:off x="10353743" y="190504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Oval 47"/>
          <p:cNvSpPr>
            <a:spLocks noChangeArrowheads="1"/>
          </p:cNvSpPr>
          <p:nvPr/>
        </p:nvSpPr>
        <p:spPr bwMode="auto">
          <a:xfrm>
            <a:off x="11414986" y="62627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Oval 51"/>
          <p:cNvSpPr>
            <a:spLocks noChangeArrowheads="1"/>
          </p:cNvSpPr>
          <p:nvPr/>
        </p:nvSpPr>
        <p:spPr bwMode="auto">
          <a:xfrm>
            <a:off x="9759223" y="1380336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Oval 52"/>
          <p:cNvSpPr>
            <a:spLocks noChangeArrowheads="1"/>
          </p:cNvSpPr>
          <p:nvPr/>
        </p:nvSpPr>
        <p:spPr bwMode="auto">
          <a:xfrm>
            <a:off x="10319611" y="26114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Oval 46"/>
          <p:cNvSpPr>
            <a:spLocks noChangeArrowheads="1"/>
          </p:cNvSpPr>
          <p:nvPr/>
        </p:nvSpPr>
        <p:spPr bwMode="auto">
          <a:xfrm>
            <a:off x="6917474" y="32964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Oval 48"/>
          <p:cNvSpPr>
            <a:spLocks noChangeArrowheads="1"/>
          </p:cNvSpPr>
          <p:nvPr/>
        </p:nvSpPr>
        <p:spPr bwMode="auto">
          <a:xfrm rot="2210532">
            <a:off x="6619024" y="2378913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Oval 49"/>
          <p:cNvSpPr>
            <a:spLocks noChangeArrowheads="1"/>
          </p:cNvSpPr>
          <p:nvPr/>
        </p:nvSpPr>
        <p:spPr bwMode="auto">
          <a:xfrm rot="19361874">
            <a:off x="6566637" y="2340813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Oval 50"/>
          <p:cNvSpPr>
            <a:spLocks noChangeArrowheads="1"/>
          </p:cNvSpPr>
          <p:nvPr/>
        </p:nvSpPr>
        <p:spPr bwMode="auto">
          <a:xfrm rot="16200000">
            <a:off x="6676969" y="2409869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Oval 47"/>
          <p:cNvSpPr>
            <a:spLocks noChangeArrowheads="1"/>
          </p:cNvSpPr>
          <p:nvPr/>
        </p:nvSpPr>
        <p:spPr bwMode="auto">
          <a:xfrm>
            <a:off x="7738212" y="284563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Oval 51"/>
          <p:cNvSpPr>
            <a:spLocks noChangeArrowheads="1"/>
          </p:cNvSpPr>
          <p:nvPr/>
        </p:nvSpPr>
        <p:spPr bwMode="auto">
          <a:xfrm>
            <a:off x="6082449" y="3599701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Oval 52"/>
          <p:cNvSpPr>
            <a:spLocks noChangeArrowheads="1"/>
          </p:cNvSpPr>
          <p:nvPr/>
        </p:nvSpPr>
        <p:spPr bwMode="auto">
          <a:xfrm>
            <a:off x="6642837" y="248051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Oval 46"/>
          <p:cNvSpPr>
            <a:spLocks noChangeArrowheads="1"/>
          </p:cNvSpPr>
          <p:nvPr/>
        </p:nvSpPr>
        <p:spPr bwMode="auto">
          <a:xfrm>
            <a:off x="5776103" y="130001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 rot="2210532">
            <a:off x="5477653" y="382439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 rot="19361874">
            <a:off x="5425266" y="344339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Oval 50"/>
          <p:cNvSpPr>
            <a:spLocks noChangeArrowheads="1"/>
          </p:cNvSpPr>
          <p:nvPr/>
        </p:nvSpPr>
        <p:spPr bwMode="auto">
          <a:xfrm rot="16200000">
            <a:off x="5535598" y="413395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Oval 47"/>
          <p:cNvSpPr>
            <a:spLocks noChangeArrowheads="1"/>
          </p:cNvSpPr>
          <p:nvPr/>
        </p:nvSpPr>
        <p:spPr bwMode="auto">
          <a:xfrm>
            <a:off x="6596841" y="849164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Oval 51"/>
          <p:cNvSpPr>
            <a:spLocks noChangeArrowheads="1"/>
          </p:cNvSpPr>
          <p:nvPr/>
        </p:nvSpPr>
        <p:spPr bwMode="auto">
          <a:xfrm>
            <a:off x="4941078" y="1603227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Oval 52"/>
          <p:cNvSpPr>
            <a:spLocks noChangeArrowheads="1"/>
          </p:cNvSpPr>
          <p:nvPr/>
        </p:nvSpPr>
        <p:spPr bwMode="auto">
          <a:xfrm>
            <a:off x="5501466" y="484039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Oval 46"/>
          <p:cNvSpPr>
            <a:spLocks noChangeArrowheads="1"/>
          </p:cNvSpPr>
          <p:nvPr/>
        </p:nvSpPr>
        <p:spPr bwMode="auto">
          <a:xfrm>
            <a:off x="10123494" y="361325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Oval 48"/>
          <p:cNvSpPr>
            <a:spLocks noChangeArrowheads="1"/>
          </p:cNvSpPr>
          <p:nvPr/>
        </p:nvSpPr>
        <p:spPr bwMode="auto">
          <a:xfrm rot="2210532">
            <a:off x="9825044" y="2695683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" name="Oval 49"/>
          <p:cNvSpPr>
            <a:spLocks noChangeArrowheads="1"/>
          </p:cNvSpPr>
          <p:nvPr/>
        </p:nvSpPr>
        <p:spPr bwMode="auto">
          <a:xfrm rot="19361874">
            <a:off x="9772657" y="2657583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Oval 50"/>
          <p:cNvSpPr>
            <a:spLocks noChangeArrowheads="1"/>
          </p:cNvSpPr>
          <p:nvPr/>
        </p:nvSpPr>
        <p:spPr bwMode="auto">
          <a:xfrm rot="16200000">
            <a:off x="9882989" y="2726639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4" name="Oval 47"/>
          <p:cNvSpPr>
            <a:spLocks noChangeArrowheads="1"/>
          </p:cNvSpPr>
          <p:nvPr/>
        </p:nvSpPr>
        <p:spPr bwMode="auto">
          <a:xfrm>
            <a:off x="10944232" y="316240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Oval 51"/>
          <p:cNvSpPr>
            <a:spLocks noChangeArrowheads="1"/>
          </p:cNvSpPr>
          <p:nvPr/>
        </p:nvSpPr>
        <p:spPr bwMode="auto">
          <a:xfrm>
            <a:off x="9288469" y="3916471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Oval 52"/>
          <p:cNvSpPr>
            <a:spLocks noChangeArrowheads="1"/>
          </p:cNvSpPr>
          <p:nvPr/>
        </p:nvSpPr>
        <p:spPr bwMode="auto">
          <a:xfrm>
            <a:off x="9848857" y="279728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Oval 46"/>
          <p:cNvSpPr>
            <a:spLocks noChangeArrowheads="1"/>
          </p:cNvSpPr>
          <p:nvPr/>
        </p:nvSpPr>
        <p:spPr bwMode="auto">
          <a:xfrm>
            <a:off x="4981065" y="5122317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Oval 48"/>
          <p:cNvSpPr>
            <a:spLocks noChangeArrowheads="1"/>
          </p:cNvSpPr>
          <p:nvPr/>
        </p:nvSpPr>
        <p:spPr bwMode="auto">
          <a:xfrm rot="2210532">
            <a:off x="4682615" y="4204742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Oval 49"/>
          <p:cNvSpPr>
            <a:spLocks noChangeArrowheads="1"/>
          </p:cNvSpPr>
          <p:nvPr/>
        </p:nvSpPr>
        <p:spPr bwMode="auto">
          <a:xfrm rot="19361874">
            <a:off x="4630228" y="4166642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0" name="Oval 50"/>
          <p:cNvSpPr>
            <a:spLocks noChangeArrowheads="1"/>
          </p:cNvSpPr>
          <p:nvPr/>
        </p:nvSpPr>
        <p:spPr bwMode="auto">
          <a:xfrm rot="16200000">
            <a:off x="4740560" y="4235698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Oval 47"/>
          <p:cNvSpPr>
            <a:spLocks noChangeArrowheads="1"/>
          </p:cNvSpPr>
          <p:nvPr/>
        </p:nvSpPr>
        <p:spPr bwMode="auto">
          <a:xfrm>
            <a:off x="5801803" y="4671467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2" name="Oval 51"/>
          <p:cNvSpPr>
            <a:spLocks noChangeArrowheads="1"/>
          </p:cNvSpPr>
          <p:nvPr/>
        </p:nvSpPr>
        <p:spPr bwMode="auto">
          <a:xfrm>
            <a:off x="4146040" y="5425530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Oval 52"/>
          <p:cNvSpPr>
            <a:spLocks noChangeArrowheads="1"/>
          </p:cNvSpPr>
          <p:nvPr/>
        </p:nvSpPr>
        <p:spPr bwMode="auto">
          <a:xfrm>
            <a:off x="4706428" y="4306342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Oval 46"/>
          <p:cNvSpPr>
            <a:spLocks noChangeArrowheads="1"/>
          </p:cNvSpPr>
          <p:nvPr/>
        </p:nvSpPr>
        <p:spPr bwMode="auto">
          <a:xfrm>
            <a:off x="7983262" y="519907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" name="Oval 48"/>
          <p:cNvSpPr>
            <a:spLocks noChangeArrowheads="1"/>
          </p:cNvSpPr>
          <p:nvPr/>
        </p:nvSpPr>
        <p:spPr bwMode="auto">
          <a:xfrm rot="2210532">
            <a:off x="7684812" y="4281503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6" name="Oval 49"/>
          <p:cNvSpPr>
            <a:spLocks noChangeArrowheads="1"/>
          </p:cNvSpPr>
          <p:nvPr/>
        </p:nvSpPr>
        <p:spPr bwMode="auto">
          <a:xfrm rot="19361874">
            <a:off x="7632425" y="4243403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Oval 50"/>
          <p:cNvSpPr>
            <a:spLocks noChangeArrowheads="1"/>
          </p:cNvSpPr>
          <p:nvPr/>
        </p:nvSpPr>
        <p:spPr bwMode="auto">
          <a:xfrm rot="16200000">
            <a:off x="7742757" y="4312459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Oval 47"/>
          <p:cNvSpPr>
            <a:spLocks noChangeArrowheads="1"/>
          </p:cNvSpPr>
          <p:nvPr/>
        </p:nvSpPr>
        <p:spPr bwMode="auto">
          <a:xfrm>
            <a:off x="8293678" y="4787476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Oval 51"/>
          <p:cNvSpPr>
            <a:spLocks noChangeArrowheads="1"/>
          </p:cNvSpPr>
          <p:nvPr/>
        </p:nvSpPr>
        <p:spPr bwMode="auto">
          <a:xfrm>
            <a:off x="7148237" y="5502291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Oval 52"/>
          <p:cNvSpPr>
            <a:spLocks noChangeArrowheads="1"/>
          </p:cNvSpPr>
          <p:nvPr/>
        </p:nvSpPr>
        <p:spPr bwMode="auto">
          <a:xfrm>
            <a:off x="7708625" y="438310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387250" y="3822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FF"/>
                </a:solidFill>
                <a:latin typeface="宋体" pitchFamily="2" charset="-122"/>
              </a:rPr>
              <a:t>有宏观介质存在</a:t>
            </a:r>
            <a:r>
              <a:rPr kumimoji="1" lang="zh-CN" altLang="en-US" sz="2800" b="1" dirty="0">
                <a:solidFill>
                  <a:srgbClr val="FF00FF"/>
                </a:solidFill>
                <a:latin typeface="宋体" pitchFamily="2" charset="-122"/>
              </a:rPr>
              <a:t>时</a:t>
            </a:r>
            <a:endParaRPr lang="zh-CN" altLang="en-US" sz="2800" dirty="0">
              <a:solidFill>
                <a:srgbClr val="FF00FF"/>
              </a:solidFill>
            </a:endParaRPr>
          </a:p>
        </p:txBody>
      </p:sp>
      <p:sp>
        <p:nvSpPr>
          <p:cNvPr id="132" name="Oval 6"/>
          <p:cNvSpPr>
            <a:spLocks noChangeArrowheads="1"/>
          </p:cNvSpPr>
          <p:nvPr/>
        </p:nvSpPr>
        <p:spPr bwMode="auto">
          <a:xfrm>
            <a:off x="3486932" y="815172"/>
            <a:ext cx="6452423" cy="4393431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133" name="Line 18"/>
          <p:cNvSpPr>
            <a:spLocks noChangeShapeType="1"/>
          </p:cNvSpPr>
          <p:nvPr/>
        </p:nvSpPr>
        <p:spPr bwMode="auto">
          <a:xfrm rot="20957529" flipH="1" flipV="1">
            <a:off x="9351826" y="1697421"/>
            <a:ext cx="269778" cy="379801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7429116" y="30185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安培环路</a:t>
            </a:r>
          </a:p>
        </p:txBody>
      </p:sp>
      <p:graphicFrame>
        <p:nvGraphicFramePr>
          <p:cNvPr id="1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1573"/>
              </p:ext>
            </p:extLst>
          </p:nvPr>
        </p:nvGraphicFramePr>
        <p:xfrm>
          <a:off x="125221" y="4540621"/>
          <a:ext cx="4146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72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21" y="4540621"/>
                        <a:ext cx="41465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39 -0.00052 0.04722 -0.03985 0.11435 C -0.07774 0.18379 -0.12956 0.22152 -0.15013 0.20023 C -0.17318 0.18009 -0.15873 0.10393 -0.12044 0.03703 C -0.08125 -0.03287 -0.03229 -0.06991 -0.01081 -0.04861 Z " pathEditMode="relative" rAng="2220000" ptsTypes="AAAAA">
                                      <p:cBhvr>
                                        <p:cTn id="38" dur="10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6 0.00185 C -0.0138 -0.02061 0.03633 0.01666 0.07487 0.08564 C 0.11381 0.15463 0.12748 0.22916 0.10534 0.25115 C 0.08295 0.27384 0.0336 0.23541 -0.00572 0.16643 C -0.04453 0.09768 -0.05794 0.02407 -0.03606 0.00185 Z " pathEditMode="relative" rAng="19380000" ptsTypes="AAAAA">
                                      <p:cBhvr>
                                        <p:cTn id="40" dur="10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8 C 0.21667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42" dur="10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39 -0.00052 0.04722 -0.03985 0.11435 C -0.07774 0.18379 -0.12956 0.22153 -0.15013 0.20023 C -0.17318 0.18009 -0.15873 0.10393 -0.12045 0.03703 C -0.08125 -0.03287 -0.03229 -0.06991 -0.01081 -0.04861 Z " pathEditMode="relative" rAng="2220000" ptsTypes="AAAAA">
                                      <p:cBhvr>
                                        <p:cTn id="72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6 0.00185 C -0.0138 -0.02084 0.03633 0.01643 0.07487 0.08541 C 0.11381 0.15463 0.12748 0.22916 0.10534 0.25115 C 0.08295 0.27384 0.0336 0.23541 -0.00586 0.1662 C -0.04453 0.09768 -0.05781 0.0243 -0.03606 0.00185 Z " pathEditMode="relative" rAng="19380000" ptsTypes="AAAAA">
                                      <p:cBhvr>
                                        <p:cTn id="74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8 C 0.21667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76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6 -0.00065 0.04745 -0.03997 0.11435 C -0.07786 0.18403 -0.12955 0.22153 -0.15026 0.20023 C -0.1733 0.18009 -0.15885 0.10417 -0.12057 0.03704 C -0.08125 -0.03287 -0.03229 -0.06991 -0.0108 -0.04861 Z " pathEditMode="relative" rAng="2220000" ptsTypes="AAAAA">
                                      <p:cBhvr>
                                        <p:cTn id="106" dur="10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8 C -0.01367 -0.02037 0.03633 0.0169 0.075 0.08565 C 0.11393 0.15486 0.12747 0.2294 0.10534 0.25139 C 0.08307 0.27407 0.03359 0.23565 -0.00573 0.16666 C -0.0444 0.09791 -0.05794 0.0243 -0.03607 0.00208 Z " pathEditMode="relative" rAng="19380000" ptsTypes="AAAAA">
                                      <p:cBhvr>
                                        <p:cTn id="108" dur="1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8 0.21666 -0.02778 C 0.21666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110" dur="10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5 -0.00065 0.04746 -0.03997 0.11436 C -0.07786 0.18403 -0.12955 0.22153 -0.15026 0.20024 C -0.1733 0.1801 -0.15885 0.10417 -0.12057 0.03704 C -0.08125 -0.03287 -0.03229 -0.0699 -0.0108 -0.04861 Z " pathEditMode="relative" rAng="2220000" ptsTypes="AAAAA">
                                      <p:cBhvr>
                                        <p:cTn id="140" dur="10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9 C -0.01367 -0.02037 0.03633 0.0169 0.07487 0.08542 C 0.11393 0.15487 0.12747 0.2294 0.10534 0.25139 C 0.08307 0.27408 0.03359 0.23565 -0.00573 0.16667 C -0.0444 0.09792 -0.05794 0.02431 -0.03607 0.00209 Z " pathEditMode="relative" rAng="19380000" ptsTypes="AAAAA">
                                      <p:cBhvr>
                                        <p:cTn id="142" dur="10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9 0.21666 -0.02778 C 0.21666 0.00463 0.16497 0.03102 0.10143 0.03102 C 0.03789 0.03102 -0.01367 0.00463 -0.01367 -0.02778 C -0.01367 -0.06019 0.03789 -0.08634 0.10143 -0.08634 Z " pathEditMode="relative" rAng="0" ptsTypes="AAAAA">
                                      <p:cBhvr>
                                        <p:cTn id="144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4 -0.04861 C 0.01159 -0.02639 -0.00039 0.04699 -0.03958 0.11436 C -0.07747 0.18357 -0.12904 0.22153 -0.14961 0.20023 C -0.17292 0.1801 -0.1586 0.10371 -0.12006 0.03727 C -0.08072 -0.03287 -0.03177 -0.0699 -0.01054 -0.04861 Z " pathEditMode="relative" rAng="2220000" ptsTypes="AAAAA">
                                      <p:cBhvr>
                                        <p:cTn id="174" dur="10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33 0.00139 C -0.01419 -0.02037 0.0362 0.01644 0.07474 0.08565 C 0.1138 0.15486 0.12708 0.22917 0.10495 0.25116 C 0.08255 0.27408 0.0332 0.23542 -0.00586 0.16644 C -0.04492 0.09792 -0.0582 0.02431 -0.03633 0.00139 Z " pathEditMode="relative" rAng="19380000" ptsTypes="AAAAA">
                                      <p:cBhvr>
                                        <p:cTn id="176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77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5 C 0.16497 -0.08635 0.21666 -0.06019 0.21666 -0.02778 C 0.21666 0.00463 0.16497 0.03102 0.10143 0.03102 C 0.03789 0.03102 -0.01367 0.00463 -0.01367 -0.02778 C -0.01367 -0.06019 0.03789 -0.08635 0.10143 -0.08635 Z " pathEditMode="relative" rAng="0" ptsTypes="AAAAA">
                                      <p:cBhvr>
                                        <p:cTn id="178" dur="10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39 -0.00052 0.04722 -0.03984 0.11435 C -0.07773 0.1838 -0.12956 0.22153 -0.15013 0.20023 C -0.17318 0.18009 -0.15872 0.10394 -0.12044 0.03704 C -0.08125 -0.03287 -0.03229 -0.06991 -0.01081 -0.04861 Z " pathEditMode="relative" rAng="2220000" ptsTypes="AAAAA">
                                      <p:cBhvr>
                                        <p:cTn id="208" dur="10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5 C -0.01381 -0.0206 0.03632 0.01667 0.07487 0.08565 C 0.11393 0.15486 0.12747 0.22917 0.10534 0.25116 C 0.08294 0.27384 0.03359 0.23542 -0.00573 0.16644 C -0.04453 0.09769 -0.05795 0.02408 -0.03607 0.00185 Z " pathEditMode="relative" rAng="19380000" ptsTypes="AAAAA">
                                      <p:cBhvr>
                                        <p:cTn id="210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4 -0.08635 C 0.16498 -0.08635 0.21667 -0.06019 0.21667 -0.02778 C 0.21667 0.00463 0.16498 0.03101 0.10144 0.03101 C 0.03789 0.03101 -0.01367 0.00463 -0.01367 -0.02778 C -0.01367 -0.06019 0.03789 -0.08635 0.10144 -0.08635 Z " pathEditMode="relative" rAng="0" ptsTypes="AAAAA">
                                      <p:cBhvr>
                                        <p:cTn id="21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"/>
                            </p:stCondLst>
                            <p:childTnLst>
                              <p:par>
                                <p:cTn id="24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6 -0.02639 -0.00039 0.04699 -0.03972 0.11435 C -0.07774 0.1838 -0.12943 0.2213 -0.15 0.20023 C -0.17305 0.18009 -0.1586 0.1037 -0.12032 0.03704 C -0.08112 -0.0331 -0.03216 -0.07014 -0.01068 -0.04884 Z " pathEditMode="relative" rAng="2220000" ptsTypes="AAAAA">
                                      <p:cBhvr>
                                        <p:cTn id="242" dur="1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5 C -0.0138 -0.0206 0.03633 0.01667 0.07487 0.08565 C 0.11393 0.15486 0.12747 0.22917 0.10534 0.25116 C 0.08294 0.27385 0.03359 0.23542 -0.00573 0.16644 C -0.04453 0.09769 -0.05794 0.02408 -0.03607 0.00185 Z " pathEditMode="relative" rAng="19380000" ptsTypes="AAAAA">
                                      <p:cBhvr>
                                        <p:cTn id="244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5 C 0.16497 -0.08635 0.21666 -0.06019 0.21666 -0.02778 C 0.21666 0.00463 0.16497 0.03102 0.10143 0.03102 C 0.03789 0.03102 -0.01367 0.00463 -0.01367 -0.02778 C -0.01367 -0.06019 0.03789 -0.08635 0.10143 -0.08635 Z " pathEditMode="relative" rAng="0" ptsTypes="AAAAA">
                                      <p:cBhvr>
                                        <p:cTn id="246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90" grpId="0" animBg="1"/>
      <p:bldP spid="91" grpId="0" animBg="1"/>
      <p:bldP spid="92" grpId="0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7" grpId="0" animBg="1"/>
      <p:bldP spid="98" grpId="0" animBg="1"/>
      <p:bldP spid="99" grpId="0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4" grpId="0" animBg="1"/>
      <p:bldP spid="105" grpId="0" animBg="1"/>
      <p:bldP spid="106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1" grpId="0" animBg="1"/>
      <p:bldP spid="112" grpId="0" animBg="1"/>
      <p:bldP spid="11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9" grpId="0" animBg="1"/>
      <p:bldP spid="120" grpId="0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6" grpId="0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9"/>
          <p:cNvGrpSpPr>
            <a:grpSpLocks/>
          </p:cNvGrpSpPr>
          <p:nvPr/>
        </p:nvGrpSpPr>
        <p:grpSpPr bwMode="auto">
          <a:xfrm>
            <a:off x="2195698" y="695226"/>
            <a:ext cx="2447541" cy="5285431"/>
            <a:chOff x="3497" y="1112"/>
            <a:chExt cx="1695" cy="2633"/>
          </a:xfrm>
        </p:grpSpPr>
        <p:grpSp>
          <p:nvGrpSpPr>
            <p:cNvPr id="3" name="Group 90"/>
            <p:cNvGrpSpPr>
              <a:grpSpLocks/>
            </p:cNvGrpSpPr>
            <p:nvPr/>
          </p:nvGrpSpPr>
          <p:grpSpPr bwMode="auto">
            <a:xfrm>
              <a:off x="4836" y="1567"/>
              <a:ext cx="356" cy="1316"/>
              <a:chOff x="4740" y="1615"/>
              <a:chExt cx="356" cy="1316"/>
            </a:xfrm>
          </p:grpSpPr>
          <p:sp>
            <p:nvSpPr>
              <p:cNvPr id="86" name="Line 91"/>
              <p:cNvSpPr>
                <a:spLocks noChangeShapeType="1"/>
              </p:cNvSpPr>
              <p:nvPr/>
            </p:nvSpPr>
            <p:spPr bwMode="auto">
              <a:xfrm flipV="1">
                <a:off x="4855" y="2163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miter lim="800000"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7" name="Object 9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725800"/>
                  </p:ext>
                </p:extLst>
              </p:nvPr>
            </p:nvGraphicFramePr>
            <p:xfrm>
              <a:off x="4740" y="1615"/>
              <a:ext cx="356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268" name="公式" r:id="rId3" imgW="190440" imgH="253800" progId="Equation.3">
                      <p:embed/>
                    </p:oleObj>
                  </mc:Choice>
                  <mc:Fallback>
                    <p:oleObj name="公式" r:id="rId3" imgW="190440" imgH="253800" progId="Equation.3">
                      <p:embed/>
                      <p:pic>
                        <p:nvPicPr>
                          <p:cNvPr id="87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40" y="1615"/>
                            <a:ext cx="356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" name="Group 95"/>
            <p:cNvGrpSpPr>
              <a:grpSpLocks/>
            </p:cNvGrpSpPr>
            <p:nvPr/>
          </p:nvGrpSpPr>
          <p:grpSpPr bwMode="auto">
            <a:xfrm>
              <a:off x="3504" y="1112"/>
              <a:ext cx="1254" cy="2633"/>
              <a:chOff x="1296" y="1160"/>
              <a:chExt cx="1254" cy="2633"/>
            </a:xfrm>
          </p:grpSpPr>
          <p:sp>
            <p:nvSpPr>
              <p:cNvPr id="7" name="AutoShape 96"/>
              <p:cNvSpPr>
                <a:spLocks noChangeArrowheads="1"/>
              </p:cNvSpPr>
              <p:nvPr/>
            </p:nvSpPr>
            <p:spPr bwMode="auto">
              <a:xfrm>
                <a:off x="1296" y="1298"/>
                <a:ext cx="1254" cy="2495"/>
              </a:xfrm>
              <a:prstGeom prst="can">
                <a:avLst>
                  <a:gd name="adj" fmla="val 60446"/>
                </a:avLst>
              </a:prstGeom>
              <a:solidFill>
                <a:srgbClr val="FFFF00"/>
              </a:soli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" name="Group 97"/>
              <p:cNvGrpSpPr>
                <a:grpSpLocks/>
              </p:cNvGrpSpPr>
              <p:nvPr/>
            </p:nvGrpSpPr>
            <p:grpSpPr bwMode="auto">
              <a:xfrm>
                <a:off x="2112" y="2345"/>
                <a:ext cx="167" cy="301"/>
                <a:chOff x="3168" y="2448"/>
                <a:chExt cx="192" cy="336"/>
              </a:xfrm>
            </p:grpSpPr>
            <p:sp>
              <p:nvSpPr>
                <p:cNvPr id="84" name="Oval 9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5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100"/>
              <p:cNvGrpSpPr>
                <a:grpSpLocks/>
              </p:cNvGrpSpPr>
              <p:nvPr/>
            </p:nvGrpSpPr>
            <p:grpSpPr bwMode="auto">
              <a:xfrm rot="205286">
                <a:off x="2304" y="2119"/>
                <a:ext cx="172" cy="294"/>
                <a:chOff x="3168" y="2448"/>
                <a:chExt cx="192" cy="336"/>
              </a:xfrm>
            </p:grpSpPr>
            <p:sp>
              <p:nvSpPr>
                <p:cNvPr id="82" name="Oval 10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3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103"/>
              <p:cNvGrpSpPr>
                <a:grpSpLocks/>
              </p:cNvGrpSpPr>
              <p:nvPr/>
            </p:nvGrpSpPr>
            <p:grpSpPr bwMode="auto">
              <a:xfrm rot="-588067">
                <a:off x="1392" y="2208"/>
                <a:ext cx="173" cy="292"/>
                <a:chOff x="3168" y="2448"/>
                <a:chExt cx="192" cy="336"/>
              </a:xfrm>
            </p:grpSpPr>
            <p:sp>
              <p:nvSpPr>
                <p:cNvPr id="80" name="Oval 10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1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06"/>
              <p:cNvGrpSpPr>
                <a:grpSpLocks/>
              </p:cNvGrpSpPr>
              <p:nvPr/>
            </p:nvGrpSpPr>
            <p:grpSpPr bwMode="auto">
              <a:xfrm rot="-130356">
                <a:off x="1923" y="1872"/>
                <a:ext cx="167" cy="303"/>
                <a:chOff x="3168" y="2448"/>
                <a:chExt cx="192" cy="336"/>
              </a:xfrm>
            </p:grpSpPr>
            <p:sp>
              <p:nvSpPr>
                <p:cNvPr id="78" name="Oval 10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9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09"/>
              <p:cNvGrpSpPr>
                <a:grpSpLocks/>
              </p:cNvGrpSpPr>
              <p:nvPr/>
            </p:nvGrpSpPr>
            <p:grpSpPr bwMode="auto">
              <a:xfrm>
                <a:off x="1632" y="1913"/>
                <a:ext cx="167" cy="301"/>
                <a:chOff x="3168" y="2448"/>
                <a:chExt cx="192" cy="336"/>
              </a:xfrm>
            </p:grpSpPr>
            <p:sp>
              <p:nvSpPr>
                <p:cNvPr id="76" name="Oval 1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12"/>
              <p:cNvGrpSpPr>
                <a:grpSpLocks/>
              </p:cNvGrpSpPr>
              <p:nvPr/>
            </p:nvGrpSpPr>
            <p:grpSpPr bwMode="auto">
              <a:xfrm rot="571256">
                <a:off x="1585" y="2489"/>
                <a:ext cx="168" cy="301"/>
                <a:chOff x="3168" y="2448"/>
                <a:chExt cx="192" cy="336"/>
              </a:xfrm>
            </p:grpSpPr>
            <p:sp>
              <p:nvSpPr>
                <p:cNvPr id="74" name="Oval 1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5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15"/>
              <p:cNvGrpSpPr>
                <a:grpSpLocks/>
              </p:cNvGrpSpPr>
              <p:nvPr/>
            </p:nvGrpSpPr>
            <p:grpSpPr bwMode="auto">
              <a:xfrm rot="292050">
                <a:off x="2258" y="3201"/>
                <a:ext cx="167" cy="303"/>
                <a:chOff x="3168" y="2448"/>
                <a:chExt cx="192" cy="336"/>
              </a:xfrm>
            </p:grpSpPr>
            <p:sp>
              <p:nvSpPr>
                <p:cNvPr id="72" name="Oval 1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18"/>
              <p:cNvGrpSpPr>
                <a:grpSpLocks/>
              </p:cNvGrpSpPr>
              <p:nvPr/>
            </p:nvGrpSpPr>
            <p:grpSpPr bwMode="auto">
              <a:xfrm rot="-209063">
                <a:off x="1680" y="2921"/>
                <a:ext cx="168" cy="301"/>
                <a:chOff x="3168" y="2448"/>
                <a:chExt cx="192" cy="336"/>
              </a:xfrm>
            </p:grpSpPr>
            <p:sp>
              <p:nvSpPr>
                <p:cNvPr id="70" name="Oval 1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21"/>
              <p:cNvGrpSpPr>
                <a:grpSpLocks/>
              </p:cNvGrpSpPr>
              <p:nvPr/>
            </p:nvGrpSpPr>
            <p:grpSpPr bwMode="auto">
              <a:xfrm rot="132235">
                <a:off x="2063" y="2983"/>
                <a:ext cx="173" cy="294"/>
                <a:chOff x="3168" y="2448"/>
                <a:chExt cx="192" cy="336"/>
              </a:xfrm>
            </p:grpSpPr>
            <p:sp>
              <p:nvSpPr>
                <p:cNvPr id="68" name="Oval 1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9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24"/>
              <p:cNvGrpSpPr>
                <a:grpSpLocks/>
              </p:cNvGrpSpPr>
              <p:nvPr/>
            </p:nvGrpSpPr>
            <p:grpSpPr bwMode="auto">
              <a:xfrm rot="-387118">
                <a:off x="2257" y="2696"/>
                <a:ext cx="173" cy="294"/>
                <a:chOff x="3168" y="2448"/>
                <a:chExt cx="192" cy="336"/>
              </a:xfrm>
            </p:grpSpPr>
            <p:sp>
              <p:nvSpPr>
                <p:cNvPr id="66" name="Oval 1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7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27"/>
              <p:cNvGrpSpPr>
                <a:grpSpLocks/>
              </p:cNvGrpSpPr>
              <p:nvPr/>
            </p:nvGrpSpPr>
            <p:grpSpPr bwMode="auto">
              <a:xfrm rot="-1161691">
                <a:off x="1778" y="2263"/>
                <a:ext cx="173" cy="294"/>
                <a:chOff x="3168" y="2448"/>
                <a:chExt cx="192" cy="336"/>
              </a:xfrm>
            </p:grpSpPr>
            <p:sp>
              <p:nvSpPr>
                <p:cNvPr id="64" name="Oval 1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5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30"/>
              <p:cNvGrpSpPr>
                <a:grpSpLocks/>
              </p:cNvGrpSpPr>
              <p:nvPr/>
            </p:nvGrpSpPr>
            <p:grpSpPr bwMode="auto">
              <a:xfrm rot="287796">
                <a:off x="1920" y="2680"/>
                <a:ext cx="167" cy="301"/>
                <a:chOff x="3168" y="2448"/>
                <a:chExt cx="192" cy="336"/>
              </a:xfrm>
            </p:grpSpPr>
            <p:sp>
              <p:nvSpPr>
                <p:cNvPr id="62" name="Oval 1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3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33"/>
              <p:cNvGrpSpPr>
                <a:grpSpLocks/>
              </p:cNvGrpSpPr>
              <p:nvPr/>
            </p:nvGrpSpPr>
            <p:grpSpPr bwMode="auto">
              <a:xfrm rot="2148669">
                <a:off x="1968" y="3360"/>
                <a:ext cx="167" cy="303"/>
                <a:chOff x="3168" y="2448"/>
                <a:chExt cx="192" cy="336"/>
              </a:xfrm>
            </p:grpSpPr>
            <p:sp>
              <p:nvSpPr>
                <p:cNvPr id="60" name="Oval 1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1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136"/>
              <p:cNvGrpSpPr>
                <a:grpSpLocks/>
              </p:cNvGrpSpPr>
              <p:nvPr/>
            </p:nvGrpSpPr>
            <p:grpSpPr bwMode="auto">
              <a:xfrm rot="-1079070">
                <a:off x="1392" y="2784"/>
                <a:ext cx="173" cy="292"/>
                <a:chOff x="3168" y="2448"/>
                <a:chExt cx="192" cy="336"/>
              </a:xfrm>
            </p:grpSpPr>
            <p:sp>
              <p:nvSpPr>
                <p:cNvPr id="58" name="Oval 1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9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139"/>
              <p:cNvGrpSpPr>
                <a:grpSpLocks/>
              </p:cNvGrpSpPr>
              <p:nvPr/>
            </p:nvGrpSpPr>
            <p:grpSpPr bwMode="auto">
              <a:xfrm rot="-483320">
                <a:off x="1344" y="1776"/>
                <a:ext cx="167" cy="303"/>
                <a:chOff x="3168" y="2448"/>
                <a:chExt cx="192" cy="336"/>
              </a:xfrm>
            </p:grpSpPr>
            <p:sp>
              <p:nvSpPr>
                <p:cNvPr id="56" name="Oval 1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7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142"/>
              <p:cNvGrpSpPr>
                <a:grpSpLocks/>
              </p:cNvGrpSpPr>
              <p:nvPr/>
            </p:nvGrpSpPr>
            <p:grpSpPr bwMode="auto">
              <a:xfrm rot="50513">
                <a:off x="2256" y="1776"/>
                <a:ext cx="173" cy="292"/>
                <a:chOff x="3168" y="2448"/>
                <a:chExt cx="192" cy="336"/>
              </a:xfrm>
            </p:grpSpPr>
            <p:sp>
              <p:nvSpPr>
                <p:cNvPr id="54" name="Oval 1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5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145"/>
              <p:cNvGrpSpPr>
                <a:grpSpLocks/>
              </p:cNvGrpSpPr>
              <p:nvPr/>
            </p:nvGrpSpPr>
            <p:grpSpPr bwMode="auto">
              <a:xfrm rot="-33386">
                <a:off x="1392" y="1298"/>
                <a:ext cx="173" cy="294"/>
                <a:chOff x="3168" y="2448"/>
                <a:chExt cx="192" cy="336"/>
              </a:xfrm>
            </p:grpSpPr>
            <p:sp>
              <p:nvSpPr>
                <p:cNvPr id="52" name="Oval 1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3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148"/>
              <p:cNvGrpSpPr>
                <a:grpSpLocks/>
              </p:cNvGrpSpPr>
              <p:nvPr/>
            </p:nvGrpSpPr>
            <p:grpSpPr bwMode="auto">
              <a:xfrm rot="274424">
                <a:off x="1537" y="1442"/>
                <a:ext cx="167" cy="301"/>
                <a:chOff x="3168" y="2448"/>
                <a:chExt cx="192" cy="336"/>
              </a:xfrm>
            </p:grpSpPr>
            <p:sp>
              <p:nvSpPr>
                <p:cNvPr id="50" name="Oval 1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1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151"/>
              <p:cNvGrpSpPr>
                <a:grpSpLocks/>
              </p:cNvGrpSpPr>
              <p:nvPr/>
            </p:nvGrpSpPr>
            <p:grpSpPr bwMode="auto">
              <a:xfrm rot="269764">
                <a:off x="2091" y="1432"/>
                <a:ext cx="168" cy="301"/>
                <a:chOff x="3168" y="2448"/>
                <a:chExt cx="192" cy="336"/>
              </a:xfrm>
            </p:grpSpPr>
            <p:sp>
              <p:nvSpPr>
                <p:cNvPr id="48" name="Oval 1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9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154"/>
              <p:cNvGrpSpPr>
                <a:grpSpLocks/>
              </p:cNvGrpSpPr>
              <p:nvPr/>
            </p:nvGrpSpPr>
            <p:grpSpPr bwMode="auto">
              <a:xfrm rot="285822">
                <a:off x="2317" y="1292"/>
                <a:ext cx="173" cy="292"/>
                <a:chOff x="3168" y="2448"/>
                <a:chExt cx="192" cy="336"/>
              </a:xfrm>
            </p:grpSpPr>
            <p:sp>
              <p:nvSpPr>
                <p:cNvPr id="46" name="Oval 1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Line 1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157"/>
              <p:cNvGrpSpPr>
                <a:grpSpLocks/>
              </p:cNvGrpSpPr>
              <p:nvPr/>
            </p:nvGrpSpPr>
            <p:grpSpPr bwMode="auto">
              <a:xfrm rot="-516121">
                <a:off x="1643" y="1160"/>
                <a:ext cx="167" cy="371"/>
                <a:chOff x="3119" y="2448"/>
                <a:chExt cx="192" cy="411"/>
              </a:xfrm>
            </p:grpSpPr>
            <p:sp>
              <p:nvSpPr>
                <p:cNvPr id="44" name="Oval 158"/>
                <p:cNvSpPr>
                  <a:spLocks noChangeArrowheads="1"/>
                </p:cNvSpPr>
                <p:nvPr/>
              </p:nvSpPr>
              <p:spPr bwMode="auto">
                <a:xfrm>
                  <a:off x="3119" y="2715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5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160"/>
              <p:cNvGrpSpPr>
                <a:grpSpLocks/>
              </p:cNvGrpSpPr>
              <p:nvPr/>
            </p:nvGrpSpPr>
            <p:grpSpPr bwMode="auto">
              <a:xfrm rot="742897">
                <a:off x="1345" y="3113"/>
                <a:ext cx="167" cy="301"/>
                <a:chOff x="3168" y="2448"/>
                <a:chExt cx="192" cy="336"/>
              </a:xfrm>
            </p:grpSpPr>
            <p:sp>
              <p:nvSpPr>
                <p:cNvPr id="42" name="Oval 1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Line 1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163"/>
              <p:cNvGrpSpPr>
                <a:grpSpLocks/>
              </p:cNvGrpSpPr>
              <p:nvPr/>
            </p:nvGrpSpPr>
            <p:grpSpPr bwMode="auto">
              <a:xfrm rot="497981">
                <a:off x="2035" y="1180"/>
                <a:ext cx="172" cy="294"/>
                <a:chOff x="3168" y="2448"/>
                <a:chExt cx="192" cy="336"/>
              </a:xfrm>
            </p:grpSpPr>
            <p:sp>
              <p:nvSpPr>
                <p:cNvPr id="40" name="Oval 1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1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166"/>
              <p:cNvGrpSpPr>
                <a:grpSpLocks/>
              </p:cNvGrpSpPr>
              <p:nvPr/>
            </p:nvGrpSpPr>
            <p:grpSpPr bwMode="auto">
              <a:xfrm rot="285822">
                <a:off x="1874" y="1294"/>
                <a:ext cx="173" cy="303"/>
                <a:chOff x="3170" y="2448"/>
                <a:chExt cx="192" cy="349"/>
              </a:xfrm>
            </p:grpSpPr>
            <p:sp>
              <p:nvSpPr>
                <p:cNvPr id="38" name="Oval 167"/>
                <p:cNvSpPr>
                  <a:spLocks noChangeArrowheads="1"/>
                </p:cNvSpPr>
                <p:nvPr/>
              </p:nvSpPr>
              <p:spPr bwMode="auto">
                <a:xfrm>
                  <a:off x="3170" y="2653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" name="Line 1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169"/>
              <p:cNvGrpSpPr>
                <a:grpSpLocks/>
              </p:cNvGrpSpPr>
              <p:nvPr/>
            </p:nvGrpSpPr>
            <p:grpSpPr bwMode="auto">
              <a:xfrm rot="197318">
                <a:off x="1798" y="1488"/>
                <a:ext cx="167" cy="303"/>
                <a:chOff x="3168" y="2448"/>
                <a:chExt cx="192" cy="336"/>
              </a:xfrm>
            </p:grpSpPr>
            <p:sp>
              <p:nvSpPr>
                <p:cNvPr id="36" name="Oval 1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172"/>
              <p:cNvGrpSpPr>
                <a:grpSpLocks/>
              </p:cNvGrpSpPr>
              <p:nvPr/>
            </p:nvGrpSpPr>
            <p:grpSpPr bwMode="auto">
              <a:xfrm rot="285822">
                <a:off x="1584" y="3312"/>
                <a:ext cx="173" cy="292"/>
                <a:chOff x="3168" y="2448"/>
                <a:chExt cx="192" cy="336"/>
              </a:xfrm>
            </p:grpSpPr>
            <p:sp>
              <p:nvSpPr>
                <p:cNvPr id="34" name="Oval 1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5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" name="Oval 175"/>
            <p:cNvSpPr>
              <a:spLocks noChangeArrowheads="1"/>
            </p:cNvSpPr>
            <p:nvPr/>
          </p:nvSpPr>
          <p:spPr bwMode="auto">
            <a:xfrm>
              <a:off x="3497" y="1250"/>
              <a:ext cx="1248" cy="544"/>
            </a:xfrm>
            <a:prstGeom prst="ellips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Line 176"/>
            <p:cNvSpPr>
              <a:spLocks noChangeShapeType="1"/>
            </p:cNvSpPr>
            <p:nvPr/>
          </p:nvSpPr>
          <p:spPr bwMode="auto">
            <a:xfrm flipH="1" flipV="1">
              <a:off x="4682" y="1398"/>
              <a:ext cx="96" cy="144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" name="AutoShape 96"/>
          <p:cNvSpPr>
            <a:spLocks noChangeArrowheads="1"/>
          </p:cNvSpPr>
          <p:nvPr/>
        </p:nvSpPr>
        <p:spPr bwMode="auto">
          <a:xfrm>
            <a:off x="8089939" y="1098076"/>
            <a:ext cx="1861977" cy="5158061"/>
          </a:xfrm>
          <a:prstGeom prst="can">
            <a:avLst>
              <a:gd name="adj" fmla="val 52636"/>
            </a:avLst>
          </a:prstGeom>
          <a:solidFill>
            <a:srgbClr val="FFFF00"/>
          </a:solidFill>
          <a:ln w="19050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9" name="Arc 24"/>
          <p:cNvSpPr>
            <a:spLocks/>
          </p:cNvSpPr>
          <p:nvPr/>
        </p:nvSpPr>
        <p:spPr bwMode="auto">
          <a:xfrm flipH="1" flipV="1">
            <a:off x="8089938" y="1474733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Arc 19"/>
          <p:cNvSpPr>
            <a:spLocks/>
          </p:cNvSpPr>
          <p:nvPr/>
        </p:nvSpPr>
        <p:spPr bwMode="auto">
          <a:xfrm rot="189675">
            <a:off x="8056369" y="1071171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Arc 24"/>
          <p:cNvSpPr>
            <a:spLocks/>
          </p:cNvSpPr>
          <p:nvPr/>
        </p:nvSpPr>
        <p:spPr bwMode="auto">
          <a:xfrm flipH="1" flipV="1">
            <a:off x="8087637" y="2556010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Arc 19"/>
          <p:cNvSpPr>
            <a:spLocks/>
          </p:cNvSpPr>
          <p:nvPr/>
        </p:nvSpPr>
        <p:spPr bwMode="auto">
          <a:xfrm rot="189675">
            <a:off x="8076336" y="2217125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Arc 19"/>
          <p:cNvSpPr>
            <a:spLocks/>
          </p:cNvSpPr>
          <p:nvPr/>
        </p:nvSpPr>
        <p:spPr bwMode="auto">
          <a:xfrm rot="189675">
            <a:off x="8063514" y="3284173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Arc 24"/>
          <p:cNvSpPr>
            <a:spLocks/>
          </p:cNvSpPr>
          <p:nvPr/>
        </p:nvSpPr>
        <p:spPr bwMode="auto">
          <a:xfrm flipH="1" flipV="1">
            <a:off x="8087637" y="3660624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Arc 19"/>
          <p:cNvSpPr>
            <a:spLocks/>
          </p:cNvSpPr>
          <p:nvPr/>
        </p:nvSpPr>
        <p:spPr bwMode="auto">
          <a:xfrm rot="189675">
            <a:off x="8115040" y="4352286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Arc 24"/>
          <p:cNvSpPr>
            <a:spLocks/>
          </p:cNvSpPr>
          <p:nvPr/>
        </p:nvSpPr>
        <p:spPr bwMode="auto">
          <a:xfrm flipH="1" flipV="1">
            <a:off x="8097620" y="4653532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Arc 19"/>
          <p:cNvSpPr>
            <a:spLocks/>
          </p:cNvSpPr>
          <p:nvPr/>
        </p:nvSpPr>
        <p:spPr bwMode="auto">
          <a:xfrm rot="189675">
            <a:off x="8087491" y="5366673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Arc 24"/>
          <p:cNvSpPr>
            <a:spLocks/>
          </p:cNvSpPr>
          <p:nvPr/>
        </p:nvSpPr>
        <p:spPr bwMode="auto">
          <a:xfrm flipH="1" flipV="1">
            <a:off x="8079524" y="5667919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Text Box 27"/>
          <p:cNvSpPr txBox="1">
            <a:spLocks noChangeArrowheads="1"/>
          </p:cNvSpPr>
          <p:nvPr/>
        </p:nvSpPr>
        <p:spPr bwMode="auto">
          <a:xfrm>
            <a:off x="2012237" y="172778"/>
            <a:ext cx="77561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9900"/>
                </a:solidFill>
                <a:latin typeface="宋体" pitchFamily="2" charset="-122"/>
                <a:ea typeface="+mn-ea"/>
              </a:rPr>
              <a:t>考虑各向同性的均匀的圆柱体</a:t>
            </a:r>
            <a:r>
              <a:rPr lang="zh-CN" altLang="en-US" dirty="0">
                <a:solidFill>
                  <a:srgbClr val="0000FF"/>
                </a:solidFill>
              </a:rPr>
              <a:t>磁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  <a:ea typeface="+mn-ea"/>
              </a:rPr>
              <a:t>介质的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均匀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+mn-ea"/>
              </a:rPr>
              <a:t>极化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  <a:ea typeface="+mn-ea"/>
              </a:rPr>
              <a:t>。</a:t>
            </a:r>
          </a:p>
        </p:txBody>
      </p:sp>
      <p:graphicFrame>
        <p:nvGraphicFramePr>
          <p:cNvPr id="10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634024"/>
              </p:ext>
            </p:extLst>
          </p:nvPr>
        </p:nvGraphicFramePr>
        <p:xfrm>
          <a:off x="10028976" y="2969977"/>
          <a:ext cx="5222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69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10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8976" y="2969977"/>
                        <a:ext cx="5222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Picture 4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8" t="37012" r="61172" b="45898"/>
          <a:stretch>
            <a:fillRect/>
          </a:stretch>
        </p:blipFill>
        <p:spPr bwMode="auto">
          <a:xfrm>
            <a:off x="4723568" y="716423"/>
            <a:ext cx="3069184" cy="30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45901"/>
              </p:ext>
            </p:extLst>
          </p:nvPr>
        </p:nvGraphicFramePr>
        <p:xfrm>
          <a:off x="8796954" y="1231680"/>
          <a:ext cx="4889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70" name="Equation" r:id="rId8" imgW="139680" imgH="177480" progId="Equation.DSMT4">
                  <p:embed/>
                </p:oleObj>
              </mc:Choice>
              <mc:Fallback>
                <p:oleObj name="Equation" r:id="rId8" imgW="139680" imgH="177480" progId="Equation.DSMT4">
                  <p:embed/>
                  <p:pic>
                    <p:nvPicPr>
                      <p:cNvPr id="10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54" y="1231680"/>
                        <a:ext cx="4889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136"/>
          <p:cNvSpPr txBox="1">
            <a:spLocks noChangeArrowheads="1"/>
          </p:cNvSpPr>
          <p:nvPr/>
        </p:nvSpPr>
        <p:spPr bwMode="auto">
          <a:xfrm>
            <a:off x="4300664" y="3780429"/>
            <a:ext cx="377860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由于分子电流的回绕方向一致，在磁介质内部相邻的一对分子电流方向相反、相互抵消，只在磁介质表面未抵消，宏观效果就是在表面出现了</a:t>
            </a:r>
            <a:r>
              <a:rPr lang="zh-CN" altLang="en-US" dirty="0">
                <a:solidFill>
                  <a:srgbClr val="FF33CC"/>
                </a:solidFill>
                <a:latin typeface="宋体" panose="02010600030101010101" pitchFamily="2" charset="-122"/>
              </a:rPr>
              <a:t>磁化</a:t>
            </a:r>
            <a:r>
              <a:rPr lang="zh-CN" altLang="en-US" dirty="0">
                <a:solidFill>
                  <a:srgbClr val="FF33CC"/>
                </a:solidFill>
              </a:rPr>
              <a:t>电流。</a:t>
            </a:r>
            <a:endParaRPr lang="zh-CN" altLang="en-US" b="0" dirty="0">
              <a:solidFill>
                <a:srgbClr val="FF33CC"/>
              </a:solidFill>
            </a:endParaRPr>
          </a:p>
        </p:txBody>
      </p:sp>
      <p:sp>
        <p:nvSpPr>
          <p:cNvPr id="104" name="Text Box 93"/>
          <p:cNvSpPr txBox="1">
            <a:spLocks noChangeArrowheads="1"/>
          </p:cNvSpPr>
          <p:nvPr/>
        </p:nvSpPr>
        <p:spPr bwMode="auto">
          <a:xfrm>
            <a:off x="2053805" y="6171970"/>
            <a:ext cx="1756641" cy="52856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dirty="0"/>
              <a:t>有外磁场</a:t>
            </a:r>
          </a:p>
        </p:txBody>
      </p:sp>
      <p:graphicFrame>
        <p:nvGraphicFramePr>
          <p:cNvPr id="10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4701"/>
              </p:ext>
            </p:extLst>
          </p:nvPr>
        </p:nvGraphicFramePr>
        <p:xfrm>
          <a:off x="10091290" y="3912376"/>
          <a:ext cx="3111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71" name="Equation" r:id="rId10" imgW="88560" imgH="177480" progId="Equation.DSMT4">
                  <p:embed/>
                </p:oleObj>
              </mc:Choice>
              <mc:Fallback>
                <p:oleObj name="Equation" r:id="rId10" imgW="88560" imgH="177480" progId="Equation.DSMT4">
                  <p:embed/>
                  <p:pic>
                    <p:nvPicPr>
                      <p:cNvPr id="10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1290" y="3912376"/>
                        <a:ext cx="3111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Line 69"/>
          <p:cNvSpPr>
            <a:spLocks noChangeShapeType="1"/>
          </p:cNvSpPr>
          <p:nvPr/>
        </p:nvSpPr>
        <p:spPr bwMode="auto">
          <a:xfrm flipH="1" flipV="1">
            <a:off x="8470889" y="1625279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7" name="Line 69"/>
          <p:cNvSpPr>
            <a:spLocks noChangeShapeType="1"/>
          </p:cNvSpPr>
          <p:nvPr/>
        </p:nvSpPr>
        <p:spPr bwMode="auto">
          <a:xfrm flipH="1" flipV="1">
            <a:off x="8959435" y="1692481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8" name="Line 69"/>
          <p:cNvSpPr>
            <a:spLocks noChangeShapeType="1"/>
          </p:cNvSpPr>
          <p:nvPr/>
        </p:nvSpPr>
        <p:spPr bwMode="auto">
          <a:xfrm flipH="1" flipV="1">
            <a:off x="9421026" y="1687849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342806"/>
              </p:ext>
            </p:extLst>
          </p:nvPr>
        </p:nvGraphicFramePr>
        <p:xfrm>
          <a:off x="8851356" y="5586917"/>
          <a:ext cx="5667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72" name="Equation" r:id="rId12" imgW="203040" imgH="203040" progId="Equation.DSMT4">
                  <p:embed/>
                </p:oleObj>
              </mc:Choice>
              <mc:Fallback>
                <p:oleObj name="Equation" r:id="rId12" imgW="203040" imgH="203040" progId="Equation.DSMT4">
                  <p:embed/>
                  <p:pic>
                    <p:nvPicPr>
                      <p:cNvPr id="1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1356" y="5586917"/>
                        <a:ext cx="5667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3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3" grpId="0"/>
      <p:bldP spid="1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6"/>
          <p:cNvSpPr>
            <a:spLocks noChangeArrowheads="1"/>
          </p:cNvSpPr>
          <p:nvPr/>
        </p:nvSpPr>
        <p:spPr bwMode="auto">
          <a:xfrm>
            <a:off x="8092953" y="404142"/>
            <a:ext cx="1861977" cy="5158061"/>
          </a:xfrm>
          <a:prstGeom prst="can">
            <a:avLst>
              <a:gd name="adj" fmla="val 52636"/>
            </a:avLst>
          </a:prstGeom>
          <a:solidFill>
            <a:srgbClr val="FFFF00"/>
          </a:solidFill>
          <a:ln w="19050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Arc 24"/>
          <p:cNvSpPr>
            <a:spLocks/>
          </p:cNvSpPr>
          <p:nvPr/>
        </p:nvSpPr>
        <p:spPr bwMode="auto">
          <a:xfrm flipH="1" flipV="1">
            <a:off x="8092952" y="780799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Arc 19"/>
          <p:cNvSpPr>
            <a:spLocks/>
          </p:cNvSpPr>
          <p:nvPr/>
        </p:nvSpPr>
        <p:spPr bwMode="auto">
          <a:xfrm rot="189675">
            <a:off x="8059383" y="377237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rc 24"/>
          <p:cNvSpPr>
            <a:spLocks/>
          </p:cNvSpPr>
          <p:nvPr/>
        </p:nvSpPr>
        <p:spPr bwMode="auto">
          <a:xfrm flipH="1" flipV="1">
            <a:off x="8090651" y="1862076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rc 19"/>
          <p:cNvSpPr>
            <a:spLocks/>
          </p:cNvSpPr>
          <p:nvPr/>
        </p:nvSpPr>
        <p:spPr bwMode="auto">
          <a:xfrm rot="189675">
            <a:off x="8079350" y="1523191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rc 19"/>
          <p:cNvSpPr>
            <a:spLocks/>
          </p:cNvSpPr>
          <p:nvPr/>
        </p:nvSpPr>
        <p:spPr bwMode="auto">
          <a:xfrm rot="189675">
            <a:off x="8066528" y="2590239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rc 24"/>
          <p:cNvSpPr>
            <a:spLocks/>
          </p:cNvSpPr>
          <p:nvPr/>
        </p:nvSpPr>
        <p:spPr bwMode="auto">
          <a:xfrm flipH="1" flipV="1">
            <a:off x="8090651" y="2966690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rc 19"/>
          <p:cNvSpPr>
            <a:spLocks/>
          </p:cNvSpPr>
          <p:nvPr/>
        </p:nvSpPr>
        <p:spPr bwMode="auto">
          <a:xfrm rot="189675">
            <a:off x="8118054" y="3658352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rc 24"/>
          <p:cNvSpPr>
            <a:spLocks/>
          </p:cNvSpPr>
          <p:nvPr/>
        </p:nvSpPr>
        <p:spPr bwMode="auto">
          <a:xfrm flipH="1" flipV="1">
            <a:off x="8100634" y="3959598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rc 19"/>
          <p:cNvSpPr>
            <a:spLocks/>
          </p:cNvSpPr>
          <p:nvPr/>
        </p:nvSpPr>
        <p:spPr bwMode="auto">
          <a:xfrm rot="189675">
            <a:off x="8090505" y="4672739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rc 24"/>
          <p:cNvSpPr>
            <a:spLocks/>
          </p:cNvSpPr>
          <p:nvPr/>
        </p:nvSpPr>
        <p:spPr bwMode="auto">
          <a:xfrm flipH="1" flipV="1">
            <a:off x="8082538" y="4973985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106761"/>
              </p:ext>
            </p:extLst>
          </p:nvPr>
        </p:nvGraphicFramePr>
        <p:xfrm>
          <a:off x="10031990" y="2276043"/>
          <a:ext cx="5222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36" name="Equation" r:id="rId3" imgW="152280" imgH="164880" progId="Equation.DSMT4">
                  <p:embed/>
                </p:oleObj>
              </mc:Choice>
              <mc:Fallback>
                <p:oleObj name="Equation" r:id="rId3" imgW="152280" imgH="164880" progId="Equation.DSMT4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1990" y="2276043"/>
                        <a:ext cx="5222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955437"/>
              </p:ext>
            </p:extLst>
          </p:nvPr>
        </p:nvGraphicFramePr>
        <p:xfrm>
          <a:off x="8799968" y="537746"/>
          <a:ext cx="4889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37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1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9968" y="537746"/>
                        <a:ext cx="4889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889566"/>
              </p:ext>
            </p:extLst>
          </p:nvPr>
        </p:nvGraphicFramePr>
        <p:xfrm>
          <a:off x="10094304" y="3218442"/>
          <a:ext cx="3111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38" name="Equation" r:id="rId7" imgW="88560" imgH="177480" progId="Equation.DSMT4">
                  <p:embed/>
                </p:oleObj>
              </mc:Choice>
              <mc:Fallback>
                <p:oleObj name="Equation" r:id="rId7" imgW="88560" imgH="177480" progId="Equation.DSMT4">
                  <p:embed/>
                  <p:pic>
                    <p:nvPicPr>
                      <p:cNvPr id="15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4304" y="3218442"/>
                        <a:ext cx="3111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69"/>
          <p:cNvSpPr>
            <a:spLocks noChangeShapeType="1"/>
          </p:cNvSpPr>
          <p:nvPr/>
        </p:nvSpPr>
        <p:spPr bwMode="auto">
          <a:xfrm flipH="1" flipV="1">
            <a:off x="8473903" y="931345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7" name="Line 69"/>
          <p:cNvSpPr>
            <a:spLocks noChangeShapeType="1"/>
          </p:cNvSpPr>
          <p:nvPr/>
        </p:nvSpPr>
        <p:spPr bwMode="auto">
          <a:xfrm flipH="1" flipV="1">
            <a:off x="8962449" y="998547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8" name="Line 69"/>
          <p:cNvSpPr>
            <a:spLocks noChangeShapeType="1"/>
          </p:cNvSpPr>
          <p:nvPr/>
        </p:nvSpPr>
        <p:spPr bwMode="auto">
          <a:xfrm flipH="1" flipV="1">
            <a:off x="9424040" y="993915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386517"/>
              </p:ext>
            </p:extLst>
          </p:nvPr>
        </p:nvGraphicFramePr>
        <p:xfrm>
          <a:off x="8854370" y="4892983"/>
          <a:ext cx="5667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39" name="Equation" r:id="rId9" imgW="203040" imgH="203040" progId="Equation.DSMT4">
                  <p:embed/>
                </p:oleObj>
              </mc:Choice>
              <mc:Fallback>
                <p:oleObj name="Equation" r:id="rId9" imgW="203040" imgH="203040" progId="Equation.DSMT4">
                  <p:embed/>
                  <p:pic>
                    <p:nvPicPr>
                      <p:cNvPr id="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4370" y="4892983"/>
                        <a:ext cx="5667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27"/>
          <p:cNvSpPr>
            <a:spLocks noChangeArrowheads="1"/>
          </p:cNvSpPr>
          <p:nvPr/>
        </p:nvSpPr>
        <p:spPr bwMode="auto">
          <a:xfrm>
            <a:off x="1926754" y="2780488"/>
            <a:ext cx="49685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圆柱体</a:t>
            </a:r>
            <a:r>
              <a:rPr lang="zh-CN" altLang="en-US" dirty="0">
                <a:solidFill>
                  <a:srgbClr val="0000FF"/>
                </a:solidFill>
              </a:rPr>
              <a:t>磁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介质</a:t>
            </a:r>
            <a:r>
              <a:rPr lang="zh-CN" altLang="en-US" dirty="0">
                <a:solidFill>
                  <a:srgbClr val="CC0000"/>
                </a:solidFill>
              </a:rPr>
              <a:t>又可看成一个磁偶极子，其磁矩大小为</a:t>
            </a:r>
          </a:p>
        </p:txBody>
      </p:sp>
      <p:sp>
        <p:nvSpPr>
          <p:cNvPr id="21" name="Text Box 1266"/>
          <p:cNvSpPr txBox="1">
            <a:spLocks noChangeArrowheads="1"/>
          </p:cNvSpPr>
          <p:nvPr/>
        </p:nvSpPr>
        <p:spPr bwMode="auto">
          <a:xfrm>
            <a:off x="3056885" y="404141"/>
            <a:ext cx="2808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30DD2"/>
                </a:solidFill>
              </a:rPr>
              <a:t>右手螺旋法则</a:t>
            </a:r>
          </a:p>
        </p:txBody>
      </p:sp>
      <p:graphicFrame>
        <p:nvGraphicFramePr>
          <p:cNvPr id="22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530298"/>
              </p:ext>
            </p:extLst>
          </p:nvPr>
        </p:nvGraphicFramePr>
        <p:xfrm>
          <a:off x="5951100" y="207597"/>
          <a:ext cx="5715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0" name="公式" r:id="rId11" imgW="164880" imgH="228600" progId="Equation.3">
                  <p:embed/>
                </p:oleObj>
              </mc:Choice>
              <mc:Fallback>
                <p:oleObj name="公式" r:id="rId11" imgW="164880" imgH="228600" progId="Equation.3">
                  <p:embed/>
                  <p:pic>
                    <p:nvPicPr>
                      <p:cNvPr id="22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100" y="207597"/>
                        <a:ext cx="5715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07684"/>
              </p:ext>
            </p:extLst>
          </p:nvPr>
        </p:nvGraphicFramePr>
        <p:xfrm>
          <a:off x="6625670" y="1841038"/>
          <a:ext cx="4349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1" name="公式" r:id="rId13" imgW="126720" imgH="164880" progId="Equation.3">
                  <p:embed/>
                </p:oleObj>
              </mc:Choice>
              <mc:Fallback>
                <p:oleObj name="公式" r:id="rId13" imgW="126720" imgH="164880" progId="Equation.3">
                  <p:embed/>
                  <p:pic>
                    <p:nvPicPr>
                      <p:cNvPr id="2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5670" y="1841038"/>
                        <a:ext cx="43497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4"/>
          <p:cNvGrpSpPr>
            <a:grpSpLocks/>
          </p:cNvGrpSpPr>
          <p:nvPr/>
        </p:nvGrpSpPr>
        <p:grpSpPr bwMode="auto">
          <a:xfrm rot="17022990">
            <a:off x="4594060" y="1179941"/>
            <a:ext cx="1847850" cy="1744663"/>
            <a:chOff x="4091" y="1656"/>
            <a:chExt cx="1164" cy="1099"/>
          </a:xfrm>
        </p:grpSpPr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420" y="2109"/>
              <a:ext cx="835" cy="646"/>
            </a:xfrm>
            <a:custGeom>
              <a:avLst/>
              <a:gdLst>
                <a:gd name="T0" fmla="*/ 6 w 835"/>
                <a:gd name="T1" fmla="*/ 149 h 646"/>
                <a:gd name="T2" fmla="*/ 6 w 835"/>
                <a:gd name="T3" fmla="*/ 203 h 646"/>
                <a:gd name="T4" fmla="*/ 18 w 835"/>
                <a:gd name="T5" fmla="*/ 280 h 646"/>
                <a:gd name="T6" fmla="*/ 54 w 835"/>
                <a:gd name="T7" fmla="*/ 383 h 646"/>
                <a:gd name="T8" fmla="*/ 113 w 835"/>
                <a:gd name="T9" fmla="*/ 526 h 646"/>
                <a:gd name="T10" fmla="*/ 143 w 835"/>
                <a:gd name="T11" fmla="*/ 562 h 646"/>
                <a:gd name="T12" fmla="*/ 238 w 835"/>
                <a:gd name="T13" fmla="*/ 615 h 646"/>
                <a:gd name="T14" fmla="*/ 298 w 835"/>
                <a:gd name="T15" fmla="*/ 645 h 646"/>
                <a:gd name="T16" fmla="*/ 339 w 835"/>
                <a:gd name="T17" fmla="*/ 615 h 646"/>
                <a:gd name="T18" fmla="*/ 369 w 835"/>
                <a:gd name="T19" fmla="*/ 615 h 646"/>
                <a:gd name="T20" fmla="*/ 417 w 835"/>
                <a:gd name="T21" fmla="*/ 639 h 646"/>
                <a:gd name="T22" fmla="*/ 458 w 835"/>
                <a:gd name="T23" fmla="*/ 633 h 646"/>
                <a:gd name="T24" fmla="*/ 488 w 835"/>
                <a:gd name="T25" fmla="*/ 591 h 646"/>
                <a:gd name="T26" fmla="*/ 524 w 835"/>
                <a:gd name="T27" fmla="*/ 603 h 646"/>
                <a:gd name="T28" fmla="*/ 572 w 835"/>
                <a:gd name="T29" fmla="*/ 585 h 646"/>
                <a:gd name="T30" fmla="*/ 590 w 835"/>
                <a:gd name="T31" fmla="*/ 526 h 646"/>
                <a:gd name="T32" fmla="*/ 626 w 835"/>
                <a:gd name="T33" fmla="*/ 502 h 646"/>
                <a:gd name="T34" fmla="*/ 644 w 835"/>
                <a:gd name="T35" fmla="*/ 454 h 646"/>
                <a:gd name="T36" fmla="*/ 650 w 835"/>
                <a:gd name="T37" fmla="*/ 358 h 646"/>
                <a:gd name="T38" fmla="*/ 632 w 835"/>
                <a:gd name="T39" fmla="*/ 298 h 646"/>
                <a:gd name="T40" fmla="*/ 584 w 835"/>
                <a:gd name="T41" fmla="*/ 256 h 646"/>
                <a:gd name="T42" fmla="*/ 524 w 835"/>
                <a:gd name="T43" fmla="*/ 221 h 646"/>
                <a:gd name="T44" fmla="*/ 500 w 835"/>
                <a:gd name="T45" fmla="*/ 238 h 646"/>
                <a:gd name="T46" fmla="*/ 494 w 835"/>
                <a:gd name="T47" fmla="*/ 274 h 646"/>
                <a:gd name="T48" fmla="*/ 518 w 835"/>
                <a:gd name="T49" fmla="*/ 304 h 646"/>
                <a:gd name="T50" fmla="*/ 494 w 835"/>
                <a:gd name="T51" fmla="*/ 280 h 646"/>
                <a:gd name="T52" fmla="*/ 488 w 835"/>
                <a:gd name="T53" fmla="*/ 268 h 646"/>
                <a:gd name="T54" fmla="*/ 470 w 835"/>
                <a:gd name="T55" fmla="*/ 244 h 646"/>
                <a:gd name="T56" fmla="*/ 482 w 835"/>
                <a:gd name="T57" fmla="*/ 203 h 646"/>
                <a:gd name="T58" fmla="*/ 512 w 835"/>
                <a:gd name="T59" fmla="*/ 197 h 646"/>
                <a:gd name="T60" fmla="*/ 602 w 835"/>
                <a:gd name="T61" fmla="*/ 203 h 646"/>
                <a:gd name="T62" fmla="*/ 697 w 835"/>
                <a:gd name="T63" fmla="*/ 227 h 646"/>
                <a:gd name="T64" fmla="*/ 786 w 835"/>
                <a:gd name="T65" fmla="*/ 227 h 646"/>
                <a:gd name="T66" fmla="*/ 822 w 835"/>
                <a:gd name="T67" fmla="*/ 203 h 646"/>
                <a:gd name="T68" fmla="*/ 828 w 835"/>
                <a:gd name="T69" fmla="*/ 149 h 646"/>
                <a:gd name="T70" fmla="*/ 769 w 835"/>
                <a:gd name="T71" fmla="*/ 131 h 646"/>
                <a:gd name="T72" fmla="*/ 703 w 835"/>
                <a:gd name="T73" fmla="*/ 107 h 646"/>
                <a:gd name="T74" fmla="*/ 679 w 835"/>
                <a:gd name="T75" fmla="*/ 95 h 646"/>
                <a:gd name="T76" fmla="*/ 650 w 835"/>
                <a:gd name="T77" fmla="*/ 83 h 646"/>
                <a:gd name="T78" fmla="*/ 518 w 835"/>
                <a:gd name="T79" fmla="*/ 48 h 646"/>
                <a:gd name="T80" fmla="*/ 363 w 835"/>
                <a:gd name="T81" fmla="*/ 18 h 646"/>
                <a:gd name="T82" fmla="*/ 268 w 835"/>
                <a:gd name="T83" fmla="*/ 0 h 6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35"/>
                <a:gd name="T127" fmla="*/ 0 h 646"/>
                <a:gd name="T128" fmla="*/ 835 w 835"/>
                <a:gd name="T129" fmla="*/ 646 h 6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35" h="646">
                  <a:moveTo>
                    <a:pt x="0" y="107"/>
                  </a:moveTo>
                  <a:lnTo>
                    <a:pt x="6" y="131"/>
                  </a:lnTo>
                  <a:lnTo>
                    <a:pt x="6" y="149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6" y="203"/>
                  </a:lnTo>
                  <a:lnTo>
                    <a:pt x="6" y="227"/>
                  </a:lnTo>
                  <a:lnTo>
                    <a:pt x="12" y="250"/>
                  </a:lnTo>
                  <a:lnTo>
                    <a:pt x="18" y="280"/>
                  </a:lnTo>
                  <a:lnTo>
                    <a:pt x="24" y="310"/>
                  </a:lnTo>
                  <a:lnTo>
                    <a:pt x="36" y="340"/>
                  </a:lnTo>
                  <a:lnTo>
                    <a:pt x="54" y="383"/>
                  </a:lnTo>
                  <a:lnTo>
                    <a:pt x="72" y="424"/>
                  </a:lnTo>
                  <a:lnTo>
                    <a:pt x="96" y="478"/>
                  </a:lnTo>
                  <a:lnTo>
                    <a:pt x="113" y="526"/>
                  </a:lnTo>
                  <a:lnTo>
                    <a:pt x="119" y="544"/>
                  </a:lnTo>
                  <a:lnTo>
                    <a:pt x="131" y="556"/>
                  </a:lnTo>
                  <a:lnTo>
                    <a:pt x="143" y="562"/>
                  </a:lnTo>
                  <a:lnTo>
                    <a:pt x="161" y="573"/>
                  </a:lnTo>
                  <a:lnTo>
                    <a:pt x="191" y="591"/>
                  </a:lnTo>
                  <a:lnTo>
                    <a:pt x="238" y="615"/>
                  </a:lnTo>
                  <a:lnTo>
                    <a:pt x="262" y="633"/>
                  </a:lnTo>
                  <a:lnTo>
                    <a:pt x="286" y="639"/>
                  </a:lnTo>
                  <a:lnTo>
                    <a:pt x="298" y="645"/>
                  </a:lnTo>
                  <a:lnTo>
                    <a:pt x="316" y="639"/>
                  </a:lnTo>
                  <a:lnTo>
                    <a:pt x="333" y="627"/>
                  </a:lnTo>
                  <a:lnTo>
                    <a:pt x="339" y="615"/>
                  </a:lnTo>
                  <a:lnTo>
                    <a:pt x="345" y="609"/>
                  </a:lnTo>
                  <a:lnTo>
                    <a:pt x="357" y="609"/>
                  </a:lnTo>
                  <a:lnTo>
                    <a:pt x="369" y="615"/>
                  </a:lnTo>
                  <a:lnTo>
                    <a:pt x="381" y="621"/>
                  </a:lnTo>
                  <a:lnTo>
                    <a:pt x="399" y="633"/>
                  </a:lnTo>
                  <a:lnTo>
                    <a:pt x="417" y="639"/>
                  </a:lnTo>
                  <a:lnTo>
                    <a:pt x="429" y="639"/>
                  </a:lnTo>
                  <a:lnTo>
                    <a:pt x="446" y="639"/>
                  </a:lnTo>
                  <a:lnTo>
                    <a:pt x="458" y="633"/>
                  </a:lnTo>
                  <a:lnTo>
                    <a:pt x="470" y="621"/>
                  </a:lnTo>
                  <a:lnTo>
                    <a:pt x="482" y="603"/>
                  </a:lnTo>
                  <a:lnTo>
                    <a:pt x="488" y="591"/>
                  </a:lnTo>
                  <a:lnTo>
                    <a:pt x="500" y="591"/>
                  </a:lnTo>
                  <a:lnTo>
                    <a:pt x="512" y="597"/>
                  </a:lnTo>
                  <a:lnTo>
                    <a:pt x="524" y="603"/>
                  </a:lnTo>
                  <a:lnTo>
                    <a:pt x="542" y="597"/>
                  </a:lnTo>
                  <a:lnTo>
                    <a:pt x="560" y="597"/>
                  </a:lnTo>
                  <a:lnTo>
                    <a:pt x="572" y="585"/>
                  </a:lnTo>
                  <a:lnTo>
                    <a:pt x="578" y="573"/>
                  </a:lnTo>
                  <a:lnTo>
                    <a:pt x="584" y="550"/>
                  </a:lnTo>
                  <a:lnTo>
                    <a:pt x="590" y="526"/>
                  </a:lnTo>
                  <a:lnTo>
                    <a:pt x="590" y="514"/>
                  </a:lnTo>
                  <a:lnTo>
                    <a:pt x="614" y="508"/>
                  </a:lnTo>
                  <a:lnTo>
                    <a:pt x="626" y="502"/>
                  </a:lnTo>
                  <a:lnTo>
                    <a:pt x="638" y="490"/>
                  </a:lnTo>
                  <a:lnTo>
                    <a:pt x="644" y="472"/>
                  </a:lnTo>
                  <a:lnTo>
                    <a:pt x="644" y="454"/>
                  </a:lnTo>
                  <a:lnTo>
                    <a:pt x="644" y="430"/>
                  </a:lnTo>
                  <a:lnTo>
                    <a:pt x="650" y="400"/>
                  </a:lnTo>
                  <a:lnTo>
                    <a:pt x="650" y="358"/>
                  </a:lnTo>
                  <a:lnTo>
                    <a:pt x="650" y="340"/>
                  </a:lnTo>
                  <a:lnTo>
                    <a:pt x="644" y="322"/>
                  </a:lnTo>
                  <a:lnTo>
                    <a:pt x="632" y="298"/>
                  </a:lnTo>
                  <a:lnTo>
                    <a:pt x="620" y="280"/>
                  </a:lnTo>
                  <a:lnTo>
                    <a:pt x="602" y="268"/>
                  </a:lnTo>
                  <a:lnTo>
                    <a:pt x="584" y="256"/>
                  </a:lnTo>
                  <a:lnTo>
                    <a:pt x="560" y="238"/>
                  </a:lnTo>
                  <a:lnTo>
                    <a:pt x="536" y="227"/>
                  </a:lnTo>
                  <a:lnTo>
                    <a:pt x="524" y="221"/>
                  </a:lnTo>
                  <a:lnTo>
                    <a:pt x="518" y="227"/>
                  </a:lnTo>
                  <a:lnTo>
                    <a:pt x="506" y="232"/>
                  </a:lnTo>
                  <a:lnTo>
                    <a:pt x="500" y="238"/>
                  </a:lnTo>
                  <a:lnTo>
                    <a:pt x="494" y="250"/>
                  </a:lnTo>
                  <a:lnTo>
                    <a:pt x="494" y="262"/>
                  </a:lnTo>
                  <a:lnTo>
                    <a:pt x="494" y="274"/>
                  </a:lnTo>
                  <a:lnTo>
                    <a:pt x="506" y="286"/>
                  </a:lnTo>
                  <a:lnTo>
                    <a:pt x="512" y="298"/>
                  </a:lnTo>
                  <a:lnTo>
                    <a:pt x="518" y="304"/>
                  </a:lnTo>
                  <a:lnTo>
                    <a:pt x="524" y="316"/>
                  </a:lnTo>
                  <a:lnTo>
                    <a:pt x="512" y="304"/>
                  </a:lnTo>
                  <a:lnTo>
                    <a:pt x="494" y="280"/>
                  </a:lnTo>
                  <a:lnTo>
                    <a:pt x="488" y="286"/>
                  </a:lnTo>
                  <a:lnTo>
                    <a:pt x="488" y="280"/>
                  </a:lnTo>
                  <a:lnTo>
                    <a:pt x="488" y="268"/>
                  </a:lnTo>
                  <a:lnTo>
                    <a:pt x="482" y="262"/>
                  </a:lnTo>
                  <a:lnTo>
                    <a:pt x="476" y="250"/>
                  </a:lnTo>
                  <a:lnTo>
                    <a:pt x="470" y="244"/>
                  </a:lnTo>
                  <a:lnTo>
                    <a:pt x="470" y="227"/>
                  </a:lnTo>
                  <a:lnTo>
                    <a:pt x="470" y="215"/>
                  </a:lnTo>
                  <a:lnTo>
                    <a:pt x="482" y="203"/>
                  </a:lnTo>
                  <a:lnTo>
                    <a:pt x="488" y="197"/>
                  </a:lnTo>
                  <a:lnTo>
                    <a:pt x="500" y="197"/>
                  </a:lnTo>
                  <a:lnTo>
                    <a:pt x="512" y="197"/>
                  </a:lnTo>
                  <a:lnTo>
                    <a:pt x="542" y="197"/>
                  </a:lnTo>
                  <a:lnTo>
                    <a:pt x="572" y="197"/>
                  </a:lnTo>
                  <a:lnTo>
                    <a:pt x="602" y="203"/>
                  </a:lnTo>
                  <a:lnTo>
                    <a:pt x="632" y="203"/>
                  </a:lnTo>
                  <a:lnTo>
                    <a:pt x="673" y="215"/>
                  </a:lnTo>
                  <a:lnTo>
                    <a:pt x="697" y="227"/>
                  </a:lnTo>
                  <a:lnTo>
                    <a:pt x="715" y="232"/>
                  </a:lnTo>
                  <a:lnTo>
                    <a:pt x="757" y="232"/>
                  </a:lnTo>
                  <a:lnTo>
                    <a:pt x="786" y="227"/>
                  </a:lnTo>
                  <a:lnTo>
                    <a:pt x="804" y="221"/>
                  </a:lnTo>
                  <a:lnTo>
                    <a:pt x="816" y="215"/>
                  </a:lnTo>
                  <a:lnTo>
                    <a:pt x="822" y="203"/>
                  </a:lnTo>
                  <a:lnTo>
                    <a:pt x="828" y="185"/>
                  </a:lnTo>
                  <a:lnTo>
                    <a:pt x="834" y="167"/>
                  </a:lnTo>
                  <a:lnTo>
                    <a:pt x="828" y="149"/>
                  </a:lnTo>
                  <a:lnTo>
                    <a:pt x="822" y="143"/>
                  </a:lnTo>
                  <a:lnTo>
                    <a:pt x="781" y="137"/>
                  </a:lnTo>
                  <a:lnTo>
                    <a:pt x="769" y="131"/>
                  </a:lnTo>
                  <a:lnTo>
                    <a:pt x="763" y="131"/>
                  </a:lnTo>
                  <a:lnTo>
                    <a:pt x="739" y="125"/>
                  </a:lnTo>
                  <a:lnTo>
                    <a:pt x="703" y="107"/>
                  </a:lnTo>
                  <a:lnTo>
                    <a:pt x="691" y="101"/>
                  </a:lnTo>
                  <a:lnTo>
                    <a:pt x="679" y="101"/>
                  </a:lnTo>
                  <a:lnTo>
                    <a:pt x="679" y="95"/>
                  </a:lnTo>
                  <a:lnTo>
                    <a:pt x="673" y="95"/>
                  </a:lnTo>
                  <a:lnTo>
                    <a:pt x="668" y="95"/>
                  </a:lnTo>
                  <a:lnTo>
                    <a:pt x="650" y="83"/>
                  </a:lnTo>
                  <a:lnTo>
                    <a:pt x="608" y="77"/>
                  </a:lnTo>
                  <a:lnTo>
                    <a:pt x="566" y="59"/>
                  </a:lnTo>
                  <a:lnTo>
                    <a:pt x="518" y="48"/>
                  </a:lnTo>
                  <a:lnTo>
                    <a:pt x="464" y="30"/>
                  </a:lnTo>
                  <a:lnTo>
                    <a:pt x="423" y="24"/>
                  </a:lnTo>
                  <a:lnTo>
                    <a:pt x="363" y="18"/>
                  </a:lnTo>
                  <a:lnTo>
                    <a:pt x="304" y="18"/>
                  </a:lnTo>
                  <a:lnTo>
                    <a:pt x="298" y="18"/>
                  </a:lnTo>
                  <a:lnTo>
                    <a:pt x="268" y="0"/>
                  </a:lnTo>
                  <a:lnTo>
                    <a:pt x="203" y="71"/>
                  </a:lnTo>
                  <a:lnTo>
                    <a:pt x="0" y="107"/>
                  </a:lnTo>
                </a:path>
              </a:pathLst>
            </a:custGeom>
            <a:solidFill>
              <a:srgbClr val="FF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20" y="2210"/>
              <a:ext cx="132" cy="444"/>
            </a:xfrm>
            <a:custGeom>
              <a:avLst/>
              <a:gdLst>
                <a:gd name="T0" fmla="*/ 0 w 132"/>
                <a:gd name="T1" fmla="*/ 24 h 444"/>
                <a:gd name="T2" fmla="*/ 6 w 132"/>
                <a:gd name="T3" fmla="*/ 42 h 444"/>
                <a:gd name="T4" fmla="*/ 6 w 132"/>
                <a:gd name="T5" fmla="*/ 60 h 444"/>
                <a:gd name="T6" fmla="*/ 12 w 132"/>
                <a:gd name="T7" fmla="*/ 72 h 444"/>
                <a:gd name="T8" fmla="*/ 6 w 132"/>
                <a:gd name="T9" fmla="*/ 90 h 444"/>
                <a:gd name="T10" fmla="*/ 6 w 132"/>
                <a:gd name="T11" fmla="*/ 102 h 444"/>
                <a:gd name="T12" fmla="*/ 6 w 132"/>
                <a:gd name="T13" fmla="*/ 120 h 444"/>
                <a:gd name="T14" fmla="*/ 6 w 132"/>
                <a:gd name="T15" fmla="*/ 143 h 444"/>
                <a:gd name="T16" fmla="*/ 18 w 132"/>
                <a:gd name="T17" fmla="*/ 173 h 444"/>
                <a:gd name="T18" fmla="*/ 24 w 132"/>
                <a:gd name="T19" fmla="*/ 209 h 444"/>
                <a:gd name="T20" fmla="*/ 36 w 132"/>
                <a:gd name="T21" fmla="*/ 245 h 444"/>
                <a:gd name="T22" fmla="*/ 54 w 132"/>
                <a:gd name="T23" fmla="*/ 288 h 444"/>
                <a:gd name="T24" fmla="*/ 72 w 132"/>
                <a:gd name="T25" fmla="*/ 335 h 444"/>
                <a:gd name="T26" fmla="*/ 96 w 132"/>
                <a:gd name="T27" fmla="*/ 377 h 444"/>
                <a:gd name="T28" fmla="*/ 107 w 132"/>
                <a:gd name="T29" fmla="*/ 407 h 444"/>
                <a:gd name="T30" fmla="*/ 113 w 132"/>
                <a:gd name="T31" fmla="*/ 425 h 444"/>
                <a:gd name="T32" fmla="*/ 125 w 132"/>
                <a:gd name="T33" fmla="*/ 443 h 444"/>
                <a:gd name="T34" fmla="*/ 119 w 132"/>
                <a:gd name="T35" fmla="*/ 431 h 444"/>
                <a:gd name="T36" fmla="*/ 119 w 132"/>
                <a:gd name="T37" fmla="*/ 419 h 444"/>
                <a:gd name="T38" fmla="*/ 125 w 132"/>
                <a:gd name="T39" fmla="*/ 407 h 444"/>
                <a:gd name="T40" fmla="*/ 125 w 132"/>
                <a:gd name="T41" fmla="*/ 401 h 444"/>
                <a:gd name="T42" fmla="*/ 119 w 132"/>
                <a:gd name="T43" fmla="*/ 383 h 444"/>
                <a:gd name="T44" fmla="*/ 107 w 132"/>
                <a:gd name="T45" fmla="*/ 365 h 444"/>
                <a:gd name="T46" fmla="*/ 96 w 132"/>
                <a:gd name="T47" fmla="*/ 347 h 444"/>
                <a:gd name="T48" fmla="*/ 84 w 132"/>
                <a:gd name="T49" fmla="*/ 323 h 444"/>
                <a:gd name="T50" fmla="*/ 72 w 132"/>
                <a:gd name="T51" fmla="*/ 299 h 444"/>
                <a:gd name="T52" fmla="*/ 60 w 132"/>
                <a:gd name="T53" fmla="*/ 270 h 444"/>
                <a:gd name="T54" fmla="*/ 54 w 132"/>
                <a:gd name="T55" fmla="*/ 245 h 444"/>
                <a:gd name="T56" fmla="*/ 42 w 132"/>
                <a:gd name="T57" fmla="*/ 221 h 444"/>
                <a:gd name="T58" fmla="*/ 36 w 132"/>
                <a:gd name="T59" fmla="*/ 203 h 444"/>
                <a:gd name="T60" fmla="*/ 36 w 132"/>
                <a:gd name="T61" fmla="*/ 185 h 444"/>
                <a:gd name="T62" fmla="*/ 30 w 132"/>
                <a:gd name="T63" fmla="*/ 173 h 444"/>
                <a:gd name="T64" fmla="*/ 30 w 132"/>
                <a:gd name="T65" fmla="*/ 149 h 444"/>
                <a:gd name="T66" fmla="*/ 30 w 132"/>
                <a:gd name="T67" fmla="*/ 126 h 444"/>
                <a:gd name="T68" fmla="*/ 30 w 132"/>
                <a:gd name="T69" fmla="*/ 102 h 444"/>
                <a:gd name="T70" fmla="*/ 36 w 132"/>
                <a:gd name="T71" fmla="*/ 84 h 444"/>
                <a:gd name="T72" fmla="*/ 42 w 132"/>
                <a:gd name="T73" fmla="*/ 66 h 444"/>
                <a:gd name="T74" fmla="*/ 60 w 132"/>
                <a:gd name="T75" fmla="*/ 54 h 444"/>
                <a:gd name="T76" fmla="*/ 72 w 132"/>
                <a:gd name="T77" fmla="*/ 42 h 444"/>
                <a:gd name="T78" fmla="*/ 90 w 132"/>
                <a:gd name="T79" fmla="*/ 30 h 444"/>
                <a:gd name="T80" fmla="*/ 107 w 132"/>
                <a:gd name="T81" fmla="*/ 18 h 444"/>
                <a:gd name="T82" fmla="*/ 119 w 132"/>
                <a:gd name="T83" fmla="*/ 12 h 444"/>
                <a:gd name="T84" fmla="*/ 131 w 132"/>
                <a:gd name="T85" fmla="*/ 0 h 444"/>
                <a:gd name="T86" fmla="*/ 0 w 132"/>
                <a:gd name="T87" fmla="*/ 24 h 4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2"/>
                <a:gd name="T133" fmla="*/ 0 h 444"/>
                <a:gd name="T134" fmla="*/ 132 w 132"/>
                <a:gd name="T135" fmla="*/ 444 h 4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2" h="444">
                  <a:moveTo>
                    <a:pt x="0" y="24"/>
                  </a:moveTo>
                  <a:lnTo>
                    <a:pt x="6" y="42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90"/>
                  </a:lnTo>
                  <a:lnTo>
                    <a:pt x="6" y="102"/>
                  </a:lnTo>
                  <a:lnTo>
                    <a:pt x="6" y="120"/>
                  </a:lnTo>
                  <a:lnTo>
                    <a:pt x="6" y="143"/>
                  </a:lnTo>
                  <a:lnTo>
                    <a:pt x="18" y="173"/>
                  </a:lnTo>
                  <a:lnTo>
                    <a:pt x="24" y="209"/>
                  </a:lnTo>
                  <a:lnTo>
                    <a:pt x="36" y="245"/>
                  </a:lnTo>
                  <a:lnTo>
                    <a:pt x="54" y="288"/>
                  </a:lnTo>
                  <a:lnTo>
                    <a:pt x="72" y="335"/>
                  </a:lnTo>
                  <a:lnTo>
                    <a:pt x="96" y="377"/>
                  </a:lnTo>
                  <a:lnTo>
                    <a:pt x="107" y="407"/>
                  </a:lnTo>
                  <a:lnTo>
                    <a:pt x="113" y="425"/>
                  </a:lnTo>
                  <a:lnTo>
                    <a:pt x="125" y="443"/>
                  </a:lnTo>
                  <a:lnTo>
                    <a:pt x="119" y="431"/>
                  </a:lnTo>
                  <a:lnTo>
                    <a:pt x="119" y="419"/>
                  </a:lnTo>
                  <a:lnTo>
                    <a:pt x="125" y="407"/>
                  </a:lnTo>
                  <a:lnTo>
                    <a:pt x="125" y="401"/>
                  </a:lnTo>
                  <a:lnTo>
                    <a:pt x="119" y="383"/>
                  </a:lnTo>
                  <a:lnTo>
                    <a:pt x="107" y="365"/>
                  </a:lnTo>
                  <a:lnTo>
                    <a:pt x="96" y="347"/>
                  </a:lnTo>
                  <a:lnTo>
                    <a:pt x="84" y="323"/>
                  </a:lnTo>
                  <a:lnTo>
                    <a:pt x="72" y="299"/>
                  </a:lnTo>
                  <a:lnTo>
                    <a:pt x="60" y="270"/>
                  </a:lnTo>
                  <a:lnTo>
                    <a:pt x="54" y="245"/>
                  </a:lnTo>
                  <a:lnTo>
                    <a:pt x="42" y="221"/>
                  </a:lnTo>
                  <a:lnTo>
                    <a:pt x="36" y="203"/>
                  </a:lnTo>
                  <a:lnTo>
                    <a:pt x="36" y="185"/>
                  </a:lnTo>
                  <a:lnTo>
                    <a:pt x="30" y="173"/>
                  </a:lnTo>
                  <a:lnTo>
                    <a:pt x="30" y="149"/>
                  </a:lnTo>
                  <a:lnTo>
                    <a:pt x="30" y="126"/>
                  </a:lnTo>
                  <a:lnTo>
                    <a:pt x="30" y="102"/>
                  </a:lnTo>
                  <a:lnTo>
                    <a:pt x="36" y="84"/>
                  </a:lnTo>
                  <a:lnTo>
                    <a:pt x="42" y="66"/>
                  </a:lnTo>
                  <a:lnTo>
                    <a:pt x="60" y="54"/>
                  </a:lnTo>
                  <a:lnTo>
                    <a:pt x="72" y="42"/>
                  </a:lnTo>
                  <a:lnTo>
                    <a:pt x="90" y="30"/>
                  </a:lnTo>
                  <a:lnTo>
                    <a:pt x="107" y="18"/>
                  </a:lnTo>
                  <a:lnTo>
                    <a:pt x="119" y="12"/>
                  </a:lnTo>
                  <a:lnTo>
                    <a:pt x="131" y="0"/>
                  </a:lnTo>
                  <a:lnTo>
                    <a:pt x="0" y="24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52" y="2635"/>
              <a:ext cx="114" cy="96"/>
            </a:xfrm>
            <a:custGeom>
              <a:avLst/>
              <a:gdLst>
                <a:gd name="T0" fmla="*/ 107 w 114"/>
                <a:gd name="T1" fmla="*/ 89 h 96"/>
                <a:gd name="T2" fmla="*/ 96 w 114"/>
                <a:gd name="T3" fmla="*/ 95 h 96"/>
                <a:gd name="T4" fmla="*/ 84 w 114"/>
                <a:gd name="T5" fmla="*/ 95 h 96"/>
                <a:gd name="T6" fmla="*/ 66 w 114"/>
                <a:gd name="T7" fmla="*/ 89 h 96"/>
                <a:gd name="T8" fmla="*/ 54 w 114"/>
                <a:gd name="T9" fmla="*/ 77 h 96"/>
                <a:gd name="T10" fmla="*/ 36 w 114"/>
                <a:gd name="T11" fmla="*/ 65 h 96"/>
                <a:gd name="T12" fmla="*/ 24 w 114"/>
                <a:gd name="T13" fmla="*/ 42 h 96"/>
                <a:gd name="T14" fmla="*/ 12 w 114"/>
                <a:gd name="T15" fmla="*/ 24 h 96"/>
                <a:gd name="T16" fmla="*/ 0 w 114"/>
                <a:gd name="T17" fmla="*/ 0 h 96"/>
                <a:gd name="T18" fmla="*/ 18 w 114"/>
                <a:gd name="T19" fmla="*/ 24 h 96"/>
                <a:gd name="T20" fmla="*/ 24 w 114"/>
                <a:gd name="T21" fmla="*/ 30 h 96"/>
                <a:gd name="T22" fmla="*/ 30 w 114"/>
                <a:gd name="T23" fmla="*/ 42 h 96"/>
                <a:gd name="T24" fmla="*/ 42 w 114"/>
                <a:gd name="T25" fmla="*/ 53 h 96"/>
                <a:gd name="T26" fmla="*/ 48 w 114"/>
                <a:gd name="T27" fmla="*/ 59 h 96"/>
                <a:gd name="T28" fmla="*/ 60 w 114"/>
                <a:gd name="T29" fmla="*/ 71 h 96"/>
                <a:gd name="T30" fmla="*/ 72 w 114"/>
                <a:gd name="T31" fmla="*/ 77 h 96"/>
                <a:gd name="T32" fmla="*/ 90 w 114"/>
                <a:gd name="T33" fmla="*/ 83 h 96"/>
                <a:gd name="T34" fmla="*/ 101 w 114"/>
                <a:gd name="T35" fmla="*/ 83 h 96"/>
                <a:gd name="T36" fmla="*/ 113 w 114"/>
                <a:gd name="T37" fmla="*/ 83 h 96"/>
                <a:gd name="T38" fmla="*/ 107 w 114"/>
                <a:gd name="T39" fmla="*/ 89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4"/>
                <a:gd name="T61" fmla="*/ 0 h 96"/>
                <a:gd name="T62" fmla="*/ 114 w 114"/>
                <a:gd name="T63" fmla="*/ 96 h 9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4" h="96">
                  <a:moveTo>
                    <a:pt x="107" y="89"/>
                  </a:moveTo>
                  <a:lnTo>
                    <a:pt x="96" y="95"/>
                  </a:lnTo>
                  <a:lnTo>
                    <a:pt x="84" y="95"/>
                  </a:lnTo>
                  <a:lnTo>
                    <a:pt x="66" y="89"/>
                  </a:lnTo>
                  <a:lnTo>
                    <a:pt x="54" y="77"/>
                  </a:lnTo>
                  <a:lnTo>
                    <a:pt x="36" y="65"/>
                  </a:lnTo>
                  <a:lnTo>
                    <a:pt x="24" y="42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42" y="53"/>
                  </a:lnTo>
                  <a:lnTo>
                    <a:pt x="48" y="59"/>
                  </a:lnTo>
                  <a:lnTo>
                    <a:pt x="60" y="71"/>
                  </a:lnTo>
                  <a:lnTo>
                    <a:pt x="72" y="77"/>
                  </a:lnTo>
                  <a:lnTo>
                    <a:pt x="90" y="83"/>
                  </a:lnTo>
                  <a:lnTo>
                    <a:pt x="101" y="83"/>
                  </a:lnTo>
                  <a:lnTo>
                    <a:pt x="113" y="83"/>
                  </a:lnTo>
                  <a:lnTo>
                    <a:pt x="107" y="89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771" y="2599"/>
              <a:ext cx="138" cy="114"/>
            </a:xfrm>
            <a:custGeom>
              <a:avLst/>
              <a:gdLst>
                <a:gd name="T0" fmla="*/ 131 w 138"/>
                <a:gd name="T1" fmla="*/ 107 h 114"/>
                <a:gd name="T2" fmla="*/ 113 w 138"/>
                <a:gd name="T3" fmla="*/ 113 h 114"/>
                <a:gd name="T4" fmla="*/ 95 w 138"/>
                <a:gd name="T5" fmla="*/ 107 h 114"/>
                <a:gd name="T6" fmla="*/ 84 w 138"/>
                <a:gd name="T7" fmla="*/ 107 h 114"/>
                <a:gd name="T8" fmla="*/ 66 w 138"/>
                <a:gd name="T9" fmla="*/ 95 h 114"/>
                <a:gd name="T10" fmla="*/ 54 w 138"/>
                <a:gd name="T11" fmla="*/ 89 h 114"/>
                <a:gd name="T12" fmla="*/ 42 w 138"/>
                <a:gd name="T13" fmla="*/ 72 h 114"/>
                <a:gd name="T14" fmla="*/ 30 w 138"/>
                <a:gd name="T15" fmla="*/ 54 h 114"/>
                <a:gd name="T16" fmla="*/ 18 w 138"/>
                <a:gd name="T17" fmla="*/ 30 h 114"/>
                <a:gd name="T18" fmla="*/ 0 w 138"/>
                <a:gd name="T19" fmla="*/ 0 h 114"/>
                <a:gd name="T20" fmla="*/ 12 w 138"/>
                <a:gd name="T21" fmla="*/ 18 h 114"/>
                <a:gd name="T22" fmla="*/ 24 w 138"/>
                <a:gd name="T23" fmla="*/ 30 h 114"/>
                <a:gd name="T24" fmla="*/ 36 w 138"/>
                <a:gd name="T25" fmla="*/ 48 h 114"/>
                <a:gd name="T26" fmla="*/ 48 w 138"/>
                <a:gd name="T27" fmla="*/ 60 h 114"/>
                <a:gd name="T28" fmla="*/ 60 w 138"/>
                <a:gd name="T29" fmla="*/ 72 h 114"/>
                <a:gd name="T30" fmla="*/ 78 w 138"/>
                <a:gd name="T31" fmla="*/ 83 h 114"/>
                <a:gd name="T32" fmla="*/ 95 w 138"/>
                <a:gd name="T33" fmla="*/ 89 h 114"/>
                <a:gd name="T34" fmla="*/ 119 w 138"/>
                <a:gd name="T35" fmla="*/ 95 h 114"/>
                <a:gd name="T36" fmla="*/ 137 w 138"/>
                <a:gd name="T37" fmla="*/ 101 h 114"/>
                <a:gd name="T38" fmla="*/ 131 w 138"/>
                <a:gd name="T39" fmla="*/ 107 h 1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8"/>
                <a:gd name="T61" fmla="*/ 0 h 114"/>
                <a:gd name="T62" fmla="*/ 138 w 138"/>
                <a:gd name="T63" fmla="*/ 114 h 11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8" h="114">
                  <a:moveTo>
                    <a:pt x="131" y="107"/>
                  </a:moveTo>
                  <a:lnTo>
                    <a:pt x="113" y="113"/>
                  </a:lnTo>
                  <a:lnTo>
                    <a:pt x="95" y="107"/>
                  </a:lnTo>
                  <a:lnTo>
                    <a:pt x="84" y="107"/>
                  </a:lnTo>
                  <a:lnTo>
                    <a:pt x="66" y="95"/>
                  </a:lnTo>
                  <a:lnTo>
                    <a:pt x="54" y="89"/>
                  </a:lnTo>
                  <a:lnTo>
                    <a:pt x="42" y="72"/>
                  </a:lnTo>
                  <a:lnTo>
                    <a:pt x="30" y="54"/>
                  </a:lnTo>
                  <a:lnTo>
                    <a:pt x="18" y="3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24" y="30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60" y="72"/>
                  </a:lnTo>
                  <a:lnTo>
                    <a:pt x="78" y="83"/>
                  </a:lnTo>
                  <a:lnTo>
                    <a:pt x="95" y="89"/>
                  </a:lnTo>
                  <a:lnTo>
                    <a:pt x="119" y="95"/>
                  </a:lnTo>
                  <a:lnTo>
                    <a:pt x="137" y="101"/>
                  </a:lnTo>
                  <a:lnTo>
                    <a:pt x="131" y="107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908" y="2545"/>
              <a:ext cx="103" cy="91"/>
            </a:xfrm>
            <a:custGeom>
              <a:avLst/>
              <a:gdLst>
                <a:gd name="T0" fmla="*/ 0 w 103"/>
                <a:gd name="T1" fmla="*/ 0 h 91"/>
                <a:gd name="T2" fmla="*/ 12 w 103"/>
                <a:gd name="T3" fmla="*/ 24 h 91"/>
                <a:gd name="T4" fmla="*/ 24 w 103"/>
                <a:gd name="T5" fmla="*/ 48 h 91"/>
                <a:gd name="T6" fmla="*/ 36 w 103"/>
                <a:gd name="T7" fmla="*/ 66 h 91"/>
                <a:gd name="T8" fmla="*/ 48 w 103"/>
                <a:gd name="T9" fmla="*/ 78 h 91"/>
                <a:gd name="T10" fmla="*/ 67 w 103"/>
                <a:gd name="T11" fmla="*/ 84 h 91"/>
                <a:gd name="T12" fmla="*/ 84 w 103"/>
                <a:gd name="T13" fmla="*/ 90 h 91"/>
                <a:gd name="T14" fmla="*/ 102 w 103"/>
                <a:gd name="T15" fmla="*/ 90 h 91"/>
                <a:gd name="T16" fmla="*/ 102 w 103"/>
                <a:gd name="T17" fmla="*/ 84 h 91"/>
                <a:gd name="T18" fmla="*/ 102 w 103"/>
                <a:gd name="T19" fmla="*/ 72 h 91"/>
                <a:gd name="T20" fmla="*/ 90 w 103"/>
                <a:gd name="T21" fmla="*/ 72 h 91"/>
                <a:gd name="T22" fmla="*/ 72 w 103"/>
                <a:gd name="T23" fmla="*/ 66 h 91"/>
                <a:gd name="T24" fmla="*/ 54 w 103"/>
                <a:gd name="T25" fmla="*/ 60 h 91"/>
                <a:gd name="T26" fmla="*/ 36 w 103"/>
                <a:gd name="T27" fmla="*/ 48 h 91"/>
                <a:gd name="T28" fmla="*/ 24 w 103"/>
                <a:gd name="T29" fmla="*/ 30 h 91"/>
                <a:gd name="T30" fmla="*/ 12 w 103"/>
                <a:gd name="T31" fmla="*/ 18 h 91"/>
                <a:gd name="T32" fmla="*/ 0 w 103"/>
                <a:gd name="T33" fmla="*/ 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3"/>
                <a:gd name="T52" fmla="*/ 0 h 91"/>
                <a:gd name="T53" fmla="*/ 103 w 103"/>
                <a:gd name="T54" fmla="*/ 91 h 9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3" h="91">
                  <a:moveTo>
                    <a:pt x="0" y="0"/>
                  </a:moveTo>
                  <a:lnTo>
                    <a:pt x="12" y="24"/>
                  </a:lnTo>
                  <a:lnTo>
                    <a:pt x="24" y="48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67" y="84"/>
                  </a:lnTo>
                  <a:lnTo>
                    <a:pt x="84" y="90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36" y="48"/>
                  </a:lnTo>
                  <a:lnTo>
                    <a:pt x="24" y="30"/>
                  </a:lnTo>
                  <a:lnTo>
                    <a:pt x="12" y="18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914" y="2330"/>
              <a:ext cx="151" cy="234"/>
            </a:xfrm>
            <a:custGeom>
              <a:avLst/>
              <a:gdLst>
                <a:gd name="T0" fmla="*/ 24 w 151"/>
                <a:gd name="T1" fmla="*/ 83 h 234"/>
                <a:gd name="T2" fmla="*/ 30 w 151"/>
                <a:gd name="T3" fmla="*/ 119 h 234"/>
                <a:gd name="T4" fmla="*/ 42 w 151"/>
                <a:gd name="T5" fmla="*/ 156 h 234"/>
                <a:gd name="T6" fmla="*/ 54 w 151"/>
                <a:gd name="T7" fmla="*/ 174 h 234"/>
                <a:gd name="T8" fmla="*/ 72 w 151"/>
                <a:gd name="T9" fmla="*/ 197 h 234"/>
                <a:gd name="T10" fmla="*/ 90 w 151"/>
                <a:gd name="T11" fmla="*/ 215 h 234"/>
                <a:gd name="T12" fmla="*/ 108 w 151"/>
                <a:gd name="T13" fmla="*/ 233 h 234"/>
                <a:gd name="T14" fmla="*/ 84 w 151"/>
                <a:gd name="T15" fmla="*/ 203 h 234"/>
                <a:gd name="T16" fmla="*/ 66 w 151"/>
                <a:gd name="T17" fmla="*/ 174 h 234"/>
                <a:gd name="T18" fmla="*/ 48 w 151"/>
                <a:gd name="T19" fmla="*/ 156 h 234"/>
                <a:gd name="T20" fmla="*/ 48 w 151"/>
                <a:gd name="T21" fmla="*/ 131 h 234"/>
                <a:gd name="T22" fmla="*/ 42 w 151"/>
                <a:gd name="T23" fmla="*/ 113 h 234"/>
                <a:gd name="T24" fmla="*/ 36 w 151"/>
                <a:gd name="T25" fmla="*/ 101 h 234"/>
                <a:gd name="T26" fmla="*/ 54 w 151"/>
                <a:gd name="T27" fmla="*/ 107 h 234"/>
                <a:gd name="T28" fmla="*/ 72 w 151"/>
                <a:gd name="T29" fmla="*/ 107 h 234"/>
                <a:gd name="T30" fmla="*/ 90 w 151"/>
                <a:gd name="T31" fmla="*/ 113 h 234"/>
                <a:gd name="T32" fmla="*/ 108 w 151"/>
                <a:gd name="T33" fmla="*/ 119 h 234"/>
                <a:gd name="T34" fmla="*/ 126 w 151"/>
                <a:gd name="T35" fmla="*/ 125 h 234"/>
                <a:gd name="T36" fmla="*/ 132 w 151"/>
                <a:gd name="T37" fmla="*/ 131 h 234"/>
                <a:gd name="T38" fmla="*/ 150 w 151"/>
                <a:gd name="T39" fmla="*/ 137 h 234"/>
                <a:gd name="T40" fmla="*/ 132 w 151"/>
                <a:gd name="T41" fmla="*/ 125 h 234"/>
                <a:gd name="T42" fmla="*/ 114 w 151"/>
                <a:gd name="T43" fmla="*/ 119 h 234"/>
                <a:gd name="T44" fmla="*/ 96 w 151"/>
                <a:gd name="T45" fmla="*/ 107 h 234"/>
                <a:gd name="T46" fmla="*/ 84 w 151"/>
                <a:gd name="T47" fmla="*/ 101 h 234"/>
                <a:gd name="T48" fmla="*/ 66 w 151"/>
                <a:gd name="T49" fmla="*/ 95 h 234"/>
                <a:gd name="T50" fmla="*/ 54 w 151"/>
                <a:gd name="T51" fmla="*/ 95 h 234"/>
                <a:gd name="T52" fmla="*/ 42 w 151"/>
                <a:gd name="T53" fmla="*/ 83 h 234"/>
                <a:gd name="T54" fmla="*/ 30 w 151"/>
                <a:gd name="T55" fmla="*/ 77 h 234"/>
                <a:gd name="T56" fmla="*/ 18 w 151"/>
                <a:gd name="T57" fmla="*/ 65 h 234"/>
                <a:gd name="T58" fmla="*/ 12 w 151"/>
                <a:gd name="T59" fmla="*/ 53 h 234"/>
                <a:gd name="T60" fmla="*/ 12 w 151"/>
                <a:gd name="T61" fmla="*/ 35 h 234"/>
                <a:gd name="T62" fmla="*/ 18 w 151"/>
                <a:gd name="T63" fmla="*/ 17 h 234"/>
                <a:gd name="T64" fmla="*/ 30 w 151"/>
                <a:gd name="T65" fmla="*/ 11 h 234"/>
                <a:gd name="T66" fmla="*/ 42 w 151"/>
                <a:gd name="T67" fmla="*/ 29 h 234"/>
                <a:gd name="T68" fmla="*/ 54 w 151"/>
                <a:gd name="T69" fmla="*/ 35 h 234"/>
                <a:gd name="T70" fmla="*/ 78 w 151"/>
                <a:gd name="T71" fmla="*/ 41 h 234"/>
                <a:gd name="T72" fmla="*/ 90 w 151"/>
                <a:gd name="T73" fmla="*/ 41 h 234"/>
                <a:gd name="T74" fmla="*/ 78 w 151"/>
                <a:gd name="T75" fmla="*/ 41 h 234"/>
                <a:gd name="T76" fmla="*/ 66 w 151"/>
                <a:gd name="T77" fmla="*/ 35 h 234"/>
                <a:gd name="T78" fmla="*/ 54 w 151"/>
                <a:gd name="T79" fmla="*/ 29 h 234"/>
                <a:gd name="T80" fmla="*/ 42 w 151"/>
                <a:gd name="T81" fmla="*/ 23 h 234"/>
                <a:gd name="T82" fmla="*/ 36 w 151"/>
                <a:gd name="T83" fmla="*/ 11 h 234"/>
                <a:gd name="T84" fmla="*/ 36 w 151"/>
                <a:gd name="T85" fmla="*/ 0 h 234"/>
                <a:gd name="T86" fmla="*/ 24 w 151"/>
                <a:gd name="T87" fmla="*/ 6 h 234"/>
                <a:gd name="T88" fmla="*/ 18 w 151"/>
                <a:gd name="T89" fmla="*/ 6 h 234"/>
                <a:gd name="T90" fmla="*/ 6 w 151"/>
                <a:gd name="T91" fmla="*/ 11 h 234"/>
                <a:gd name="T92" fmla="*/ 6 w 151"/>
                <a:gd name="T93" fmla="*/ 23 h 234"/>
                <a:gd name="T94" fmla="*/ 0 w 151"/>
                <a:gd name="T95" fmla="*/ 35 h 234"/>
                <a:gd name="T96" fmla="*/ 0 w 151"/>
                <a:gd name="T97" fmla="*/ 53 h 234"/>
                <a:gd name="T98" fmla="*/ 12 w 151"/>
                <a:gd name="T99" fmla="*/ 71 h 234"/>
                <a:gd name="T100" fmla="*/ 24 w 151"/>
                <a:gd name="T101" fmla="*/ 83 h 2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1"/>
                <a:gd name="T154" fmla="*/ 0 h 234"/>
                <a:gd name="T155" fmla="*/ 151 w 151"/>
                <a:gd name="T156" fmla="*/ 234 h 23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1" h="234">
                  <a:moveTo>
                    <a:pt x="24" y="83"/>
                  </a:moveTo>
                  <a:lnTo>
                    <a:pt x="30" y="119"/>
                  </a:lnTo>
                  <a:lnTo>
                    <a:pt x="42" y="156"/>
                  </a:lnTo>
                  <a:lnTo>
                    <a:pt x="54" y="174"/>
                  </a:lnTo>
                  <a:lnTo>
                    <a:pt x="72" y="197"/>
                  </a:lnTo>
                  <a:lnTo>
                    <a:pt x="90" y="215"/>
                  </a:lnTo>
                  <a:lnTo>
                    <a:pt x="108" y="233"/>
                  </a:lnTo>
                  <a:lnTo>
                    <a:pt x="84" y="203"/>
                  </a:lnTo>
                  <a:lnTo>
                    <a:pt x="66" y="174"/>
                  </a:lnTo>
                  <a:lnTo>
                    <a:pt x="48" y="156"/>
                  </a:lnTo>
                  <a:lnTo>
                    <a:pt x="48" y="131"/>
                  </a:lnTo>
                  <a:lnTo>
                    <a:pt x="42" y="113"/>
                  </a:lnTo>
                  <a:lnTo>
                    <a:pt x="36" y="101"/>
                  </a:lnTo>
                  <a:lnTo>
                    <a:pt x="54" y="107"/>
                  </a:lnTo>
                  <a:lnTo>
                    <a:pt x="72" y="107"/>
                  </a:lnTo>
                  <a:lnTo>
                    <a:pt x="90" y="113"/>
                  </a:lnTo>
                  <a:lnTo>
                    <a:pt x="108" y="119"/>
                  </a:lnTo>
                  <a:lnTo>
                    <a:pt x="126" y="125"/>
                  </a:lnTo>
                  <a:lnTo>
                    <a:pt x="132" y="131"/>
                  </a:lnTo>
                  <a:lnTo>
                    <a:pt x="150" y="137"/>
                  </a:lnTo>
                  <a:lnTo>
                    <a:pt x="132" y="125"/>
                  </a:lnTo>
                  <a:lnTo>
                    <a:pt x="114" y="119"/>
                  </a:lnTo>
                  <a:lnTo>
                    <a:pt x="96" y="107"/>
                  </a:lnTo>
                  <a:lnTo>
                    <a:pt x="84" y="101"/>
                  </a:lnTo>
                  <a:lnTo>
                    <a:pt x="66" y="95"/>
                  </a:lnTo>
                  <a:lnTo>
                    <a:pt x="54" y="95"/>
                  </a:lnTo>
                  <a:lnTo>
                    <a:pt x="42" y="83"/>
                  </a:lnTo>
                  <a:lnTo>
                    <a:pt x="30" y="77"/>
                  </a:lnTo>
                  <a:lnTo>
                    <a:pt x="18" y="65"/>
                  </a:lnTo>
                  <a:lnTo>
                    <a:pt x="12" y="53"/>
                  </a:lnTo>
                  <a:lnTo>
                    <a:pt x="12" y="35"/>
                  </a:lnTo>
                  <a:lnTo>
                    <a:pt x="18" y="17"/>
                  </a:lnTo>
                  <a:lnTo>
                    <a:pt x="30" y="11"/>
                  </a:lnTo>
                  <a:lnTo>
                    <a:pt x="42" y="29"/>
                  </a:lnTo>
                  <a:lnTo>
                    <a:pt x="54" y="35"/>
                  </a:lnTo>
                  <a:lnTo>
                    <a:pt x="78" y="41"/>
                  </a:lnTo>
                  <a:lnTo>
                    <a:pt x="90" y="41"/>
                  </a:lnTo>
                  <a:lnTo>
                    <a:pt x="78" y="41"/>
                  </a:lnTo>
                  <a:lnTo>
                    <a:pt x="66" y="35"/>
                  </a:lnTo>
                  <a:lnTo>
                    <a:pt x="54" y="29"/>
                  </a:lnTo>
                  <a:lnTo>
                    <a:pt x="42" y="23"/>
                  </a:lnTo>
                  <a:lnTo>
                    <a:pt x="36" y="11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11"/>
                  </a:lnTo>
                  <a:lnTo>
                    <a:pt x="6" y="23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2" y="71"/>
                  </a:lnTo>
                  <a:lnTo>
                    <a:pt x="24" y="83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884" y="2395"/>
              <a:ext cx="43" cy="49"/>
            </a:xfrm>
            <a:custGeom>
              <a:avLst/>
              <a:gdLst>
                <a:gd name="T0" fmla="*/ 42 w 43"/>
                <a:gd name="T1" fmla="*/ 6 h 49"/>
                <a:gd name="T2" fmla="*/ 30 w 43"/>
                <a:gd name="T3" fmla="*/ 12 h 49"/>
                <a:gd name="T4" fmla="*/ 18 w 43"/>
                <a:gd name="T5" fmla="*/ 12 h 49"/>
                <a:gd name="T6" fmla="*/ 12 w 43"/>
                <a:gd name="T7" fmla="*/ 24 h 49"/>
                <a:gd name="T8" fmla="*/ 6 w 43"/>
                <a:gd name="T9" fmla="*/ 30 h 49"/>
                <a:gd name="T10" fmla="*/ 0 w 43"/>
                <a:gd name="T11" fmla="*/ 48 h 49"/>
                <a:gd name="T12" fmla="*/ 0 w 43"/>
                <a:gd name="T13" fmla="*/ 36 h 49"/>
                <a:gd name="T14" fmla="*/ 6 w 43"/>
                <a:gd name="T15" fmla="*/ 18 h 49"/>
                <a:gd name="T16" fmla="*/ 18 w 43"/>
                <a:gd name="T17" fmla="*/ 6 h 49"/>
                <a:gd name="T18" fmla="*/ 30 w 43"/>
                <a:gd name="T19" fmla="*/ 0 h 49"/>
                <a:gd name="T20" fmla="*/ 42 w 43"/>
                <a:gd name="T21" fmla="*/ 6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3"/>
                <a:gd name="T34" fmla="*/ 0 h 49"/>
                <a:gd name="T35" fmla="*/ 43 w 43"/>
                <a:gd name="T36" fmla="*/ 49 h 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3" h="49">
                  <a:moveTo>
                    <a:pt x="42" y="6"/>
                  </a:moveTo>
                  <a:lnTo>
                    <a:pt x="30" y="12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4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4855" y="2371"/>
              <a:ext cx="48" cy="19"/>
            </a:xfrm>
            <a:custGeom>
              <a:avLst/>
              <a:gdLst>
                <a:gd name="T0" fmla="*/ 47 w 48"/>
                <a:gd name="T1" fmla="*/ 0 h 19"/>
                <a:gd name="T2" fmla="*/ 35 w 48"/>
                <a:gd name="T3" fmla="*/ 0 h 19"/>
                <a:gd name="T4" fmla="*/ 23 w 48"/>
                <a:gd name="T5" fmla="*/ 0 h 19"/>
                <a:gd name="T6" fmla="*/ 17 w 48"/>
                <a:gd name="T7" fmla="*/ 12 h 19"/>
                <a:gd name="T8" fmla="*/ 6 w 48"/>
                <a:gd name="T9" fmla="*/ 18 h 19"/>
                <a:gd name="T10" fmla="*/ 0 w 48"/>
                <a:gd name="T11" fmla="*/ 12 h 19"/>
                <a:gd name="T12" fmla="*/ 47 w 4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19"/>
                <a:gd name="T23" fmla="*/ 48 w 4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19">
                  <a:moveTo>
                    <a:pt x="47" y="0"/>
                  </a:moveTo>
                  <a:lnTo>
                    <a:pt x="35" y="0"/>
                  </a:lnTo>
                  <a:lnTo>
                    <a:pt x="23" y="0"/>
                  </a:lnTo>
                  <a:lnTo>
                    <a:pt x="17" y="12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47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861" y="2276"/>
              <a:ext cx="192" cy="72"/>
            </a:xfrm>
            <a:custGeom>
              <a:avLst/>
              <a:gdLst>
                <a:gd name="T0" fmla="*/ 191 w 192"/>
                <a:gd name="T1" fmla="*/ 30 h 72"/>
                <a:gd name="T2" fmla="*/ 167 w 192"/>
                <a:gd name="T3" fmla="*/ 36 h 72"/>
                <a:gd name="T4" fmla="*/ 137 w 192"/>
                <a:gd name="T5" fmla="*/ 30 h 72"/>
                <a:gd name="T6" fmla="*/ 101 w 192"/>
                <a:gd name="T7" fmla="*/ 30 h 72"/>
                <a:gd name="T8" fmla="*/ 65 w 192"/>
                <a:gd name="T9" fmla="*/ 30 h 72"/>
                <a:gd name="T10" fmla="*/ 53 w 192"/>
                <a:gd name="T11" fmla="*/ 30 h 72"/>
                <a:gd name="T12" fmla="*/ 41 w 192"/>
                <a:gd name="T13" fmla="*/ 36 h 72"/>
                <a:gd name="T14" fmla="*/ 35 w 192"/>
                <a:gd name="T15" fmla="*/ 48 h 72"/>
                <a:gd name="T16" fmla="*/ 29 w 192"/>
                <a:gd name="T17" fmla="*/ 60 h 72"/>
                <a:gd name="T18" fmla="*/ 23 w 192"/>
                <a:gd name="T19" fmla="*/ 65 h 72"/>
                <a:gd name="T20" fmla="*/ 11 w 192"/>
                <a:gd name="T21" fmla="*/ 65 h 72"/>
                <a:gd name="T22" fmla="*/ 0 w 192"/>
                <a:gd name="T23" fmla="*/ 71 h 72"/>
                <a:gd name="T24" fmla="*/ 11 w 192"/>
                <a:gd name="T25" fmla="*/ 60 h 72"/>
                <a:gd name="T26" fmla="*/ 23 w 192"/>
                <a:gd name="T27" fmla="*/ 60 h 72"/>
                <a:gd name="T28" fmla="*/ 23 w 192"/>
                <a:gd name="T29" fmla="*/ 48 h 72"/>
                <a:gd name="T30" fmla="*/ 29 w 192"/>
                <a:gd name="T31" fmla="*/ 36 h 72"/>
                <a:gd name="T32" fmla="*/ 35 w 192"/>
                <a:gd name="T33" fmla="*/ 30 h 72"/>
                <a:gd name="T34" fmla="*/ 41 w 192"/>
                <a:gd name="T35" fmla="*/ 24 h 72"/>
                <a:gd name="T36" fmla="*/ 35 w 192"/>
                <a:gd name="T37" fmla="*/ 12 h 72"/>
                <a:gd name="T38" fmla="*/ 23 w 192"/>
                <a:gd name="T39" fmla="*/ 6 h 72"/>
                <a:gd name="T40" fmla="*/ 11 w 192"/>
                <a:gd name="T41" fmla="*/ 6 h 72"/>
                <a:gd name="T42" fmla="*/ 5 w 192"/>
                <a:gd name="T43" fmla="*/ 0 h 72"/>
                <a:gd name="T44" fmla="*/ 17 w 192"/>
                <a:gd name="T45" fmla="*/ 0 h 72"/>
                <a:gd name="T46" fmla="*/ 35 w 192"/>
                <a:gd name="T47" fmla="*/ 0 h 72"/>
                <a:gd name="T48" fmla="*/ 47 w 192"/>
                <a:gd name="T49" fmla="*/ 0 h 72"/>
                <a:gd name="T50" fmla="*/ 59 w 192"/>
                <a:gd name="T51" fmla="*/ 6 h 72"/>
                <a:gd name="T52" fmla="*/ 71 w 192"/>
                <a:gd name="T53" fmla="*/ 0 h 72"/>
                <a:gd name="T54" fmla="*/ 89 w 192"/>
                <a:gd name="T55" fmla="*/ 6 h 72"/>
                <a:gd name="T56" fmla="*/ 101 w 192"/>
                <a:gd name="T57" fmla="*/ 12 h 72"/>
                <a:gd name="T58" fmla="*/ 114 w 192"/>
                <a:gd name="T59" fmla="*/ 12 h 72"/>
                <a:gd name="T60" fmla="*/ 125 w 192"/>
                <a:gd name="T61" fmla="*/ 18 h 72"/>
                <a:gd name="T62" fmla="*/ 137 w 192"/>
                <a:gd name="T63" fmla="*/ 18 h 72"/>
                <a:gd name="T64" fmla="*/ 143 w 192"/>
                <a:gd name="T65" fmla="*/ 12 h 72"/>
                <a:gd name="T66" fmla="*/ 137 w 192"/>
                <a:gd name="T67" fmla="*/ 0 h 72"/>
                <a:gd name="T68" fmla="*/ 149 w 192"/>
                <a:gd name="T69" fmla="*/ 6 h 72"/>
                <a:gd name="T70" fmla="*/ 161 w 192"/>
                <a:gd name="T71" fmla="*/ 12 h 72"/>
                <a:gd name="T72" fmla="*/ 173 w 192"/>
                <a:gd name="T73" fmla="*/ 12 h 72"/>
                <a:gd name="T74" fmla="*/ 185 w 192"/>
                <a:gd name="T75" fmla="*/ 18 h 72"/>
                <a:gd name="T76" fmla="*/ 191 w 192"/>
                <a:gd name="T77" fmla="*/ 30 h 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2"/>
                <a:gd name="T118" fmla="*/ 0 h 72"/>
                <a:gd name="T119" fmla="*/ 192 w 192"/>
                <a:gd name="T120" fmla="*/ 72 h 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2" h="72">
                  <a:moveTo>
                    <a:pt x="191" y="30"/>
                  </a:moveTo>
                  <a:lnTo>
                    <a:pt x="167" y="36"/>
                  </a:lnTo>
                  <a:lnTo>
                    <a:pt x="137" y="30"/>
                  </a:lnTo>
                  <a:lnTo>
                    <a:pt x="101" y="30"/>
                  </a:lnTo>
                  <a:lnTo>
                    <a:pt x="65" y="30"/>
                  </a:lnTo>
                  <a:lnTo>
                    <a:pt x="53" y="30"/>
                  </a:lnTo>
                  <a:lnTo>
                    <a:pt x="41" y="36"/>
                  </a:lnTo>
                  <a:lnTo>
                    <a:pt x="35" y="48"/>
                  </a:lnTo>
                  <a:lnTo>
                    <a:pt x="29" y="60"/>
                  </a:lnTo>
                  <a:lnTo>
                    <a:pt x="23" y="65"/>
                  </a:lnTo>
                  <a:lnTo>
                    <a:pt x="11" y="65"/>
                  </a:lnTo>
                  <a:lnTo>
                    <a:pt x="0" y="71"/>
                  </a:lnTo>
                  <a:lnTo>
                    <a:pt x="11" y="60"/>
                  </a:lnTo>
                  <a:lnTo>
                    <a:pt x="23" y="60"/>
                  </a:lnTo>
                  <a:lnTo>
                    <a:pt x="23" y="48"/>
                  </a:lnTo>
                  <a:lnTo>
                    <a:pt x="29" y="36"/>
                  </a:lnTo>
                  <a:lnTo>
                    <a:pt x="35" y="30"/>
                  </a:lnTo>
                  <a:lnTo>
                    <a:pt x="41" y="24"/>
                  </a:lnTo>
                  <a:lnTo>
                    <a:pt x="35" y="12"/>
                  </a:lnTo>
                  <a:lnTo>
                    <a:pt x="23" y="6"/>
                  </a:lnTo>
                  <a:lnTo>
                    <a:pt x="11" y="6"/>
                  </a:lnTo>
                  <a:lnTo>
                    <a:pt x="5" y="0"/>
                  </a:lnTo>
                  <a:lnTo>
                    <a:pt x="17" y="0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59" y="6"/>
                  </a:lnTo>
                  <a:lnTo>
                    <a:pt x="71" y="0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14" y="12"/>
                  </a:lnTo>
                  <a:lnTo>
                    <a:pt x="125" y="18"/>
                  </a:lnTo>
                  <a:lnTo>
                    <a:pt x="137" y="18"/>
                  </a:lnTo>
                  <a:lnTo>
                    <a:pt x="143" y="12"/>
                  </a:lnTo>
                  <a:lnTo>
                    <a:pt x="137" y="0"/>
                  </a:lnTo>
                  <a:lnTo>
                    <a:pt x="149" y="6"/>
                  </a:lnTo>
                  <a:lnTo>
                    <a:pt x="161" y="12"/>
                  </a:lnTo>
                  <a:lnTo>
                    <a:pt x="173" y="12"/>
                  </a:lnTo>
                  <a:lnTo>
                    <a:pt x="185" y="18"/>
                  </a:lnTo>
                  <a:lnTo>
                    <a:pt x="191" y="3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5010" y="2174"/>
              <a:ext cx="37" cy="37"/>
            </a:xfrm>
            <a:custGeom>
              <a:avLst/>
              <a:gdLst>
                <a:gd name="T0" fmla="*/ 12 w 37"/>
                <a:gd name="T1" fmla="*/ 6 h 37"/>
                <a:gd name="T2" fmla="*/ 12 w 37"/>
                <a:gd name="T3" fmla="*/ 12 h 37"/>
                <a:gd name="T4" fmla="*/ 12 w 37"/>
                <a:gd name="T5" fmla="*/ 24 h 37"/>
                <a:gd name="T6" fmla="*/ 18 w 37"/>
                <a:gd name="T7" fmla="*/ 30 h 37"/>
                <a:gd name="T8" fmla="*/ 36 w 37"/>
                <a:gd name="T9" fmla="*/ 36 h 37"/>
                <a:gd name="T10" fmla="*/ 24 w 37"/>
                <a:gd name="T11" fmla="*/ 36 h 37"/>
                <a:gd name="T12" fmla="*/ 12 w 37"/>
                <a:gd name="T13" fmla="*/ 30 h 37"/>
                <a:gd name="T14" fmla="*/ 6 w 37"/>
                <a:gd name="T15" fmla="*/ 24 h 37"/>
                <a:gd name="T16" fmla="*/ 0 w 37"/>
                <a:gd name="T17" fmla="*/ 12 h 37"/>
                <a:gd name="T18" fmla="*/ 0 w 37"/>
                <a:gd name="T19" fmla="*/ 0 h 37"/>
                <a:gd name="T20" fmla="*/ 12 w 37"/>
                <a:gd name="T21" fmla="*/ 6 h 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37"/>
                <a:gd name="T35" fmla="*/ 37 w 37"/>
                <a:gd name="T36" fmla="*/ 37 h 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37">
                  <a:moveTo>
                    <a:pt x="12" y="6"/>
                  </a:moveTo>
                  <a:lnTo>
                    <a:pt x="12" y="12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6" y="36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640" y="2109"/>
              <a:ext cx="109" cy="60"/>
            </a:xfrm>
            <a:custGeom>
              <a:avLst/>
              <a:gdLst>
                <a:gd name="T0" fmla="*/ 42 w 109"/>
                <a:gd name="T1" fmla="*/ 0 h 60"/>
                <a:gd name="T2" fmla="*/ 54 w 109"/>
                <a:gd name="T3" fmla="*/ 6 h 60"/>
                <a:gd name="T4" fmla="*/ 66 w 109"/>
                <a:gd name="T5" fmla="*/ 12 h 60"/>
                <a:gd name="T6" fmla="*/ 72 w 109"/>
                <a:gd name="T7" fmla="*/ 18 h 60"/>
                <a:gd name="T8" fmla="*/ 78 w 109"/>
                <a:gd name="T9" fmla="*/ 24 h 60"/>
                <a:gd name="T10" fmla="*/ 96 w 109"/>
                <a:gd name="T11" fmla="*/ 30 h 60"/>
                <a:gd name="T12" fmla="*/ 108 w 109"/>
                <a:gd name="T13" fmla="*/ 36 h 60"/>
                <a:gd name="T14" fmla="*/ 90 w 109"/>
                <a:gd name="T15" fmla="*/ 36 h 60"/>
                <a:gd name="T16" fmla="*/ 78 w 109"/>
                <a:gd name="T17" fmla="*/ 30 h 60"/>
                <a:gd name="T18" fmla="*/ 66 w 109"/>
                <a:gd name="T19" fmla="*/ 24 h 60"/>
                <a:gd name="T20" fmla="*/ 54 w 109"/>
                <a:gd name="T21" fmla="*/ 18 h 60"/>
                <a:gd name="T22" fmla="*/ 48 w 109"/>
                <a:gd name="T23" fmla="*/ 30 h 60"/>
                <a:gd name="T24" fmla="*/ 42 w 109"/>
                <a:gd name="T25" fmla="*/ 36 h 60"/>
                <a:gd name="T26" fmla="*/ 36 w 109"/>
                <a:gd name="T27" fmla="*/ 42 h 60"/>
                <a:gd name="T28" fmla="*/ 18 w 109"/>
                <a:gd name="T29" fmla="*/ 54 h 60"/>
                <a:gd name="T30" fmla="*/ 0 w 109"/>
                <a:gd name="T31" fmla="*/ 59 h 60"/>
                <a:gd name="T32" fmla="*/ 42 w 109"/>
                <a:gd name="T33" fmla="*/ 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9"/>
                <a:gd name="T52" fmla="*/ 0 h 60"/>
                <a:gd name="T53" fmla="*/ 109 w 109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9" h="60">
                  <a:moveTo>
                    <a:pt x="42" y="0"/>
                  </a:moveTo>
                  <a:lnTo>
                    <a:pt x="54" y="6"/>
                  </a:lnTo>
                  <a:lnTo>
                    <a:pt x="66" y="12"/>
                  </a:lnTo>
                  <a:lnTo>
                    <a:pt x="72" y="18"/>
                  </a:lnTo>
                  <a:lnTo>
                    <a:pt x="78" y="24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90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18" y="54"/>
                  </a:lnTo>
                  <a:lnTo>
                    <a:pt x="0" y="59"/>
                  </a:lnTo>
                  <a:lnTo>
                    <a:pt x="42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5183" y="2240"/>
              <a:ext cx="72" cy="43"/>
            </a:xfrm>
            <a:custGeom>
              <a:avLst/>
              <a:gdLst>
                <a:gd name="T0" fmla="*/ 6 w 72"/>
                <a:gd name="T1" fmla="*/ 0 h 43"/>
                <a:gd name="T2" fmla="*/ 0 w 72"/>
                <a:gd name="T3" fmla="*/ 12 h 43"/>
                <a:gd name="T4" fmla="*/ 0 w 72"/>
                <a:gd name="T5" fmla="*/ 18 h 43"/>
                <a:gd name="T6" fmla="*/ 0 w 72"/>
                <a:gd name="T7" fmla="*/ 30 h 43"/>
                <a:gd name="T8" fmla="*/ 6 w 72"/>
                <a:gd name="T9" fmla="*/ 36 h 43"/>
                <a:gd name="T10" fmla="*/ 12 w 72"/>
                <a:gd name="T11" fmla="*/ 42 h 43"/>
                <a:gd name="T12" fmla="*/ 23 w 72"/>
                <a:gd name="T13" fmla="*/ 42 h 43"/>
                <a:gd name="T14" fmla="*/ 41 w 72"/>
                <a:gd name="T15" fmla="*/ 42 h 43"/>
                <a:gd name="T16" fmla="*/ 53 w 72"/>
                <a:gd name="T17" fmla="*/ 42 h 43"/>
                <a:gd name="T18" fmla="*/ 59 w 72"/>
                <a:gd name="T19" fmla="*/ 42 h 43"/>
                <a:gd name="T20" fmla="*/ 71 w 72"/>
                <a:gd name="T21" fmla="*/ 36 h 43"/>
                <a:gd name="T22" fmla="*/ 71 w 72"/>
                <a:gd name="T23" fmla="*/ 30 h 43"/>
                <a:gd name="T24" fmla="*/ 71 w 72"/>
                <a:gd name="T25" fmla="*/ 18 h 43"/>
                <a:gd name="T26" fmla="*/ 65 w 72"/>
                <a:gd name="T27" fmla="*/ 12 h 43"/>
                <a:gd name="T28" fmla="*/ 59 w 72"/>
                <a:gd name="T29" fmla="*/ 12 h 43"/>
                <a:gd name="T30" fmla="*/ 41 w 72"/>
                <a:gd name="T31" fmla="*/ 6 h 43"/>
                <a:gd name="T32" fmla="*/ 35 w 72"/>
                <a:gd name="T33" fmla="*/ 6 h 43"/>
                <a:gd name="T34" fmla="*/ 18 w 72"/>
                <a:gd name="T35" fmla="*/ 6 h 43"/>
                <a:gd name="T36" fmla="*/ 6 w 72"/>
                <a:gd name="T37" fmla="*/ 0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43"/>
                <a:gd name="T59" fmla="*/ 72 w 72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43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23" y="42"/>
                  </a:lnTo>
                  <a:lnTo>
                    <a:pt x="41" y="42"/>
                  </a:lnTo>
                  <a:lnTo>
                    <a:pt x="53" y="42"/>
                  </a:lnTo>
                  <a:lnTo>
                    <a:pt x="59" y="42"/>
                  </a:lnTo>
                  <a:lnTo>
                    <a:pt x="71" y="36"/>
                  </a:lnTo>
                  <a:lnTo>
                    <a:pt x="71" y="30"/>
                  </a:lnTo>
                  <a:lnTo>
                    <a:pt x="71" y="18"/>
                  </a:lnTo>
                  <a:lnTo>
                    <a:pt x="65" y="12"/>
                  </a:lnTo>
                  <a:lnTo>
                    <a:pt x="59" y="12"/>
                  </a:lnTo>
                  <a:lnTo>
                    <a:pt x="41" y="6"/>
                  </a:lnTo>
                  <a:lnTo>
                    <a:pt x="35" y="6"/>
                  </a:lnTo>
                  <a:lnTo>
                    <a:pt x="18" y="6"/>
                  </a:lnTo>
                  <a:lnTo>
                    <a:pt x="6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064" y="2192"/>
              <a:ext cx="60" cy="85"/>
            </a:xfrm>
            <a:custGeom>
              <a:avLst/>
              <a:gdLst>
                <a:gd name="T0" fmla="*/ 0 w 60"/>
                <a:gd name="T1" fmla="*/ 0 h 85"/>
                <a:gd name="T2" fmla="*/ 12 w 60"/>
                <a:gd name="T3" fmla="*/ 0 h 85"/>
                <a:gd name="T4" fmla="*/ 18 w 60"/>
                <a:gd name="T5" fmla="*/ 6 h 85"/>
                <a:gd name="T6" fmla="*/ 24 w 60"/>
                <a:gd name="T7" fmla="*/ 6 h 85"/>
                <a:gd name="T8" fmla="*/ 24 w 60"/>
                <a:gd name="T9" fmla="*/ 12 h 85"/>
                <a:gd name="T10" fmla="*/ 29 w 60"/>
                <a:gd name="T11" fmla="*/ 18 h 85"/>
                <a:gd name="T12" fmla="*/ 29 w 60"/>
                <a:gd name="T13" fmla="*/ 12 h 85"/>
                <a:gd name="T14" fmla="*/ 35 w 60"/>
                <a:gd name="T15" fmla="*/ 12 h 85"/>
                <a:gd name="T16" fmla="*/ 41 w 60"/>
                <a:gd name="T17" fmla="*/ 18 h 85"/>
                <a:gd name="T18" fmla="*/ 47 w 60"/>
                <a:gd name="T19" fmla="*/ 18 h 85"/>
                <a:gd name="T20" fmla="*/ 53 w 60"/>
                <a:gd name="T21" fmla="*/ 18 h 85"/>
                <a:gd name="T22" fmla="*/ 59 w 60"/>
                <a:gd name="T23" fmla="*/ 24 h 85"/>
                <a:gd name="T24" fmla="*/ 53 w 60"/>
                <a:gd name="T25" fmla="*/ 30 h 85"/>
                <a:gd name="T26" fmla="*/ 47 w 60"/>
                <a:gd name="T27" fmla="*/ 36 h 85"/>
                <a:gd name="T28" fmla="*/ 41 w 60"/>
                <a:gd name="T29" fmla="*/ 42 h 85"/>
                <a:gd name="T30" fmla="*/ 41 w 60"/>
                <a:gd name="T31" fmla="*/ 54 h 85"/>
                <a:gd name="T32" fmla="*/ 41 w 60"/>
                <a:gd name="T33" fmla="*/ 60 h 85"/>
                <a:gd name="T34" fmla="*/ 47 w 60"/>
                <a:gd name="T35" fmla="*/ 72 h 85"/>
                <a:gd name="T36" fmla="*/ 41 w 60"/>
                <a:gd name="T37" fmla="*/ 60 h 85"/>
                <a:gd name="T38" fmla="*/ 35 w 60"/>
                <a:gd name="T39" fmla="*/ 48 h 85"/>
                <a:gd name="T40" fmla="*/ 35 w 60"/>
                <a:gd name="T41" fmla="*/ 36 h 85"/>
                <a:gd name="T42" fmla="*/ 41 w 60"/>
                <a:gd name="T43" fmla="*/ 30 h 85"/>
                <a:gd name="T44" fmla="*/ 47 w 60"/>
                <a:gd name="T45" fmla="*/ 24 h 85"/>
                <a:gd name="T46" fmla="*/ 41 w 60"/>
                <a:gd name="T47" fmla="*/ 18 h 85"/>
                <a:gd name="T48" fmla="*/ 35 w 60"/>
                <a:gd name="T49" fmla="*/ 24 h 85"/>
                <a:gd name="T50" fmla="*/ 29 w 60"/>
                <a:gd name="T51" fmla="*/ 30 h 85"/>
                <a:gd name="T52" fmla="*/ 29 w 60"/>
                <a:gd name="T53" fmla="*/ 36 h 85"/>
                <a:gd name="T54" fmla="*/ 29 w 60"/>
                <a:gd name="T55" fmla="*/ 42 h 85"/>
                <a:gd name="T56" fmla="*/ 24 w 60"/>
                <a:gd name="T57" fmla="*/ 36 h 85"/>
                <a:gd name="T58" fmla="*/ 24 w 60"/>
                <a:gd name="T59" fmla="*/ 24 h 85"/>
                <a:gd name="T60" fmla="*/ 29 w 60"/>
                <a:gd name="T61" fmla="*/ 18 h 85"/>
                <a:gd name="T62" fmla="*/ 24 w 60"/>
                <a:gd name="T63" fmla="*/ 18 h 85"/>
                <a:gd name="T64" fmla="*/ 18 w 60"/>
                <a:gd name="T65" fmla="*/ 30 h 85"/>
                <a:gd name="T66" fmla="*/ 18 w 60"/>
                <a:gd name="T67" fmla="*/ 42 h 85"/>
                <a:gd name="T68" fmla="*/ 18 w 60"/>
                <a:gd name="T69" fmla="*/ 54 h 85"/>
                <a:gd name="T70" fmla="*/ 18 w 60"/>
                <a:gd name="T71" fmla="*/ 72 h 85"/>
                <a:gd name="T72" fmla="*/ 24 w 60"/>
                <a:gd name="T73" fmla="*/ 84 h 85"/>
                <a:gd name="T74" fmla="*/ 18 w 60"/>
                <a:gd name="T75" fmla="*/ 72 h 85"/>
                <a:gd name="T76" fmla="*/ 12 w 60"/>
                <a:gd name="T77" fmla="*/ 54 h 85"/>
                <a:gd name="T78" fmla="*/ 12 w 60"/>
                <a:gd name="T79" fmla="*/ 48 h 85"/>
                <a:gd name="T80" fmla="*/ 12 w 60"/>
                <a:gd name="T81" fmla="*/ 36 h 85"/>
                <a:gd name="T82" fmla="*/ 12 w 60"/>
                <a:gd name="T83" fmla="*/ 24 h 85"/>
                <a:gd name="T84" fmla="*/ 12 w 60"/>
                <a:gd name="T85" fmla="*/ 12 h 85"/>
                <a:gd name="T86" fmla="*/ 6 w 60"/>
                <a:gd name="T87" fmla="*/ 6 h 85"/>
                <a:gd name="T88" fmla="*/ 0 w 60"/>
                <a:gd name="T89" fmla="*/ 0 h 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0"/>
                <a:gd name="T136" fmla="*/ 0 h 85"/>
                <a:gd name="T137" fmla="*/ 60 w 60"/>
                <a:gd name="T138" fmla="*/ 85 h 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0" h="85">
                  <a:moveTo>
                    <a:pt x="0" y="0"/>
                  </a:moveTo>
                  <a:lnTo>
                    <a:pt x="12" y="0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9" y="18"/>
                  </a:lnTo>
                  <a:lnTo>
                    <a:pt x="29" y="12"/>
                  </a:lnTo>
                  <a:lnTo>
                    <a:pt x="35" y="12"/>
                  </a:lnTo>
                  <a:lnTo>
                    <a:pt x="41" y="18"/>
                  </a:lnTo>
                  <a:lnTo>
                    <a:pt x="47" y="18"/>
                  </a:lnTo>
                  <a:lnTo>
                    <a:pt x="53" y="18"/>
                  </a:lnTo>
                  <a:lnTo>
                    <a:pt x="59" y="24"/>
                  </a:lnTo>
                  <a:lnTo>
                    <a:pt x="53" y="30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41" y="54"/>
                  </a:lnTo>
                  <a:lnTo>
                    <a:pt x="41" y="60"/>
                  </a:lnTo>
                  <a:lnTo>
                    <a:pt x="47" y="72"/>
                  </a:lnTo>
                  <a:lnTo>
                    <a:pt x="41" y="60"/>
                  </a:lnTo>
                  <a:lnTo>
                    <a:pt x="35" y="48"/>
                  </a:lnTo>
                  <a:lnTo>
                    <a:pt x="35" y="36"/>
                  </a:lnTo>
                  <a:lnTo>
                    <a:pt x="41" y="30"/>
                  </a:lnTo>
                  <a:lnTo>
                    <a:pt x="47" y="24"/>
                  </a:lnTo>
                  <a:lnTo>
                    <a:pt x="41" y="18"/>
                  </a:lnTo>
                  <a:lnTo>
                    <a:pt x="35" y="24"/>
                  </a:lnTo>
                  <a:lnTo>
                    <a:pt x="29" y="30"/>
                  </a:lnTo>
                  <a:lnTo>
                    <a:pt x="29" y="36"/>
                  </a:lnTo>
                  <a:lnTo>
                    <a:pt x="29" y="42"/>
                  </a:lnTo>
                  <a:lnTo>
                    <a:pt x="24" y="36"/>
                  </a:lnTo>
                  <a:lnTo>
                    <a:pt x="24" y="24"/>
                  </a:lnTo>
                  <a:lnTo>
                    <a:pt x="29" y="18"/>
                  </a:lnTo>
                  <a:lnTo>
                    <a:pt x="24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24" y="84"/>
                  </a:lnTo>
                  <a:lnTo>
                    <a:pt x="18" y="72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5147" y="2228"/>
              <a:ext cx="19" cy="25"/>
            </a:xfrm>
            <a:custGeom>
              <a:avLst/>
              <a:gdLst>
                <a:gd name="T0" fmla="*/ 0 w 19"/>
                <a:gd name="T1" fmla="*/ 0 h 25"/>
                <a:gd name="T2" fmla="*/ 6 w 19"/>
                <a:gd name="T3" fmla="*/ 0 h 25"/>
                <a:gd name="T4" fmla="*/ 12 w 19"/>
                <a:gd name="T5" fmla="*/ 6 h 25"/>
                <a:gd name="T6" fmla="*/ 18 w 19"/>
                <a:gd name="T7" fmla="*/ 6 h 25"/>
                <a:gd name="T8" fmla="*/ 18 w 19"/>
                <a:gd name="T9" fmla="*/ 12 h 25"/>
                <a:gd name="T10" fmla="*/ 12 w 19"/>
                <a:gd name="T11" fmla="*/ 18 h 25"/>
                <a:gd name="T12" fmla="*/ 12 w 19"/>
                <a:gd name="T13" fmla="*/ 24 h 25"/>
                <a:gd name="T14" fmla="*/ 12 w 19"/>
                <a:gd name="T15" fmla="*/ 18 h 25"/>
                <a:gd name="T16" fmla="*/ 12 w 19"/>
                <a:gd name="T17" fmla="*/ 12 h 25"/>
                <a:gd name="T18" fmla="*/ 0 w 19"/>
                <a:gd name="T19" fmla="*/ 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25"/>
                <a:gd name="T32" fmla="*/ 19 w 19"/>
                <a:gd name="T33" fmla="*/ 25 h 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25">
                  <a:moveTo>
                    <a:pt x="0" y="0"/>
                  </a:move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" name="Group 39"/>
            <p:cNvGrpSpPr>
              <a:grpSpLocks/>
            </p:cNvGrpSpPr>
            <p:nvPr/>
          </p:nvGrpSpPr>
          <p:grpSpPr bwMode="auto">
            <a:xfrm>
              <a:off x="4091" y="1656"/>
              <a:ext cx="732" cy="579"/>
              <a:chOff x="4091" y="1656"/>
              <a:chExt cx="732" cy="579"/>
            </a:xfrm>
          </p:grpSpPr>
          <p:sp>
            <p:nvSpPr>
              <p:cNvPr id="40" name="Freeform 40"/>
              <p:cNvSpPr>
                <a:spLocks/>
              </p:cNvSpPr>
              <p:nvPr/>
            </p:nvSpPr>
            <p:spPr bwMode="auto">
              <a:xfrm>
                <a:off x="4091" y="1656"/>
                <a:ext cx="732" cy="577"/>
              </a:xfrm>
              <a:custGeom>
                <a:avLst/>
                <a:gdLst>
                  <a:gd name="T0" fmla="*/ 89 w 732"/>
                  <a:gd name="T1" fmla="*/ 201 h 577"/>
                  <a:gd name="T2" fmla="*/ 78 w 732"/>
                  <a:gd name="T3" fmla="*/ 213 h 577"/>
                  <a:gd name="T4" fmla="*/ 73 w 732"/>
                  <a:gd name="T5" fmla="*/ 225 h 577"/>
                  <a:gd name="T6" fmla="*/ 81 w 732"/>
                  <a:gd name="T7" fmla="*/ 239 h 577"/>
                  <a:gd name="T8" fmla="*/ 89 w 732"/>
                  <a:gd name="T9" fmla="*/ 252 h 577"/>
                  <a:gd name="T10" fmla="*/ 90 w 732"/>
                  <a:gd name="T11" fmla="*/ 266 h 577"/>
                  <a:gd name="T12" fmla="*/ 87 w 732"/>
                  <a:gd name="T13" fmla="*/ 283 h 577"/>
                  <a:gd name="T14" fmla="*/ 94 w 732"/>
                  <a:gd name="T15" fmla="*/ 296 h 577"/>
                  <a:gd name="T16" fmla="*/ 109 w 732"/>
                  <a:gd name="T17" fmla="*/ 306 h 577"/>
                  <a:gd name="T18" fmla="*/ 125 w 732"/>
                  <a:gd name="T19" fmla="*/ 324 h 577"/>
                  <a:gd name="T20" fmla="*/ 154 w 732"/>
                  <a:gd name="T21" fmla="*/ 345 h 577"/>
                  <a:gd name="T22" fmla="*/ 177 w 732"/>
                  <a:gd name="T23" fmla="*/ 365 h 577"/>
                  <a:gd name="T24" fmla="*/ 199 w 732"/>
                  <a:gd name="T25" fmla="*/ 380 h 577"/>
                  <a:gd name="T26" fmla="*/ 180 w 732"/>
                  <a:gd name="T27" fmla="*/ 388 h 577"/>
                  <a:gd name="T28" fmla="*/ 174 w 732"/>
                  <a:gd name="T29" fmla="*/ 397 h 577"/>
                  <a:gd name="T30" fmla="*/ 190 w 732"/>
                  <a:gd name="T31" fmla="*/ 420 h 577"/>
                  <a:gd name="T32" fmla="*/ 214 w 732"/>
                  <a:gd name="T33" fmla="*/ 446 h 577"/>
                  <a:gd name="T34" fmla="*/ 250 w 732"/>
                  <a:gd name="T35" fmla="*/ 473 h 577"/>
                  <a:gd name="T36" fmla="*/ 280 w 732"/>
                  <a:gd name="T37" fmla="*/ 497 h 577"/>
                  <a:gd name="T38" fmla="*/ 297 w 732"/>
                  <a:gd name="T39" fmla="*/ 529 h 577"/>
                  <a:gd name="T40" fmla="*/ 320 w 732"/>
                  <a:gd name="T41" fmla="*/ 552 h 577"/>
                  <a:gd name="T42" fmla="*/ 343 w 732"/>
                  <a:gd name="T43" fmla="*/ 572 h 577"/>
                  <a:gd name="T44" fmla="*/ 357 w 732"/>
                  <a:gd name="T45" fmla="*/ 576 h 577"/>
                  <a:gd name="T46" fmla="*/ 397 w 732"/>
                  <a:gd name="T47" fmla="*/ 573 h 577"/>
                  <a:gd name="T48" fmla="*/ 443 w 732"/>
                  <a:gd name="T49" fmla="*/ 568 h 577"/>
                  <a:gd name="T50" fmla="*/ 508 w 732"/>
                  <a:gd name="T51" fmla="*/ 554 h 577"/>
                  <a:gd name="T52" fmla="*/ 580 w 732"/>
                  <a:gd name="T53" fmla="*/ 537 h 577"/>
                  <a:gd name="T54" fmla="*/ 657 w 732"/>
                  <a:gd name="T55" fmla="*/ 516 h 577"/>
                  <a:gd name="T56" fmla="*/ 669 w 732"/>
                  <a:gd name="T57" fmla="*/ 506 h 577"/>
                  <a:gd name="T58" fmla="*/ 688 w 732"/>
                  <a:gd name="T59" fmla="*/ 493 h 577"/>
                  <a:gd name="T60" fmla="*/ 707 w 732"/>
                  <a:gd name="T61" fmla="*/ 485 h 577"/>
                  <a:gd name="T62" fmla="*/ 720 w 732"/>
                  <a:gd name="T63" fmla="*/ 477 h 577"/>
                  <a:gd name="T64" fmla="*/ 719 w 732"/>
                  <a:gd name="T65" fmla="*/ 469 h 577"/>
                  <a:gd name="T66" fmla="*/ 731 w 732"/>
                  <a:gd name="T67" fmla="*/ 462 h 577"/>
                  <a:gd name="T68" fmla="*/ 716 w 732"/>
                  <a:gd name="T69" fmla="*/ 449 h 577"/>
                  <a:gd name="T70" fmla="*/ 715 w 732"/>
                  <a:gd name="T71" fmla="*/ 435 h 577"/>
                  <a:gd name="T72" fmla="*/ 707 w 732"/>
                  <a:gd name="T73" fmla="*/ 425 h 577"/>
                  <a:gd name="T74" fmla="*/ 684 w 732"/>
                  <a:gd name="T75" fmla="*/ 403 h 577"/>
                  <a:gd name="T76" fmla="*/ 667 w 732"/>
                  <a:gd name="T77" fmla="*/ 381 h 577"/>
                  <a:gd name="T78" fmla="*/ 664 w 732"/>
                  <a:gd name="T79" fmla="*/ 353 h 577"/>
                  <a:gd name="T80" fmla="*/ 652 w 732"/>
                  <a:gd name="T81" fmla="*/ 310 h 577"/>
                  <a:gd name="T82" fmla="*/ 645 w 732"/>
                  <a:gd name="T83" fmla="*/ 254 h 577"/>
                  <a:gd name="T84" fmla="*/ 647 w 732"/>
                  <a:gd name="T85" fmla="*/ 211 h 577"/>
                  <a:gd name="T86" fmla="*/ 647 w 732"/>
                  <a:gd name="T87" fmla="*/ 158 h 577"/>
                  <a:gd name="T88" fmla="*/ 654 w 732"/>
                  <a:gd name="T89" fmla="*/ 108 h 577"/>
                  <a:gd name="T90" fmla="*/ 647 w 732"/>
                  <a:gd name="T91" fmla="*/ 50 h 577"/>
                  <a:gd name="T92" fmla="*/ 641 w 732"/>
                  <a:gd name="T93" fmla="*/ 0 h 577"/>
                  <a:gd name="T94" fmla="*/ 0 w 732"/>
                  <a:gd name="T95" fmla="*/ 67 h 577"/>
                  <a:gd name="T96" fmla="*/ 17 w 732"/>
                  <a:gd name="T97" fmla="*/ 96 h 577"/>
                  <a:gd name="T98" fmla="*/ 42 w 732"/>
                  <a:gd name="T99" fmla="*/ 138 h 577"/>
                  <a:gd name="T100" fmla="*/ 67 w 732"/>
                  <a:gd name="T101" fmla="*/ 172 h 577"/>
                  <a:gd name="T102" fmla="*/ 89 w 732"/>
                  <a:gd name="T103" fmla="*/ 201 h 57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2"/>
                  <a:gd name="T157" fmla="*/ 0 h 577"/>
                  <a:gd name="T158" fmla="*/ 732 w 732"/>
                  <a:gd name="T159" fmla="*/ 577 h 57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2" h="577">
                    <a:moveTo>
                      <a:pt x="89" y="201"/>
                    </a:moveTo>
                    <a:lnTo>
                      <a:pt x="78" y="213"/>
                    </a:lnTo>
                    <a:lnTo>
                      <a:pt x="73" y="225"/>
                    </a:lnTo>
                    <a:lnTo>
                      <a:pt x="81" y="239"/>
                    </a:lnTo>
                    <a:lnTo>
                      <a:pt x="89" y="252"/>
                    </a:lnTo>
                    <a:lnTo>
                      <a:pt x="90" y="266"/>
                    </a:lnTo>
                    <a:lnTo>
                      <a:pt x="87" y="283"/>
                    </a:lnTo>
                    <a:lnTo>
                      <a:pt x="94" y="296"/>
                    </a:lnTo>
                    <a:lnTo>
                      <a:pt x="109" y="306"/>
                    </a:lnTo>
                    <a:lnTo>
                      <a:pt x="125" y="324"/>
                    </a:lnTo>
                    <a:lnTo>
                      <a:pt x="154" y="345"/>
                    </a:lnTo>
                    <a:lnTo>
                      <a:pt x="177" y="365"/>
                    </a:lnTo>
                    <a:lnTo>
                      <a:pt x="199" y="380"/>
                    </a:lnTo>
                    <a:lnTo>
                      <a:pt x="180" y="388"/>
                    </a:lnTo>
                    <a:lnTo>
                      <a:pt x="174" y="397"/>
                    </a:lnTo>
                    <a:lnTo>
                      <a:pt x="190" y="420"/>
                    </a:lnTo>
                    <a:lnTo>
                      <a:pt x="214" y="446"/>
                    </a:lnTo>
                    <a:lnTo>
                      <a:pt x="250" y="473"/>
                    </a:lnTo>
                    <a:lnTo>
                      <a:pt x="280" y="497"/>
                    </a:lnTo>
                    <a:lnTo>
                      <a:pt x="297" y="529"/>
                    </a:lnTo>
                    <a:lnTo>
                      <a:pt x="320" y="552"/>
                    </a:lnTo>
                    <a:lnTo>
                      <a:pt x="343" y="572"/>
                    </a:lnTo>
                    <a:lnTo>
                      <a:pt x="357" y="576"/>
                    </a:lnTo>
                    <a:lnTo>
                      <a:pt x="397" y="573"/>
                    </a:lnTo>
                    <a:lnTo>
                      <a:pt x="443" y="568"/>
                    </a:lnTo>
                    <a:lnTo>
                      <a:pt x="508" y="554"/>
                    </a:lnTo>
                    <a:lnTo>
                      <a:pt x="580" y="537"/>
                    </a:lnTo>
                    <a:lnTo>
                      <a:pt x="657" y="516"/>
                    </a:lnTo>
                    <a:lnTo>
                      <a:pt x="669" y="506"/>
                    </a:lnTo>
                    <a:lnTo>
                      <a:pt x="688" y="493"/>
                    </a:lnTo>
                    <a:lnTo>
                      <a:pt x="707" y="485"/>
                    </a:lnTo>
                    <a:lnTo>
                      <a:pt x="720" y="477"/>
                    </a:lnTo>
                    <a:lnTo>
                      <a:pt x="719" y="469"/>
                    </a:lnTo>
                    <a:lnTo>
                      <a:pt x="731" y="462"/>
                    </a:lnTo>
                    <a:lnTo>
                      <a:pt x="716" y="449"/>
                    </a:lnTo>
                    <a:lnTo>
                      <a:pt x="715" y="435"/>
                    </a:lnTo>
                    <a:lnTo>
                      <a:pt x="707" y="425"/>
                    </a:lnTo>
                    <a:lnTo>
                      <a:pt x="684" y="403"/>
                    </a:lnTo>
                    <a:lnTo>
                      <a:pt x="667" y="381"/>
                    </a:lnTo>
                    <a:lnTo>
                      <a:pt x="664" y="353"/>
                    </a:lnTo>
                    <a:lnTo>
                      <a:pt x="652" y="310"/>
                    </a:lnTo>
                    <a:lnTo>
                      <a:pt x="645" y="254"/>
                    </a:lnTo>
                    <a:lnTo>
                      <a:pt x="647" y="211"/>
                    </a:lnTo>
                    <a:lnTo>
                      <a:pt x="647" y="158"/>
                    </a:lnTo>
                    <a:lnTo>
                      <a:pt x="654" y="108"/>
                    </a:lnTo>
                    <a:lnTo>
                      <a:pt x="647" y="50"/>
                    </a:lnTo>
                    <a:lnTo>
                      <a:pt x="641" y="0"/>
                    </a:lnTo>
                    <a:lnTo>
                      <a:pt x="0" y="67"/>
                    </a:lnTo>
                    <a:lnTo>
                      <a:pt x="17" y="96"/>
                    </a:lnTo>
                    <a:lnTo>
                      <a:pt x="42" y="138"/>
                    </a:lnTo>
                    <a:lnTo>
                      <a:pt x="67" y="172"/>
                    </a:lnTo>
                    <a:lnTo>
                      <a:pt x="89" y="20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4657" y="1720"/>
                <a:ext cx="152" cy="399"/>
              </a:xfrm>
              <a:custGeom>
                <a:avLst/>
                <a:gdLst>
                  <a:gd name="T0" fmla="*/ 83 w 152"/>
                  <a:gd name="T1" fmla="*/ 0 h 399"/>
                  <a:gd name="T2" fmla="*/ 88 w 152"/>
                  <a:gd name="T3" fmla="*/ 40 h 399"/>
                  <a:gd name="T4" fmla="*/ 85 w 152"/>
                  <a:gd name="T5" fmla="*/ 68 h 399"/>
                  <a:gd name="T6" fmla="*/ 82 w 152"/>
                  <a:gd name="T7" fmla="*/ 100 h 399"/>
                  <a:gd name="T8" fmla="*/ 81 w 152"/>
                  <a:gd name="T9" fmla="*/ 148 h 399"/>
                  <a:gd name="T10" fmla="*/ 80 w 152"/>
                  <a:gd name="T11" fmla="*/ 194 h 399"/>
                  <a:gd name="T12" fmla="*/ 92 w 152"/>
                  <a:gd name="T13" fmla="*/ 237 h 399"/>
                  <a:gd name="T14" fmla="*/ 98 w 152"/>
                  <a:gd name="T15" fmla="*/ 287 h 399"/>
                  <a:gd name="T16" fmla="*/ 102 w 152"/>
                  <a:gd name="T17" fmla="*/ 318 h 399"/>
                  <a:gd name="T18" fmla="*/ 133 w 152"/>
                  <a:gd name="T19" fmla="*/ 349 h 399"/>
                  <a:gd name="T20" fmla="*/ 149 w 152"/>
                  <a:gd name="T21" fmla="*/ 372 h 399"/>
                  <a:gd name="T22" fmla="*/ 151 w 152"/>
                  <a:gd name="T23" fmla="*/ 386 h 399"/>
                  <a:gd name="T24" fmla="*/ 146 w 152"/>
                  <a:gd name="T25" fmla="*/ 398 h 399"/>
                  <a:gd name="T26" fmla="*/ 137 w 152"/>
                  <a:gd name="T27" fmla="*/ 382 h 399"/>
                  <a:gd name="T28" fmla="*/ 129 w 152"/>
                  <a:gd name="T29" fmla="*/ 374 h 399"/>
                  <a:gd name="T30" fmla="*/ 121 w 152"/>
                  <a:gd name="T31" fmla="*/ 364 h 399"/>
                  <a:gd name="T32" fmla="*/ 107 w 152"/>
                  <a:gd name="T33" fmla="*/ 358 h 399"/>
                  <a:gd name="T34" fmla="*/ 93 w 152"/>
                  <a:gd name="T35" fmla="*/ 351 h 399"/>
                  <a:gd name="T36" fmla="*/ 78 w 152"/>
                  <a:gd name="T37" fmla="*/ 338 h 399"/>
                  <a:gd name="T38" fmla="*/ 77 w 152"/>
                  <a:gd name="T39" fmla="*/ 330 h 399"/>
                  <a:gd name="T40" fmla="*/ 57 w 152"/>
                  <a:gd name="T41" fmla="*/ 335 h 399"/>
                  <a:gd name="T42" fmla="*/ 46 w 152"/>
                  <a:gd name="T43" fmla="*/ 345 h 399"/>
                  <a:gd name="T44" fmla="*/ 35 w 152"/>
                  <a:gd name="T45" fmla="*/ 361 h 399"/>
                  <a:gd name="T46" fmla="*/ 33 w 152"/>
                  <a:gd name="T47" fmla="*/ 350 h 399"/>
                  <a:gd name="T48" fmla="*/ 38 w 152"/>
                  <a:gd name="T49" fmla="*/ 332 h 399"/>
                  <a:gd name="T50" fmla="*/ 48 w 152"/>
                  <a:gd name="T51" fmla="*/ 319 h 399"/>
                  <a:gd name="T52" fmla="*/ 54 w 152"/>
                  <a:gd name="T53" fmla="*/ 310 h 399"/>
                  <a:gd name="T54" fmla="*/ 40 w 152"/>
                  <a:gd name="T55" fmla="*/ 297 h 399"/>
                  <a:gd name="T56" fmla="*/ 31 w 152"/>
                  <a:gd name="T57" fmla="*/ 279 h 399"/>
                  <a:gd name="T58" fmla="*/ 36 w 152"/>
                  <a:gd name="T59" fmla="*/ 261 h 399"/>
                  <a:gd name="T60" fmla="*/ 47 w 152"/>
                  <a:gd name="T61" fmla="*/ 248 h 399"/>
                  <a:gd name="T62" fmla="*/ 51 w 152"/>
                  <a:gd name="T63" fmla="*/ 234 h 399"/>
                  <a:gd name="T64" fmla="*/ 56 w 152"/>
                  <a:gd name="T65" fmla="*/ 213 h 399"/>
                  <a:gd name="T66" fmla="*/ 54 w 152"/>
                  <a:gd name="T67" fmla="*/ 197 h 399"/>
                  <a:gd name="T68" fmla="*/ 38 w 152"/>
                  <a:gd name="T69" fmla="*/ 176 h 399"/>
                  <a:gd name="T70" fmla="*/ 24 w 152"/>
                  <a:gd name="T71" fmla="*/ 164 h 399"/>
                  <a:gd name="T72" fmla="*/ 27 w 152"/>
                  <a:gd name="T73" fmla="*/ 141 h 399"/>
                  <a:gd name="T74" fmla="*/ 37 w 152"/>
                  <a:gd name="T75" fmla="*/ 117 h 399"/>
                  <a:gd name="T76" fmla="*/ 19 w 152"/>
                  <a:gd name="T77" fmla="*/ 125 h 399"/>
                  <a:gd name="T78" fmla="*/ 0 w 152"/>
                  <a:gd name="T79" fmla="*/ 136 h 399"/>
                  <a:gd name="T80" fmla="*/ 11 w 152"/>
                  <a:gd name="T81" fmla="*/ 117 h 399"/>
                  <a:gd name="T82" fmla="*/ 22 w 152"/>
                  <a:gd name="T83" fmla="*/ 107 h 399"/>
                  <a:gd name="T84" fmla="*/ 35 w 152"/>
                  <a:gd name="T85" fmla="*/ 100 h 399"/>
                  <a:gd name="T86" fmla="*/ 34 w 152"/>
                  <a:gd name="T87" fmla="*/ 92 h 399"/>
                  <a:gd name="T88" fmla="*/ 20 w 152"/>
                  <a:gd name="T89" fmla="*/ 88 h 399"/>
                  <a:gd name="T90" fmla="*/ 26 w 152"/>
                  <a:gd name="T91" fmla="*/ 84 h 399"/>
                  <a:gd name="T92" fmla="*/ 38 w 152"/>
                  <a:gd name="T93" fmla="*/ 71 h 399"/>
                  <a:gd name="T94" fmla="*/ 43 w 152"/>
                  <a:gd name="T95" fmla="*/ 53 h 399"/>
                  <a:gd name="T96" fmla="*/ 62 w 152"/>
                  <a:gd name="T97" fmla="*/ 43 h 399"/>
                  <a:gd name="T98" fmla="*/ 66 w 152"/>
                  <a:gd name="T99" fmla="*/ 25 h 399"/>
                  <a:gd name="T100" fmla="*/ 71 w 152"/>
                  <a:gd name="T101" fmla="*/ 13 h 399"/>
                  <a:gd name="T102" fmla="*/ 83 w 152"/>
                  <a:gd name="T103" fmla="*/ 0 h 39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52"/>
                  <a:gd name="T157" fmla="*/ 0 h 399"/>
                  <a:gd name="T158" fmla="*/ 152 w 152"/>
                  <a:gd name="T159" fmla="*/ 399 h 39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52" h="399">
                    <a:moveTo>
                      <a:pt x="83" y="0"/>
                    </a:moveTo>
                    <a:lnTo>
                      <a:pt x="88" y="40"/>
                    </a:lnTo>
                    <a:lnTo>
                      <a:pt x="85" y="68"/>
                    </a:lnTo>
                    <a:lnTo>
                      <a:pt x="82" y="100"/>
                    </a:lnTo>
                    <a:lnTo>
                      <a:pt x="81" y="148"/>
                    </a:lnTo>
                    <a:lnTo>
                      <a:pt x="80" y="194"/>
                    </a:lnTo>
                    <a:lnTo>
                      <a:pt x="92" y="237"/>
                    </a:lnTo>
                    <a:lnTo>
                      <a:pt x="98" y="287"/>
                    </a:lnTo>
                    <a:lnTo>
                      <a:pt x="102" y="318"/>
                    </a:lnTo>
                    <a:lnTo>
                      <a:pt x="133" y="349"/>
                    </a:lnTo>
                    <a:lnTo>
                      <a:pt x="149" y="372"/>
                    </a:lnTo>
                    <a:lnTo>
                      <a:pt x="151" y="386"/>
                    </a:lnTo>
                    <a:lnTo>
                      <a:pt x="146" y="398"/>
                    </a:lnTo>
                    <a:lnTo>
                      <a:pt x="137" y="382"/>
                    </a:lnTo>
                    <a:lnTo>
                      <a:pt x="129" y="374"/>
                    </a:lnTo>
                    <a:lnTo>
                      <a:pt x="121" y="364"/>
                    </a:lnTo>
                    <a:lnTo>
                      <a:pt x="107" y="358"/>
                    </a:lnTo>
                    <a:lnTo>
                      <a:pt x="93" y="351"/>
                    </a:lnTo>
                    <a:lnTo>
                      <a:pt x="78" y="338"/>
                    </a:lnTo>
                    <a:lnTo>
                      <a:pt x="77" y="330"/>
                    </a:lnTo>
                    <a:lnTo>
                      <a:pt x="57" y="335"/>
                    </a:lnTo>
                    <a:lnTo>
                      <a:pt x="46" y="345"/>
                    </a:lnTo>
                    <a:lnTo>
                      <a:pt x="35" y="361"/>
                    </a:lnTo>
                    <a:lnTo>
                      <a:pt x="33" y="350"/>
                    </a:lnTo>
                    <a:lnTo>
                      <a:pt x="38" y="332"/>
                    </a:lnTo>
                    <a:lnTo>
                      <a:pt x="48" y="319"/>
                    </a:lnTo>
                    <a:lnTo>
                      <a:pt x="54" y="310"/>
                    </a:lnTo>
                    <a:lnTo>
                      <a:pt x="40" y="297"/>
                    </a:lnTo>
                    <a:lnTo>
                      <a:pt x="31" y="279"/>
                    </a:lnTo>
                    <a:lnTo>
                      <a:pt x="36" y="261"/>
                    </a:lnTo>
                    <a:lnTo>
                      <a:pt x="47" y="248"/>
                    </a:lnTo>
                    <a:lnTo>
                      <a:pt x="51" y="234"/>
                    </a:lnTo>
                    <a:lnTo>
                      <a:pt x="56" y="213"/>
                    </a:lnTo>
                    <a:lnTo>
                      <a:pt x="54" y="197"/>
                    </a:lnTo>
                    <a:lnTo>
                      <a:pt x="38" y="176"/>
                    </a:lnTo>
                    <a:lnTo>
                      <a:pt x="24" y="164"/>
                    </a:lnTo>
                    <a:lnTo>
                      <a:pt x="27" y="141"/>
                    </a:lnTo>
                    <a:lnTo>
                      <a:pt x="37" y="117"/>
                    </a:lnTo>
                    <a:lnTo>
                      <a:pt x="19" y="125"/>
                    </a:lnTo>
                    <a:lnTo>
                      <a:pt x="0" y="136"/>
                    </a:lnTo>
                    <a:lnTo>
                      <a:pt x="11" y="117"/>
                    </a:lnTo>
                    <a:lnTo>
                      <a:pt x="22" y="107"/>
                    </a:lnTo>
                    <a:lnTo>
                      <a:pt x="35" y="100"/>
                    </a:lnTo>
                    <a:lnTo>
                      <a:pt x="34" y="92"/>
                    </a:lnTo>
                    <a:lnTo>
                      <a:pt x="20" y="88"/>
                    </a:lnTo>
                    <a:lnTo>
                      <a:pt x="26" y="84"/>
                    </a:lnTo>
                    <a:lnTo>
                      <a:pt x="38" y="71"/>
                    </a:lnTo>
                    <a:lnTo>
                      <a:pt x="43" y="53"/>
                    </a:lnTo>
                    <a:lnTo>
                      <a:pt x="62" y="43"/>
                    </a:lnTo>
                    <a:lnTo>
                      <a:pt x="66" y="25"/>
                    </a:lnTo>
                    <a:lnTo>
                      <a:pt x="71" y="13"/>
                    </a:lnTo>
                    <a:lnTo>
                      <a:pt x="83" y="0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4245" y="1999"/>
                <a:ext cx="172" cy="79"/>
              </a:xfrm>
              <a:custGeom>
                <a:avLst/>
                <a:gdLst>
                  <a:gd name="T0" fmla="*/ 21 w 172"/>
                  <a:gd name="T1" fmla="*/ 58 h 79"/>
                  <a:gd name="T2" fmla="*/ 26 w 172"/>
                  <a:gd name="T3" fmla="*/ 45 h 79"/>
                  <a:gd name="T4" fmla="*/ 45 w 172"/>
                  <a:gd name="T5" fmla="*/ 37 h 79"/>
                  <a:gd name="T6" fmla="*/ 16 w 172"/>
                  <a:gd name="T7" fmla="*/ 21 h 79"/>
                  <a:gd name="T8" fmla="*/ 0 w 172"/>
                  <a:gd name="T9" fmla="*/ 0 h 79"/>
                  <a:gd name="T10" fmla="*/ 22 w 172"/>
                  <a:gd name="T11" fmla="*/ 17 h 79"/>
                  <a:gd name="T12" fmla="*/ 44 w 172"/>
                  <a:gd name="T13" fmla="*/ 26 h 79"/>
                  <a:gd name="T14" fmla="*/ 71 w 172"/>
                  <a:gd name="T15" fmla="*/ 26 h 79"/>
                  <a:gd name="T16" fmla="*/ 103 w 172"/>
                  <a:gd name="T17" fmla="*/ 27 h 79"/>
                  <a:gd name="T18" fmla="*/ 137 w 172"/>
                  <a:gd name="T19" fmla="*/ 26 h 79"/>
                  <a:gd name="T20" fmla="*/ 171 w 172"/>
                  <a:gd name="T21" fmla="*/ 30 h 79"/>
                  <a:gd name="T22" fmla="*/ 131 w 172"/>
                  <a:gd name="T23" fmla="*/ 33 h 79"/>
                  <a:gd name="T24" fmla="*/ 104 w 172"/>
                  <a:gd name="T25" fmla="*/ 36 h 79"/>
                  <a:gd name="T26" fmla="*/ 73 w 172"/>
                  <a:gd name="T27" fmla="*/ 43 h 79"/>
                  <a:gd name="T28" fmla="*/ 92 w 172"/>
                  <a:gd name="T29" fmla="*/ 43 h 79"/>
                  <a:gd name="T30" fmla="*/ 106 w 172"/>
                  <a:gd name="T31" fmla="*/ 50 h 79"/>
                  <a:gd name="T32" fmla="*/ 73 w 172"/>
                  <a:gd name="T33" fmla="*/ 48 h 79"/>
                  <a:gd name="T34" fmla="*/ 46 w 172"/>
                  <a:gd name="T35" fmla="*/ 49 h 79"/>
                  <a:gd name="T36" fmla="*/ 34 w 172"/>
                  <a:gd name="T37" fmla="*/ 59 h 79"/>
                  <a:gd name="T38" fmla="*/ 37 w 172"/>
                  <a:gd name="T39" fmla="*/ 78 h 79"/>
                  <a:gd name="T40" fmla="*/ 28 w 172"/>
                  <a:gd name="T41" fmla="*/ 65 h 79"/>
                  <a:gd name="T42" fmla="*/ 21 w 172"/>
                  <a:gd name="T43" fmla="*/ 58 h 7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72"/>
                  <a:gd name="T67" fmla="*/ 0 h 79"/>
                  <a:gd name="T68" fmla="*/ 172 w 172"/>
                  <a:gd name="T69" fmla="*/ 79 h 7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72" h="79">
                    <a:moveTo>
                      <a:pt x="21" y="58"/>
                    </a:moveTo>
                    <a:lnTo>
                      <a:pt x="26" y="45"/>
                    </a:lnTo>
                    <a:lnTo>
                      <a:pt x="45" y="37"/>
                    </a:lnTo>
                    <a:lnTo>
                      <a:pt x="16" y="21"/>
                    </a:lnTo>
                    <a:lnTo>
                      <a:pt x="0" y="0"/>
                    </a:lnTo>
                    <a:lnTo>
                      <a:pt x="22" y="17"/>
                    </a:lnTo>
                    <a:lnTo>
                      <a:pt x="44" y="26"/>
                    </a:lnTo>
                    <a:lnTo>
                      <a:pt x="71" y="26"/>
                    </a:lnTo>
                    <a:lnTo>
                      <a:pt x="103" y="27"/>
                    </a:lnTo>
                    <a:lnTo>
                      <a:pt x="137" y="26"/>
                    </a:lnTo>
                    <a:lnTo>
                      <a:pt x="171" y="30"/>
                    </a:lnTo>
                    <a:lnTo>
                      <a:pt x="131" y="33"/>
                    </a:lnTo>
                    <a:lnTo>
                      <a:pt x="104" y="36"/>
                    </a:lnTo>
                    <a:lnTo>
                      <a:pt x="73" y="43"/>
                    </a:lnTo>
                    <a:lnTo>
                      <a:pt x="92" y="43"/>
                    </a:lnTo>
                    <a:lnTo>
                      <a:pt x="106" y="50"/>
                    </a:lnTo>
                    <a:lnTo>
                      <a:pt x="73" y="48"/>
                    </a:lnTo>
                    <a:lnTo>
                      <a:pt x="46" y="49"/>
                    </a:lnTo>
                    <a:lnTo>
                      <a:pt x="34" y="59"/>
                    </a:lnTo>
                    <a:lnTo>
                      <a:pt x="37" y="78"/>
                    </a:lnTo>
                    <a:lnTo>
                      <a:pt x="28" y="65"/>
                    </a:lnTo>
                    <a:lnTo>
                      <a:pt x="21" y="5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4164" y="1785"/>
                <a:ext cx="216" cy="138"/>
              </a:xfrm>
              <a:custGeom>
                <a:avLst/>
                <a:gdLst>
                  <a:gd name="T0" fmla="*/ 9 w 216"/>
                  <a:gd name="T1" fmla="*/ 116 h 138"/>
                  <a:gd name="T2" fmla="*/ 8 w 216"/>
                  <a:gd name="T3" fmla="*/ 105 h 138"/>
                  <a:gd name="T4" fmla="*/ 0 w 216"/>
                  <a:gd name="T5" fmla="*/ 94 h 138"/>
                  <a:gd name="T6" fmla="*/ 5 w 216"/>
                  <a:gd name="T7" fmla="*/ 82 h 138"/>
                  <a:gd name="T8" fmla="*/ 16 w 216"/>
                  <a:gd name="T9" fmla="*/ 73 h 138"/>
                  <a:gd name="T10" fmla="*/ 2 w 216"/>
                  <a:gd name="T11" fmla="*/ 57 h 138"/>
                  <a:gd name="T12" fmla="*/ 54 w 216"/>
                  <a:gd name="T13" fmla="*/ 48 h 138"/>
                  <a:gd name="T14" fmla="*/ 92 w 216"/>
                  <a:gd name="T15" fmla="*/ 32 h 138"/>
                  <a:gd name="T16" fmla="*/ 143 w 216"/>
                  <a:gd name="T17" fmla="*/ 17 h 138"/>
                  <a:gd name="T18" fmla="*/ 215 w 216"/>
                  <a:gd name="T19" fmla="*/ 0 h 138"/>
                  <a:gd name="T20" fmla="*/ 144 w 216"/>
                  <a:gd name="T21" fmla="*/ 23 h 138"/>
                  <a:gd name="T22" fmla="*/ 80 w 216"/>
                  <a:gd name="T23" fmla="*/ 47 h 138"/>
                  <a:gd name="T24" fmla="*/ 55 w 216"/>
                  <a:gd name="T25" fmla="*/ 62 h 138"/>
                  <a:gd name="T26" fmla="*/ 18 w 216"/>
                  <a:gd name="T27" fmla="*/ 86 h 138"/>
                  <a:gd name="T28" fmla="*/ 69 w 216"/>
                  <a:gd name="T29" fmla="*/ 63 h 138"/>
                  <a:gd name="T30" fmla="*/ 101 w 216"/>
                  <a:gd name="T31" fmla="*/ 51 h 138"/>
                  <a:gd name="T32" fmla="*/ 139 w 216"/>
                  <a:gd name="T33" fmla="*/ 37 h 138"/>
                  <a:gd name="T34" fmla="*/ 178 w 216"/>
                  <a:gd name="T35" fmla="*/ 32 h 138"/>
                  <a:gd name="T36" fmla="*/ 127 w 216"/>
                  <a:gd name="T37" fmla="*/ 44 h 138"/>
                  <a:gd name="T38" fmla="*/ 108 w 216"/>
                  <a:gd name="T39" fmla="*/ 53 h 138"/>
                  <a:gd name="T40" fmla="*/ 89 w 216"/>
                  <a:gd name="T41" fmla="*/ 61 h 138"/>
                  <a:gd name="T42" fmla="*/ 63 w 216"/>
                  <a:gd name="T43" fmla="*/ 72 h 138"/>
                  <a:gd name="T44" fmla="*/ 45 w 216"/>
                  <a:gd name="T45" fmla="*/ 86 h 138"/>
                  <a:gd name="T46" fmla="*/ 65 w 216"/>
                  <a:gd name="T47" fmla="*/ 89 h 138"/>
                  <a:gd name="T48" fmla="*/ 99 w 216"/>
                  <a:gd name="T49" fmla="*/ 88 h 138"/>
                  <a:gd name="T50" fmla="*/ 126 w 216"/>
                  <a:gd name="T51" fmla="*/ 87 h 138"/>
                  <a:gd name="T52" fmla="*/ 73 w 216"/>
                  <a:gd name="T53" fmla="*/ 94 h 138"/>
                  <a:gd name="T54" fmla="*/ 39 w 216"/>
                  <a:gd name="T55" fmla="*/ 92 h 138"/>
                  <a:gd name="T56" fmla="*/ 40 w 216"/>
                  <a:gd name="T57" fmla="*/ 101 h 138"/>
                  <a:gd name="T58" fmla="*/ 54 w 216"/>
                  <a:gd name="T59" fmla="*/ 108 h 138"/>
                  <a:gd name="T60" fmla="*/ 49 w 216"/>
                  <a:gd name="T61" fmla="*/ 117 h 138"/>
                  <a:gd name="T62" fmla="*/ 36 w 216"/>
                  <a:gd name="T63" fmla="*/ 121 h 138"/>
                  <a:gd name="T64" fmla="*/ 23 w 216"/>
                  <a:gd name="T65" fmla="*/ 131 h 138"/>
                  <a:gd name="T66" fmla="*/ 17 w 216"/>
                  <a:gd name="T67" fmla="*/ 137 h 138"/>
                  <a:gd name="T68" fmla="*/ 11 w 216"/>
                  <a:gd name="T69" fmla="*/ 127 h 138"/>
                  <a:gd name="T70" fmla="*/ 9 w 216"/>
                  <a:gd name="T71" fmla="*/ 116 h 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16"/>
                  <a:gd name="T109" fmla="*/ 0 h 138"/>
                  <a:gd name="T110" fmla="*/ 216 w 216"/>
                  <a:gd name="T111" fmla="*/ 138 h 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16" h="138">
                    <a:moveTo>
                      <a:pt x="9" y="116"/>
                    </a:moveTo>
                    <a:lnTo>
                      <a:pt x="8" y="105"/>
                    </a:lnTo>
                    <a:lnTo>
                      <a:pt x="0" y="94"/>
                    </a:lnTo>
                    <a:lnTo>
                      <a:pt x="5" y="82"/>
                    </a:lnTo>
                    <a:lnTo>
                      <a:pt x="16" y="73"/>
                    </a:lnTo>
                    <a:lnTo>
                      <a:pt x="2" y="57"/>
                    </a:lnTo>
                    <a:lnTo>
                      <a:pt x="54" y="48"/>
                    </a:lnTo>
                    <a:lnTo>
                      <a:pt x="92" y="32"/>
                    </a:lnTo>
                    <a:lnTo>
                      <a:pt x="143" y="17"/>
                    </a:lnTo>
                    <a:lnTo>
                      <a:pt x="215" y="0"/>
                    </a:lnTo>
                    <a:lnTo>
                      <a:pt x="144" y="23"/>
                    </a:lnTo>
                    <a:lnTo>
                      <a:pt x="80" y="47"/>
                    </a:lnTo>
                    <a:lnTo>
                      <a:pt x="55" y="62"/>
                    </a:lnTo>
                    <a:lnTo>
                      <a:pt x="18" y="86"/>
                    </a:lnTo>
                    <a:lnTo>
                      <a:pt x="69" y="63"/>
                    </a:lnTo>
                    <a:lnTo>
                      <a:pt x="101" y="51"/>
                    </a:lnTo>
                    <a:lnTo>
                      <a:pt x="139" y="37"/>
                    </a:lnTo>
                    <a:lnTo>
                      <a:pt x="178" y="32"/>
                    </a:lnTo>
                    <a:lnTo>
                      <a:pt x="127" y="44"/>
                    </a:lnTo>
                    <a:lnTo>
                      <a:pt x="108" y="53"/>
                    </a:lnTo>
                    <a:lnTo>
                      <a:pt x="89" y="61"/>
                    </a:lnTo>
                    <a:lnTo>
                      <a:pt x="63" y="72"/>
                    </a:lnTo>
                    <a:lnTo>
                      <a:pt x="45" y="86"/>
                    </a:lnTo>
                    <a:lnTo>
                      <a:pt x="65" y="89"/>
                    </a:lnTo>
                    <a:lnTo>
                      <a:pt x="99" y="88"/>
                    </a:lnTo>
                    <a:lnTo>
                      <a:pt x="126" y="87"/>
                    </a:lnTo>
                    <a:lnTo>
                      <a:pt x="73" y="94"/>
                    </a:lnTo>
                    <a:lnTo>
                      <a:pt x="39" y="92"/>
                    </a:lnTo>
                    <a:lnTo>
                      <a:pt x="40" y="101"/>
                    </a:lnTo>
                    <a:lnTo>
                      <a:pt x="54" y="108"/>
                    </a:lnTo>
                    <a:lnTo>
                      <a:pt x="49" y="117"/>
                    </a:lnTo>
                    <a:lnTo>
                      <a:pt x="36" y="121"/>
                    </a:lnTo>
                    <a:lnTo>
                      <a:pt x="23" y="131"/>
                    </a:lnTo>
                    <a:lnTo>
                      <a:pt x="17" y="137"/>
                    </a:lnTo>
                    <a:lnTo>
                      <a:pt x="11" y="127"/>
                    </a:lnTo>
                    <a:lnTo>
                      <a:pt x="9" y="116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4432" y="2164"/>
                <a:ext cx="296" cy="71"/>
              </a:xfrm>
              <a:custGeom>
                <a:avLst/>
                <a:gdLst>
                  <a:gd name="T0" fmla="*/ 15 w 296"/>
                  <a:gd name="T1" fmla="*/ 68 h 71"/>
                  <a:gd name="T2" fmla="*/ 43 w 296"/>
                  <a:gd name="T3" fmla="*/ 70 h 71"/>
                  <a:gd name="T4" fmla="*/ 69 w 296"/>
                  <a:gd name="T5" fmla="*/ 67 h 71"/>
                  <a:gd name="T6" fmla="*/ 95 w 296"/>
                  <a:gd name="T7" fmla="*/ 61 h 71"/>
                  <a:gd name="T8" fmla="*/ 88 w 296"/>
                  <a:gd name="T9" fmla="*/ 53 h 71"/>
                  <a:gd name="T10" fmla="*/ 107 w 296"/>
                  <a:gd name="T11" fmla="*/ 48 h 71"/>
                  <a:gd name="T12" fmla="*/ 133 w 296"/>
                  <a:gd name="T13" fmla="*/ 42 h 71"/>
                  <a:gd name="T14" fmla="*/ 165 w 296"/>
                  <a:gd name="T15" fmla="*/ 35 h 71"/>
                  <a:gd name="T16" fmla="*/ 211 w 296"/>
                  <a:gd name="T17" fmla="*/ 27 h 71"/>
                  <a:gd name="T18" fmla="*/ 264 w 296"/>
                  <a:gd name="T19" fmla="*/ 17 h 71"/>
                  <a:gd name="T20" fmla="*/ 283 w 296"/>
                  <a:gd name="T21" fmla="*/ 9 h 71"/>
                  <a:gd name="T22" fmla="*/ 295 w 296"/>
                  <a:gd name="T23" fmla="*/ 0 h 71"/>
                  <a:gd name="T24" fmla="*/ 270 w 296"/>
                  <a:gd name="T25" fmla="*/ 11 h 71"/>
                  <a:gd name="T26" fmla="*/ 244 w 296"/>
                  <a:gd name="T27" fmla="*/ 14 h 71"/>
                  <a:gd name="T28" fmla="*/ 217 w 296"/>
                  <a:gd name="T29" fmla="*/ 20 h 71"/>
                  <a:gd name="T30" fmla="*/ 184 w 296"/>
                  <a:gd name="T31" fmla="*/ 24 h 71"/>
                  <a:gd name="T32" fmla="*/ 152 w 296"/>
                  <a:gd name="T33" fmla="*/ 31 h 71"/>
                  <a:gd name="T34" fmla="*/ 126 w 296"/>
                  <a:gd name="T35" fmla="*/ 37 h 71"/>
                  <a:gd name="T36" fmla="*/ 100 w 296"/>
                  <a:gd name="T37" fmla="*/ 43 h 71"/>
                  <a:gd name="T38" fmla="*/ 86 w 296"/>
                  <a:gd name="T39" fmla="*/ 36 h 71"/>
                  <a:gd name="T40" fmla="*/ 87 w 296"/>
                  <a:gd name="T41" fmla="*/ 45 h 71"/>
                  <a:gd name="T42" fmla="*/ 81 w 296"/>
                  <a:gd name="T43" fmla="*/ 54 h 71"/>
                  <a:gd name="T44" fmla="*/ 68 w 296"/>
                  <a:gd name="T45" fmla="*/ 58 h 71"/>
                  <a:gd name="T46" fmla="*/ 48 w 296"/>
                  <a:gd name="T47" fmla="*/ 64 h 71"/>
                  <a:gd name="T48" fmla="*/ 22 w 296"/>
                  <a:gd name="T49" fmla="*/ 64 h 71"/>
                  <a:gd name="T50" fmla="*/ 0 w 296"/>
                  <a:gd name="T51" fmla="*/ 55 h 71"/>
                  <a:gd name="T52" fmla="*/ 15 w 296"/>
                  <a:gd name="T53" fmla="*/ 6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96"/>
                  <a:gd name="T82" fmla="*/ 0 h 71"/>
                  <a:gd name="T83" fmla="*/ 296 w 296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96" h="71">
                    <a:moveTo>
                      <a:pt x="15" y="68"/>
                    </a:moveTo>
                    <a:lnTo>
                      <a:pt x="43" y="70"/>
                    </a:lnTo>
                    <a:lnTo>
                      <a:pt x="69" y="67"/>
                    </a:lnTo>
                    <a:lnTo>
                      <a:pt x="95" y="61"/>
                    </a:lnTo>
                    <a:lnTo>
                      <a:pt x="88" y="53"/>
                    </a:lnTo>
                    <a:lnTo>
                      <a:pt x="107" y="48"/>
                    </a:lnTo>
                    <a:lnTo>
                      <a:pt x="133" y="42"/>
                    </a:lnTo>
                    <a:lnTo>
                      <a:pt x="165" y="35"/>
                    </a:lnTo>
                    <a:lnTo>
                      <a:pt x="211" y="27"/>
                    </a:lnTo>
                    <a:lnTo>
                      <a:pt x="264" y="17"/>
                    </a:lnTo>
                    <a:lnTo>
                      <a:pt x="283" y="9"/>
                    </a:lnTo>
                    <a:lnTo>
                      <a:pt x="295" y="0"/>
                    </a:lnTo>
                    <a:lnTo>
                      <a:pt x="270" y="11"/>
                    </a:lnTo>
                    <a:lnTo>
                      <a:pt x="244" y="14"/>
                    </a:lnTo>
                    <a:lnTo>
                      <a:pt x="217" y="20"/>
                    </a:lnTo>
                    <a:lnTo>
                      <a:pt x="184" y="24"/>
                    </a:lnTo>
                    <a:lnTo>
                      <a:pt x="152" y="31"/>
                    </a:lnTo>
                    <a:lnTo>
                      <a:pt x="126" y="37"/>
                    </a:lnTo>
                    <a:lnTo>
                      <a:pt x="100" y="43"/>
                    </a:lnTo>
                    <a:lnTo>
                      <a:pt x="86" y="36"/>
                    </a:lnTo>
                    <a:lnTo>
                      <a:pt x="87" y="45"/>
                    </a:lnTo>
                    <a:lnTo>
                      <a:pt x="81" y="54"/>
                    </a:lnTo>
                    <a:lnTo>
                      <a:pt x="68" y="58"/>
                    </a:lnTo>
                    <a:lnTo>
                      <a:pt x="48" y="64"/>
                    </a:lnTo>
                    <a:lnTo>
                      <a:pt x="22" y="64"/>
                    </a:lnTo>
                    <a:lnTo>
                      <a:pt x="0" y="55"/>
                    </a:lnTo>
                    <a:lnTo>
                      <a:pt x="15" y="6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4746" y="2126"/>
                <a:ext cx="72" cy="39"/>
              </a:xfrm>
              <a:custGeom>
                <a:avLst/>
                <a:gdLst>
                  <a:gd name="T0" fmla="*/ 57 w 72"/>
                  <a:gd name="T1" fmla="*/ 0 h 39"/>
                  <a:gd name="T2" fmla="*/ 71 w 72"/>
                  <a:gd name="T3" fmla="*/ 4 h 39"/>
                  <a:gd name="T4" fmla="*/ 58 w 72"/>
                  <a:gd name="T5" fmla="*/ 6 h 39"/>
                  <a:gd name="T6" fmla="*/ 45 w 72"/>
                  <a:gd name="T7" fmla="*/ 13 h 39"/>
                  <a:gd name="T8" fmla="*/ 32 w 72"/>
                  <a:gd name="T9" fmla="*/ 20 h 39"/>
                  <a:gd name="T10" fmla="*/ 26 w 72"/>
                  <a:gd name="T11" fmla="*/ 27 h 39"/>
                  <a:gd name="T12" fmla="*/ 0 w 72"/>
                  <a:gd name="T13" fmla="*/ 38 h 39"/>
                  <a:gd name="T14" fmla="*/ 19 w 72"/>
                  <a:gd name="T15" fmla="*/ 27 h 39"/>
                  <a:gd name="T16" fmla="*/ 25 w 72"/>
                  <a:gd name="T17" fmla="*/ 21 h 39"/>
                  <a:gd name="T18" fmla="*/ 31 w 72"/>
                  <a:gd name="T19" fmla="*/ 12 h 39"/>
                  <a:gd name="T20" fmla="*/ 44 w 72"/>
                  <a:gd name="T21" fmla="*/ 5 h 39"/>
                  <a:gd name="T22" fmla="*/ 57 w 72"/>
                  <a:gd name="T23" fmla="*/ 0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2"/>
                  <a:gd name="T37" fmla="*/ 0 h 39"/>
                  <a:gd name="T38" fmla="*/ 72 w 72"/>
                  <a:gd name="T39" fmla="*/ 39 h 3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2" h="39">
                    <a:moveTo>
                      <a:pt x="57" y="0"/>
                    </a:moveTo>
                    <a:lnTo>
                      <a:pt x="71" y="4"/>
                    </a:lnTo>
                    <a:lnTo>
                      <a:pt x="58" y="6"/>
                    </a:lnTo>
                    <a:lnTo>
                      <a:pt x="45" y="13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0" y="38"/>
                    </a:lnTo>
                    <a:lnTo>
                      <a:pt x="19" y="27"/>
                    </a:lnTo>
                    <a:lnTo>
                      <a:pt x="25" y="21"/>
                    </a:lnTo>
                    <a:lnTo>
                      <a:pt x="31" y="12"/>
                    </a:lnTo>
                    <a:lnTo>
                      <a:pt x="44" y="5"/>
                    </a:lnTo>
                    <a:lnTo>
                      <a:pt x="57" y="0"/>
                    </a:lnTo>
                  </a:path>
                </a:pathLst>
              </a:custGeom>
              <a:solidFill>
                <a:srgbClr val="4362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6" name="Arc 46"/>
          <p:cNvSpPr>
            <a:spLocks/>
          </p:cNvSpPr>
          <p:nvPr/>
        </p:nvSpPr>
        <p:spPr bwMode="auto">
          <a:xfrm rot="16446681">
            <a:off x="5575079" y="553801"/>
            <a:ext cx="785970" cy="1920611"/>
          </a:xfrm>
          <a:prstGeom prst="ellipse">
            <a:avLst/>
          </a:prstGeom>
          <a:noFill/>
          <a:ln w="57150" cap="rnd">
            <a:solidFill>
              <a:srgbClr val="FF33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H="1">
            <a:off x="5932324" y="317929"/>
            <a:ext cx="22225" cy="131762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 flipV="1">
            <a:off x="6457758" y="1774258"/>
            <a:ext cx="306568" cy="12447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304897"/>
              </p:ext>
            </p:extLst>
          </p:nvPr>
        </p:nvGraphicFramePr>
        <p:xfrm>
          <a:off x="4414401" y="1245822"/>
          <a:ext cx="47783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2" name="公式" r:id="rId15" imgW="139680" imgH="164880" progId="Equation.3">
                  <p:embed/>
                </p:oleObj>
              </mc:Choice>
              <mc:Fallback>
                <p:oleObj name="公式" r:id="rId15" imgW="139680" imgH="164880" progId="Equation.3">
                  <p:embed/>
                  <p:pic>
                    <p:nvPicPr>
                      <p:cNvPr id="4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401" y="1245822"/>
                        <a:ext cx="47783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343671"/>
              </p:ext>
            </p:extLst>
          </p:nvPr>
        </p:nvGraphicFramePr>
        <p:xfrm>
          <a:off x="2035049" y="1625279"/>
          <a:ext cx="20732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3" name="公式" r:id="rId17" imgW="558720" imgH="228600" progId="Equation.3">
                  <p:embed/>
                </p:oleObj>
              </mc:Choice>
              <mc:Fallback>
                <p:oleObj name="公式" r:id="rId17" imgW="558720" imgH="228600" progId="Equation.3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049" y="1625279"/>
                        <a:ext cx="207327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 50"/>
          <p:cNvSpPr/>
          <p:nvPr/>
        </p:nvSpPr>
        <p:spPr>
          <a:xfrm>
            <a:off x="2197763" y="1095966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磁偶极矩：</a:t>
            </a: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593863"/>
              </p:ext>
            </p:extLst>
          </p:nvPr>
        </p:nvGraphicFramePr>
        <p:xfrm>
          <a:off x="5692599" y="3218125"/>
          <a:ext cx="8477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4" name="Equation" r:id="rId19" imgW="228600" imgH="177480" progId="Equation.DSMT4">
                  <p:embed/>
                </p:oleObj>
              </mc:Choice>
              <mc:Fallback>
                <p:oleObj name="Equation" r:id="rId19" imgW="228600" imgH="177480" progId="Equation.DSMT4">
                  <p:embed/>
                  <p:pic>
                    <p:nvPicPr>
                      <p:cNvPr id="52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599" y="3218125"/>
                        <a:ext cx="8477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3"/>
          <p:cNvSpPr>
            <a:spLocks noChangeArrowheads="1"/>
          </p:cNvSpPr>
          <p:nvPr/>
        </p:nvSpPr>
        <p:spPr bwMode="auto">
          <a:xfrm>
            <a:off x="1985657" y="414143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A1CBE"/>
                </a:solidFill>
              </a:rPr>
              <a:t>磁化强度：</a:t>
            </a:r>
            <a:endParaRPr lang="zh-CN" altLang="en-US" b="0" dirty="0">
              <a:solidFill>
                <a:srgbClr val="CA1CBE"/>
              </a:solidFill>
            </a:endParaRPr>
          </a:p>
        </p:txBody>
      </p:sp>
      <p:graphicFrame>
        <p:nvGraphicFramePr>
          <p:cNvPr id="5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001657"/>
              </p:ext>
            </p:extLst>
          </p:nvPr>
        </p:nvGraphicFramePr>
        <p:xfrm>
          <a:off x="4354651" y="3606351"/>
          <a:ext cx="2131812" cy="173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5" name="公式" r:id="rId21" imgW="812520" imgH="609480" progId="Equation.3">
                  <p:embed/>
                </p:oleObj>
              </mc:Choice>
              <mc:Fallback>
                <p:oleObj name="公式" r:id="rId21" imgW="812520" imgH="609480" progId="Equation.3">
                  <p:embed/>
                  <p:pic>
                    <p:nvPicPr>
                      <p:cNvPr id="5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651" y="3606351"/>
                        <a:ext cx="2131812" cy="1736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27"/>
          <p:cNvSpPr>
            <a:spLocks noChangeArrowheads="1"/>
          </p:cNvSpPr>
          <p:nvPr/>
        </p:nvSpPr>
        <p:spPr bwMode="auto">
          <a:xfrm>
            <a:off x="1778474" y="5421185"/>
            <a:ext cx="49685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圆柱体</a:t>
            </a:r>
            <a:r>
              <a:rPr lang="zh-CN" altLang="en-US" dirty="0">
                <a:solidFill>
                  <a:srgbClr val="0000FF"/>
                </a:solidFill>
              </a:rPr>
              <a:t>磁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介质内的</a:t>
            </a:r>
            <a:r>
              <a:rPr lang="zh-CN" altLang="en-US" dirty="0">
                <a:solidFill>
                  <a:srgbClr val="CC0000"/>
                </a:solidFill>
              </a:rPr>
              <a:t>磁矩大小为</a:t>
            </a: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84906"/>
              </p:ext>
            </p:extLst>
          </p:nvPr>
        </p:nvGraphicFramePr>
        <p:xfrm>
          <a:off x="6895306" y="5352595"/>
          <a:ext cx="736684" cy="43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6" name="Equation" r:id="rId23" imgW="304560" imgH="177480" progId="Equation.DSMT4">
                  <p:embed/>
                </p:oleObj>
              </mc:Choice>
              <mc:Fallback>
                <p:oleObj name="Equation" r:id="rId23" imgW="304560" imgH="177480" progId="Equation.DSMT4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5306" y="5352595"/>
                        <a:ext cx="736684" cy="430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AutoShape 18"/>
          <p:cNvSpPr>
            <a:spLocks noChangeArrowheads="1"/>
          </p:cNvSpPr>
          <p:nvPr/>
        </p:nvSpPr>
        <p:spPr bwMode="auto">
          <a:xfrm>
            <a:off x="2197763" y="6202868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33CC33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418196"/>
              </p:ext>
            </p:extLst>
          </p:nvPr>
        </p:nvGraphicFramePr>
        <p:xfrm>
          <a:off x="3174648" y="6155374"/>
          <a:ext cx="1503230" cy="46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7" name="Equation" r:id="rId25" imgW="571320" imgH="177480" progId="Equation.DSMT4">
                  <p:embed/>
                </p:oleObj>
              </mc:Choice>
              <mc:Fallback>
                <p:oleObj name="Equation" r:id="rId25" imgW="571320" imgH="177480" progId="Equation.DSMT4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4648" y="6155374"/>
                        <a:ext cx="1503230" cy="468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AutoShape 18"/>
          <p:cNvSpPr>
            <a:spLocks noChangeArrowheads="1"/>
          </p:cNvSpPr>
          <p:nvPr/>
        </p:nvSpPr>
        <p:spPr bwMode="auto">
          <a:xfrm>
            <a:off x="4745766" y="6215789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66317"/>
              </p:ext>
            </p:extLst>
          </p:nvPr>
        </p:nvGraphicFramePr>
        <p:xfrm>
          <a:off x="6129339" y="6169026"/>
          <a:ext cx="1101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48" name="Equation" r:id="rId27" imgW="419040" imgH="177480" progId="Equation.DSMT4">
                  <p:embed/>
                </p:oleObj>
              </mc:Choice>
              <mc:Fallback>
                <p:oleObj name="Equation" r:id="rId27" imgW="419040" imgH="177480" progId="Equation.DSMT4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9" y="6169026"/>
                        <a:ext cx="11017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3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/>
      <p:bldP spid="21" grpId="0"/>
      <p:bldP spid="46" grpId="0" animBg="1"/>
      <p:bldP spid="47" grpId="0" animBg="1"/>
      <p:bldP spid="48" grpId="0" animBg="1"/>
      <p:bldP spid="51" grpId="0"/>
      <p:bldP spid="53" grpId="0"/>
      <p:bldP spid="55" grpId="0"/>
      <p:bldP spid="57" grpId="0" animBg="1"/>
      <p:bldP spid="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96"/>
          <p:cNvSpPr>
            <a:spLocks noChangeArrowheads="1"/>
          </p:cNvSpPr>
          <p:nvPr/>
        </p:nvSpPr>
        <p:spPr bwMode="auto">
          <a:xfrm>
            <a:off x="839416" y="764704"/>
            <a:ext cx="1861977" cy="5158061"/>
          </a:xfrm>
          <a:prstGeom prst="can">
            <a:avLst>
              <a:gd name="adj" fmla="val 52636"/>
            </a:avLst>
          </a:prstGeom>
          <a:solidFill>
            <a:srgbClr val="FFFF00"/>
          </a:solidFill>
          <a:ln w="19050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Arc 24"/>
          <p:cNvSpPr>
            <a:spLocks/>
          </p:cNvSpPr>
          <p:nvPr/>
        </p:nvSpPr>
        <p:spPr bwMode="auto">
          <a:xfrm flipH="1" flipV="1">
            <a:off x="839415" y="1141361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rc 19"/>
          <p:cNvSpPr>
            <a:spLocks/>
          </p:cNvSpPr>
          <p:nvPr/>
        </p:nvSpPr>
        <p:spPr bwMode="auto">
          <a:xfrm rot="189675">
            <a:off x="805846" y="737799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Arc 24"/>
          <p:cNvSpPr>
            <a:spLocks/>
          </p:cNvSpPr>
          <p:nvPr/>
        </p:nvSpPr>
        <p:spPr bwMode="auto">
          <a:xfrm flipH="1" flipV="1">
            <a:off x="837114" y="2222638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rc 19"/>
          <p:cNvSpPr>
            <a:spLocks/>
          </p:cNvSpPr>
          <p:nvPr/>
        </p:nvSpPr>
        <p:spPr bwMode="auto">
          <a:xfrm rot="189675">
            <a:off x="825813" y="1883753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rc 19"/>
          <p:cNvSpPr>
            <a:spLocks/>
          </p:cNvSpPr>
          <p:nvPr/>
        </p:nvSpPr>
        <p:spPr bwMode="auto">
          <a:xfrm rot="189675">
            <a:off x="812991" y="2950801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rc 24"/>
          <p:cNvSpPr>
            <a:spLocks/>
          </p:cNvSpPr>
          <p:nvPr/>
        </p:nvSpPr>
        <p:spPr bwMode="auto">
          <a:xfrm flipH="1" flipV="1">
            <a:off x="837114" y="3327252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rc 19"/>
          <p:cNvSpPr>
            <a:spLocks/>
          </p:cNvSpPr>
          <p:nvPr/>
        </p:nvSpPr>
        <p:spPr bwMode="auto">
          <a:xfrm rot="189675">
            <a:off x="864517" y="4018914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rc 24"/>
          <p:cNvSpPr>
            <a:spLocks/>
          </p:cNvSpPr>
          <p:nvPr/>
        </p:nvSpPr>
        <p:spPr bwMode="auto">
          <a:xfrm flipH="1" flipV="1">
            <a:off x="847097" y="4320160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rc 19"/>
          <p:cNvSpPr>
            <a:spLocks/>
          </p:cNvSpPr>
          <p:nvPr/>
        </p:nvSpPr>
        <p:spPr bwMode="auto">
          <a:xfrm rot="189675">
            <a:off x="836968" y="5033301"/>
            <a:ext cx="1914822" cy="1046664"/>
          </a:xfrm>
          <a:custGeom>
            <a:avLst/>
            <a:gdLst>
              <a:gd name="T0" fmla="*/ 0 w 37560"/>
              <a:gd name="T1" fmla="*/ 0 h 21600"/>
              <a:gd name="T2" fmla="*/ 0 w 37560"/>
              <a:gd name="T3" fmla="*/ 0 h 21600"/>
              <a:gd name="T4" fmla="*/ 0 w 37560"/>
              <a:gd name="T5" fmla="*/ 0 h 21600"/>
              <a:gd name="T6" fmla="*/ 0 60000 65536"/>
              <a:gd name="T7" fmla="*/ 0 60000 65536"/>
              <a:gd name="T8" fmla="*/ 0 60000 65536"/>
              <a:gd name="T9" fmla="*/ 0 w 37560"/>
              <a:gd name="T10" fmla="*/ 0 h 21600"/>
              <a:gd name="T11" fmla="*/ 37560 w 3756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560" h="21600" fill="none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</a:path>
              <a:path w="37560" h="21600" stroke="0" extrusionOk="0">
                <a:moveTo>
                  <a:pt x="-1" y="12107"/>
                </a:moveTo>
                <a:cubicBezTo>
                  <a:pt x="3624" y="4698"/>
                  <a:pt x="11153" y="-1"/>
                  <a:pt x="19402" y="0"/>
                </a:cubicBezTo>
                <a:cubicBezTo>
                  <a:pt x="26744" y="0"/>
                  <a:pt x="33583" y="3729"/>
                  <a:pt x="37560" y="9901"/>
                </a:cubicBezTo>
                <a:lnTo>
                  <a:pt x="19402" y="21600"/>
                </a:lnTo>
                <a:lnTo>
                  <a:pt x="-1" y="1210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rc 24"/>
          <p:cNvSpPr>
            <a:spLocks/>
          </p:cNvSpPr>
          <p:nvPr/>
        </p:nvSpPr>
        <p:spPr bwMode="auto">
          <a:xfrm flipH="1" flipV="1">
            <a:off x="829001" y="5334547"/>
            <a:ext cx="1887618" cy="613407"/>
          </a:xfrm>
          <a:custGeom>
            <a:avLst/>
            <a:gdLst>
              <a:gd name="T0" fmla="*/ 0 w 41909"/>
              <a:gd name="T1" fmla="*/ 0 h 21600"/>
              <a:gd name="T2" fmla="*/ 0 w 41909"/>
              <a:gd name="T3" fmla="*/ 0 h 21600"/>
              <a:gd name="T4" fmla="*/ 0 w 41909"/>
              <a:gd name="T5" fmla="*/ 0 h 21600"/>
              <a:gd name="T6" fmla="*/ 0 60000 65536"/>
              <a:gd name="T7" fmla="*/ 0 60000 65536"/>
              <a:gd name="T8" fmla="*/ 0 60000 65536"/>
              <a:gd name="T9" fmla="*/ 0 w 41909"/>
              <a:gd name="T10" fmla="*/ 0 h 21600"/>
              <a:gd name="T11" fmla="*/ 41909 w 4190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09" h="21600" fill="none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</a:path>
              <a:path w="41909" h="21600" stroke="0" extrusionOk="0">
                <a:moveTo>
                  <a:pt x="0" y="17001"/>
                </a:moveTo>
                <a:cubicBezTo>
                  <a:pt x="2162" y="7076"/>
                  <a:pt x="10947" y="-1"/>
                  <a:pt x="21105" y="0"/>
                </a:cubicBezTo>
                <a:cubicBezTo>
                  <a:pt x="30796" y="0"/>
                  <a:pt x="39301" y="6454"/>
                  <a:pt x="41908" y="15789"/>
                </a:cubicBezTo>
                <a:lnTo>
                  <a:pt x="21105" y="21600"/>
                </a:lnTo>
                <a:lnTo>
                  <a:pt x="0" y="1700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643879"/>
              </p:ext>
            </p:extLst>
          </p:nvPr>
        </p:nvGraphicFramePr>
        <p:xfrm>
          <a:off x="2816093" y="2386782"/>
          <a:ext cx="5222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87" name="Equation" r:id="rId3" imgW="152280" imgH="164880" progId="Equation.DSMT4">
                  <p:embed/>
                </p:oleObj>
              </mc:Choice>
              <mc:Fallback>
                <p:oleObj name="Equation" r:id="rId3" imgW="152280" imgH="164880" progId="Equation.DSMT4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093" y="2386782"/>
                        <a:ext cx="5222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530301"/>
              </p:ext>
            </p:extLst>
          </p:nvPr>
        </p:nvGraphicFramePr>
        <p:xfrm>
          <a:off x="1546431" y="898308"/>
          <a:ext cx="4889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88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1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431" y="898308"/>
                        <a:ext cx="4889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416726"/>
              </p:ext>
            </p:extLst>
          </p:nvPr>
        </p:nvGraphicFramePr>
        <p:xfrm>
          <a:off x="2921125" y="3563747"/>
          <a:ext cx="3111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89" name="Equation" r:id="rId7" imgW="88560" imgH="177480" progId="Equation.DSMT4">
                  <p:embed/>
                </p:oleObj>
              </mc:Choice>
              <mc:Fallback>
                <p:oleObj name="Equation" r:id="rId7" imgW="88560" imgH="177480" progId="Equation.DSMT4">
                  <p:embed/>
                  <p:pic>
                    <p:nvPicPr>
                      <p:cNvPr id="15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125" y="3563747"/>
                        <a:ext cx="3111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69"/>
          <p:cNvSpPr>
            <a:spLocks noChangeShapeType="1"/>
          </p:cNvSpPr>
          <p:nvPr/>
        </p:nvSpPr>
        <p:spPr bwMode="auto">
          <a:xfrm flipH="1" flipV="1">
            <a:off x="1220366" y="1291907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43" name="Line 69"/>
          <p:cNvSpPr>
            <a:spLocks noChangeShapeType="1"/>
          </p:cNvSpPr>
          <p:nvPr/>
        </p:nvSpPr>
        <p:spPr bwMode="auto">
          <a:xfrm flipH="1" flipV="1">
            <a:off x="1708912" y="1359109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44" name="Line 69"/>
          <p:cNvSpPr>
            <a:spLocks noChangeShapeType="1"/>
          </p:cNvSpPr>
          <p:nvPr/>
        </p:nvSpPr>
        <p:spPr bwMode="auto">
          <a:xfrm flipH="1" flipV="1">
            <a:off x="2170503" y="1354477"/>
            <a:ext cx="14057" cy="4228101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588568"/>
              </p:ext>
            </p:extLst>
          </p:nvPr>
        </p:nvGraphicFramePr>
        <p:xfrm>
          <a:off x="1600833" y="5253545"/>
          <a:ext cx="5667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0" name="Equation" r:id="rId9" imgW="203040" imgH="203040" progId="Equation.DSMT4">
                  <p:embed/>
                </p:oleObj>
              </mc:Choice>
              <mc:Fallback>
                <p:oleObj name="Equation" r:id="rId9" imgW="203040" imgH="203040" progId="Equation.DSMT4">
                  <p:embed/>
                  <p:pic>
                    <p:nvPicPr>
                      <p:cNvPr id="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833" y="5253545"/>
                        <a:ext cx="5667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677324"/>
              </p:ext>
            </p:extLst>
          </p:nvPr>
        </p:nvGraphicFramePr>
        <p:xfrm>
          <a:off x="3089993" y="2937644"/>
          <a:ext cx="1101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1" name="Equation" r:id="rId11" imgW="419040" imgH="177480" progId="Equation.DSMT4">
                  <p:embed/>
                </p:oleObj>
              </mc:Choice>
              <mc:Fallback>
                <p:oleObj name="Equation" r:id="rId11" imgW="419040" imgH="177480" progId="Equation.DSMT4">
                  <p:embed/>
                  <p:pic>
                    <p:nvPicPr>
                      <p:cNvPr id="87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993" y="2937644"/>
                        <a:ext cx="11017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79"/>
          <p:cNvSpPr txBox="1">
            <a:spLocks noChangeArrowheads="1"/>
          </p:cNvSpPr>
          <p:nvPr/>
        </p:nvSpPr>
        <p:spPr bwMode="auto">
          <a:xfrm>
            <a:off x="3910457" y="369773"/>
            <a:ext cx="695786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想象从磁介质表面处挖出一个</a:t>
            </a:r>
            <a:r>
              <a:rPr lang="zh-CN" altLang="en-US" dirty="0">
                <a:solidFill>
                  <a:srgbClr val="FF0000"/>
                </a:solidFill>
              </a:rPr>
              <a:t>宏观上足够小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zh-CN" altLang="en-US" dirty="0">
                <a:solidFill>
                  <a:srgbClr val="CC0000"/>
                </a:solidFill>
              </a:rPr>
              <a:t>微观上足够大</a:t>
            </a:r>
            <a:r>
              <a:rPr lang="zh-CN" altLang="en-US" dirty="0">
                <a:solidFill>
                  <a:srgbClr val="0000FF"/>
                </a:solidFill>
              </a:rPr>
              <a:t>的斜柱体元，其底面          垂直于          </a:t>
            </a:r>
            <a:r>
              <a:rPr lang="en-US" altLang="zh-CN" dirty="0">
                <a:solidFill>
                  <a:srgbClr val="0000FF"/>
                </a:solidFill>
              </a:rPr>
              <a:t>,  </a:t>
            </a:r>
            <a:r>
              <a:rPr lang="zh-CN" altLang="en-US" dirty="0">
                <a:solidFill>
                  <a:srgbClr val="0000FF"/>
                </a:solidFill>
              </a:rPr>
              <a:t>斜高平行于磁介质表面</a:t>
            </a:r>
          </a:p>
        </p:txBody>
      </p:sp>
      <p:graphicFrame>
        <p:nvGraphicFramePr>
          <p:cNvPr id="8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290009"/>
              </p:ext>
            </p:extLst>
          </p:nvPr>
        </p:nvGraphicFramePr>
        <p:xfrm>
          <a:off x="10253963" y="823351"/>
          <a:ext cx="6143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2" name="公式" r:id="rId13" imgW="228402" imgH="177646" progId="Equation.3">
                  <p:embed/>
                </p:oleObj>
              </mc:Choice>
              <mc:Fallback>
                <p:oleObj name="公式" r:id="rId13" imgW="228402" imgH="177646" progId="Equation.3">
                  <p:embed/>
                  <p:pic>
                    <p:nvPicPr>
                      <p:cNvPr id="1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3963" y="823351"/>
                        <a:ext cx="6143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50455"/>
              </p:ext>
            </p:extLst>
          </p:nvPr>
        </p:nvGraphicFramePr>
        <p:xfrm>
          <a:off x="5046628" y="1294090"/>
          <a:ext cx="4286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3" name="公式" r:id="rId15" imgW="203024" imgH="203024" progId="Equation.3">
                  <p:embed/>
                </p:oleObj>
              </mc:Choice>
              <mc:Fallback>
                <p:oleObj name="公式" r:id="rId15" imgW="203024" imgH="203024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28" y="1294090"/>
                        <a:ext cx="4286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" name="Group 101"/>
          <p:cNvGrpSpPr>
            <a:grpSpLocks/>
          </p:cNvGrpSpPr>
          <p:nvPr/>
        </p:nvGrpSpPr>
        <p:grpSpPr bwMode="auto">
          <a:xfrm rot="21438745">
            <a:off x="4794527" y="1691399"/>
            <a:ext cx="6929171" cy="4538725"/>
            <a:chOff x="3216" y="1435"/>
            <a:chExt cx="2086" cy="2303"/>
          </a:xfrm>
        </p:grpSpPr>
        <p:grpSp>
          <p:nvGrpSpPr>
            <p:cNvPr id="86" name="Group 74"/>
            <p:cNvGrpSpPr>
              <a:grpSpLocks/>
            </p:cNvGrpSpPr>
            <p:nvPr/>
          </p:nvGrpSpPr>
          <p:grpSpPr bwMode="auto">
            <a:xfrm>
              <a:off x="3216" y="1435"/>
              <a:ext cx="2086" cy="2303"/>
              <a:chOff x="3530" y="1680"/>
              <a:chExt cx="1763" cy="1971"/>
            </a:xfrm>
          </p:grpSpPr>
          <p:sp>
            <p:nvSpPr>
              <p:cNvPr id="104" name="Freeform 60"/>
              <p:cNvSpPr>
                <a:spLocks/>
              </p:cNvSpPr>
              <p:nvPr/>
            </p:nvSpPr>
            <p:spPr bwMode="auto">
              <a:xfrm>
                <a:off x="3530" y="2271"/>
                <a:ext cx="191" cy="1339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82" y="140"/>
                  </a:cxn>
                  <a:cxn ang="0">
                    <a:pos x="43" y="561"/>
                  </a:cxn>
                  <a:cxn ang="0">
                    <a:pos x="66" y="1222"/>
                  </a:cxn>
                  <a:cxn ang="0">
                    <a:pos x="82" y="1300"/>
                  </a:cxn>
                  <a:cxn ang="0">
                    <a:pos x="191" y="1339"/>
                  </a:cxn>
                </a:cxnLst>
                <a:rect l="0" t="0" r="r" b="b"/>
                <a:pathLst>
                  <a:path w="191" h="1339">
                    <a:moveTo>
                      <a:pt x="58" y="0"/>
                    </a:moveTo>
                    <a:cubicBezTo>
                      <a:pt x="38" y="62"/>
                      <a:pt x="43" y="84"/>
                      <a:pt x="82" y="140"/>
                    </a:cubicBezTo>
                    <a:cubicBezTo>
                      <a:pt x="119" y="266"/>
                      <a:pt x="117" y="443"/>
                      <a:pt x="43" y="561"/>
                    </a:cubicBezTo>
                    <a:cubicBezTo>
                      <a:pt x="43" y="569"/>
                      <a:pt x="0" y="1031"/>
                      <a:pt x="66" y="1222"/>
                    </a:cubicBezTo>
                    <a:cubicBezTo>
                      <a:pt x="70" y="1248"/>
                      <a:pt x="65" y="1279"/>
                      <a:pt x="82" y="1300"/>
                    </a:cubicBezTo>
                    <a:cubicBezTo>
                      <a:pt x="103" y="1327"/>
                      <a:pt x="157" y="1339"/>
                      <a:pt x="191" y="1339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5" name="Freeform 61"/>
              <p:cNvSpPr>
                <a:spLocks/>
              </p:cNvSpPr>
              <p:nvPr/>
            </p:nvSpPr>
            <p:spPr bwMode="auto">
              <a:xfrm rot="20370871">
                <a:off x="3548" y="2495"/>
                <a:ext cx="870" cy="7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600" y="48"/>
                  </a:cxn>
                  <a:cxn ang="0">
                    <a:pos x="716" y="64"/>
                  </a:cxn>
                  <a:cxn ang="0">
                    <a:pos x="810" y="72"/>
                  </a:cxn>
                </a:cxnLst>
                <a:rect l="0" t="0" r="r" b="b"/>
                <a:pathLst>
                  <a:path w="810" h="72">
                    <a:moveTo>
                      <a:pt x="0" y="48"/>
                    </a:moveTo>
                    <a:cubicBezTo>
                      <a:pt x="166" y="0"/>
                      <a:pt x="424" y="38"/>
                      <a:pt x="600" y="48"/>
                    </a:cubicBezTo>
                    <a:cubicBezTo>
                      <a:pt x="639" y="53"/>
                      <a:pt x="677" y="60"/>
                      <a:pt x="716" y="64"/>
                    </a:cubicBezTo>
                    <a:cubicBezTo>
                      <a:pt x="747" y="67"/>
                      <a:pt x="810" y="72"/>
                      <a:pt x="810" y="72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6" name="Freeform 62"/>
              <p:cNvSpPr>
                <a:spLocks/>
              </p:cNvSpPr>
              <p:nvPr/>
            </p:nvSpPr>
            <p:spPr bwMode="auto">
              <a:xfrm>
                <a:off x="3713" y="3591"/>
                <a:ext cx="1274" cy="60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71" y="36"/>
                  </a:cxn>
                  <a:cxn ang="0">
                    <a:pos x="428" y="60"/>
                  </a:cxn>
                  <a:cxn ang="0">
                    <a:pos x="802" y="44"/>
                  </a:cxn>
                  <a:cxn ang="0">
                    <a:pos x="965" y="13"/>
                  </a:cxn>
                  <a:cxn ang="0">
                    <a:pos x="1276" y="5"/>
                  </a:cxn>
                </a:cxnLst>
                <a:rect l="0" t="0" r="r" b="b"/>
                <a:pathLst>
                  <a:path w="1276" h="60">
                    <a:moveTo>
                      <a:pt x="0" y="21"/>
                    </a:moveTo>
                    <a:cubicBezTo>
                      <a:pt x="72" y="43"/>
                      <a:pt x="2" y="24"/>
                      <a:pt x="171" y="36"/>
                    </a:cubicBezTo>
                    <a:cubicBezTo>
                      <a:pt x="259" y="42"/>
                      <a:pt x="337" y="55"/>
                      <a:pt x="428" y="60"/>
                    </a:cubicBezTo>
                    <a:cubicBezTo>
                      <a:pt x="512" y="57"/>
                      <a:pt x="696" y="55"/>
                      <a:pt x="802" y="44"/>
                    </a:cubicBezTo>
                    <a:cubicBezTo>
                      <a:pt x="857" y="38"/>
                      <a:pt x="910" y="18"/>
                      <a:pt x="965" y="13"/>
                    </a:cubicBezTo>
                    <a:cubicBezTo>
                      <a:pt x="1097" y="0"/>
                      <a:pt x="1120" y="5"/>
                      <a:pt x="1276" y="5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7" name="Freeform 64"/>
              <p:cNvSpPr>
                <a:spLocks/>
              </p:cNvSpPr>
              <p:nvPr/>
            </p:nvSpPr>
            <p:spPr bwMode="auto">
              <a:xfrm>
                <a:off x="4392" y="2304"/>
                <a:ext cx="584" cy="1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0" y="39"/>
                  </a:cxn>
                  <a:cxn ang="0">
                    <a:pos x="101" y="86"/>
                  </a:cxn>
                  <a:cxn ang="0">
                    <a:pos x="117" y="109"/>
                  </a:cxn>
                  <a:cxn ang="0">
                    <a:pos x="195" y="242"/>
                  </a:cxn>
                  <a:cxn ang="0">
                    <a:pos x="226" y="288"/>
                  </a:cxn>
                  <a:cxn ang="0">
                    <a:pos x="272" y="319"/>
                  </a:cxn>
                  <a:cxn ang="0">
                    <a:pos x="288" y="343"/>
                  </a:cxn>
                  <a:cxn ang="0">
                    <a:pos x="311" y="351"/>
                  </a:cxn>
                  <a:cxn ang="0">
                    <a:pos x="335" y="421"/>
                  </a:cxn>
                  <a:cxn ang="0">
                    <a:pos x="374" y="491"/>
                  </a:cxn>
                  <a:cxn ang="0">
                    <a:pos x="405" y="530"/>
                  </a:cxn>
                  <a:cxn ang="0">
                    <a:pos x="436" y="569"/>
                  </a:cxn>
                  <a:cxn ang="0">
                    <a:pos x="459" y="615"/>
                  </a:cxn>
                  <a:cxn ang="0">
                    <a:pos x="483" y="740"/>
                  </a:cxn>
                  <a:cxn ang="0">
                    <a:pos x="553" y="1036"/>
                  </a:cxn>
                  <a:cxn ang="0">
                    <a:pos x="584" y="1285"/>
                  </a:cxn>
                </a:cxnLst>
                <a:rect l="0" t="0" r="r" b="b"/>
                <a:pathLst>
                  <a:path w="584" h="1285">
                    <a:moveTo>
                      <a:pt x="0" y="0"/>
                    </a:moveTo>
                    <a:cubicBezTo>
                      <a:pt x="25" y="9"/>
                      <a:pt x="70" y="39"/>
                      <a:pt x="70" y="39"/>
                    </a:cubicBezTo>
                    <a:cubicBezTo>
                      <a:pt x="80" y="55"/>
                      <a:pt x="91" y="70"/>
                      <a:pt x="101" y="86"/>
                    </a:cubicBezTo>
                    <a:cubicBezTo>
                      <a:pt x="106" y="94"/>
                      <a:pt x="117" y="109"/>
                      <a:pt x="117" y="109"/>
                    </a:cubicBezTo>
                    <a:cubicBezTo>
                      <a:pt x="134" y="162"/>
                      <a:pt x="147" y="210"/>
                      <a:pt x="195" y="242"/>
                    </a:cubicBezTo>
                    <a:cubicBezTo>
                      <a:pt x="205" y="257"/>
                      <a:pt x="211" y="278"/>
                      <a:pt x="226" y="288"/>
                    </a:cubicBezTo>
                    <a:cubicBezTo>
                      <a:pt x="241" y="298"/>
                      <a:pt x="272" y="319"/>
                      <a:pt x="272" y="319"/>
                    </a:cubicBezTo>
                    <a:cubicBezTo>
                      <a:pt x="277" y="327"/>
                      <a:pt x="281" y="337"/>
                      <a:pt x="288" y="343"/>
                    </a:cubicBezTo>
                    <a:cubicBezTo>
                      <a:pt x="294" y="348"/>
                      <a:pt x="306" y="344"/>
                      <a:pt x="311" y="351"/>
                    </a:cubicBezTo>
                    <a:cubicBezTo>
                      <a:pt x="312" y="353"/>
                      <a:pt x="331" y="409"/>
                      <a:pt x="335" y="421"/>
                    </a:cubicBezTo>
                    <a:cubicBezTo>
                      <a:pt x="342" y="443"/>
                      <a:pt x="361" y="472"/>
                      <a:pt x="374" y="491"/>
                    </a:cubicBezTo>
                    <a:cubicBezTo>
                      <a:pt x="391" y="546"/>
                      <a:pt x="366" y="483"/>
                      <a:pt x="405" y="530"/>
                    </a:cubicBezTo>
                    <a:cubicBezTo>
                      <a:pt x="451" y="586"/>
                      <a:pt x="366" y="520"/>
                      <a:pt x="436" y="569"/>
                    </a:cubicBezTo>
                    <a:cubicBezTo>
                      <a:pt x="442" y="585"/>
                      <a:pt x="455" y="598"/>
                      <a:pt x="459" y="615"/>
                    </a:cubicBezTo>
                    <a:cubicBezTo>
                      <a:pt x="469" y="657"/>
                      <a:pt x="472" y="698"/>
                      <a:pt x="483" y="740"/>
                    </a:cubicBezTo>
                    <a:cubicBezTo>
                      <a:pt x="491" y="833"/>
                      <a:pt x="498" y="954"/>
                      <a:pt x="553" y="1036"/>
                    </a:cubicBezTo>
                    <a:cubicBezTo>
                      <a:pt x="580" y="1125"/>
                      <a:pt x="584" y="1186"/>
                      <a:pt x="584" y="1285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8" name="Freeform 67"/>
              <p:cNvSpPr>
                <a:spLocks/>
              </p:cNvSpPr>
              <p:nvPr/>
            </p:nvSpPr>
            <p:spPr bwMode="auto">
              <a:xfrm>
                <a:off x="3581" y="1728"/>
                <a:ext cx="308" cy="553"/>
              </a:xfrm>
              <a:custGeom>
                <a:avLst/>
                <a:gdLst/>
                <a:ahLst/>
                <a:cxnLst>
                  <a:cxn ang="0">
                    <a:pos x="0" y="413"/>
                  </a:cxn>
                  <a:cxn ang="0">
                    <a:pos x="38" y="382"/>
                  </a:cxn>
                  <a:cxn ang="0">
                    <a:pos x="54" y="335"/>
                  </a:cxn>
                  <a:cxn ang="0">
                    <a:pos x="101" y="311"/>
                  </a:cxn>
                  <a:cxn ang="0">
                    <a:pos x="132" y="273"/>
                  </a:cxn>
                  <a:cxn ang="0">
                    <a:pos x="140" y="249"/>
                  </a:cxn>
                  <a:cxn ang="0">
                    <a:pos x="194" y="187"/>
                  </a:cxn>
                  <a:cxn ang="0">
                    <a:pos x="217" y="140"/>
                  </a:cxn>
                  <a:cxn ang="0">
                    <a:pos x="264" y="55"/>
                  </a:cxn>
                  <a:cxn ang="0">
                    <a:pos x="288" y="8"/>
                  </a:cxn>
                  <a:cxn ang="0">
                    <a:pos x="311" y="0"/>
                  </a:cxn>
                </a:cxnLst>
                <a:rect l="0" t="0" r="r" b="b"/>
                <a:pathLst>
                  <a:path w="311" h="413">
                    <a:moveTo>
                      <a:pt x="0" y="413"/>
                    </a:moveTo>
                    <a:cubicBezTo>
                      <a:pt x="25" y="404"/>
                      <a:pt x="26" y="409"/>
                      <a:pt x="38" y="382"/>
                    </a:cubicBezTo>
                    <a:cubicBezTo>
                      <a:pt x="45" y="367"/>
                      <a:pt x="38" y="340"/>
                      <a:pt x="54" y="335"/>
                    </a:cubicBezTo>
                    <a:cubicBezTo>
                      <a:pt x="86" y="324"/>
                      <a:pt x="70" y="332"/>
                      <a:pt x="101" y="311"/>
                    </a:cubicBezTo>
                    <a:cubicBezTo>
                      <a:pt x="122" y="251"/>
                      <a:pt x="91" y="325"/>
                      <a:pt x="132" y="273"/>
                    </a:cubicBezTo>
                    <a:cubicBezTo>
                      <a:pt x="137" y="266"/>
                      <a:pt x="136" y="256"/>
                      <a:pt x="140" y="249"/>
                    </a:cubicBezTo>
                    <a:cubicBezTo>
                      <a:pt x="167" y="200"/>
                      <a:pt x="160" y="209"/>
                      <a:pt x="194" y="187"/>
                    </a:cubicBezTo>
                    <a:cubicBezTo>
                      <a:pt x="223" y="104"/>
                      <a:pt x="177" y="230"/>
                      <a:pt x="217" y="140"/>
                    </a:cubicBezTo>
                    <a:cubicBezTo>
                      <a:pt x="236" y="96"/>
                      <a:pt x="227" y="79"/>
                      <a:pt x="264" y="55"/>
                    </a:cubicBezTo>
                    <a:cubicBezTo>
                      <a:pt x="269" y="39"/>
                      <a:pt x="273" y="20"/>
                      <a:pt x="288" y="8"/>
                    </a:cubicBezTo>
                    <a:cubicBezTo>
                      <a:pt x="294" y="3"/>
                      <a:pt x="311" y="0"/>
                      <a:pt x="311" y="0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9" name="Freeform 68"/>
              <p:cNvSpPr>
                <a:spLocks/>
              </p:cNvSpPr>
              <p:nvPr/>
            </p:nvSpPr>
            <p:spPr bwMode="auto">
              <a:xfrm>
                <a:off x="3876" y="1680"/>
                <a:ext cx="828" cy="96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483" y="112"/>
                  </a:cxn>
                  <a:cxn ang="0">
                    <a:pos x="607" y="104"/>
                  </a:cxn>
                </a:cxnLst>
                <a:rect l="0" t="0" r="r" b="b"/>
                <a:pathLst>
                  <a:path w="607" h="112">
                    <a:moveTo>
                      <a:pt x="0" y="50"/>
                    </a:moveTo>
                    <a:cubicBezTo>
                      <a:pt x="143" y="0"/>
                      <a:pt x="334" y="97"/>
                      <a:pt x="483" y="112"/>
                    </a:cubicBezTo>
                    <a:cubicBezTo>
                      <a:pt x="597" y="104"/>
                      <a:pt x="556" y="104"/>
                      <a:pt x="607" y="104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10" name="Freeform 70"/>
              <p:cNvSpPr>
                <a:spLocks/>
              </p:cNvSpPr>
              <p:nvPr/>
            </p:nvSpPr>
            <p:spPr bwMode="auto">
              <a:xfrm>
                <a:off x="4371" y="1776"/>
                <a:ext cx="333" cy="542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197" y="47"/>
                  </a:cxn>
                  <a:cxn ang="0">
                    <a:pos x="150" y="70"/>
                  </a:cxn>
                  <a:cxn ang="0">
                    <a:pos x="88" y="179"/>
                  </a:cxn>
                  <a:cxn ang="0">
                    <a:pos x="49" y="218"/>
                  </a:cxn>
                  <a:cxn ang="0">
                    <a:pos x="10" y="382"/>
                  </a:cxn>
                </a:cxnLst>
                <a:rect l="0" t="0" r="r" b="b"/>
                <a:pathLst>
                  <a:path w="220" h="382">
                    <a:moveTo>
                      <a:pt x="220" y="0"/>
                    </a:moveTo>
                    <a:cubicBezTo>
                      <a:pt x="211" y="15"/>
                      <a:pt x="209" y="35"/>
                      <a:pt x="197" y="47"/>
                    </a:cubicBezTo>
                    <a:cubicBezTo>
                      <a:pt x="185" y="59"/>
                      <a:pt x="165" y="61"/>
                      <a:pt x="150" y="70"/>
                    </a:cubicBezTo>
                    <a:cubicBezTo>
                      <a:pt x="136" y="115"/>
                      <a:pt x="130" y="152"/>
                      <a:pt x="88" y="179"/>
                    </a:cubicBezTo>
                    <a:cubicBezTo>
                      <a:pt x="21" y="280"/>
                      <a:pt x="124" y="132"/>
                      <a:pt x="49" y="218"/>
                    </a:cubicBezTo>
                    <a:cubicBezTo>
                      <a:pt x="0" y="274"/>
                      <a:pt x="10" y="304"/>
                      <a:pt x="10" y="382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4704" y="1776"/>
                <a:ext cx="584" cy="12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0" y="39"/>
                  </a:cxn>
                  <a:cxn ang="0">
                    <a:pos x="101" y="86"/>
                  </a:cxn>
                  <a:cxn ang="0">
                    <a:pos x="117" y="109"/>
                  </a:cxn>
                  <a:cxn ang="0">
                    <a:pos x="195" y="242"/>
                  </a:cxn>
                  <a:cxn ang="0">
                    <a:pos x="226" y="288"/>
                  </a:cxn>
                  <a:cxn ang="0">
                    <a:pos x="272" y="319"/>
                  </a:cxn>
                  <a:cxn ang="0">
                    <a:pos x="288" y="343"/>
                  </a:cxn>
                  <a:cxn ang="0">
                    <a:pos x="311" y="351"/>
                  </a:cxn>
                  <a:cxn ang="0">
                    <a:pos x="335" y="421"/>
                  </a:cxn>
                  <a:cxn ang="0">
                    <a:pos x="374" y="491"/>
                  </a:cxn>
                  <a:cxn ang="0">
                    <a:pos x="405" y="530"/>
                  </a:cxn>
                  <a:cxn ang="0">
                    <a:pos x="436" y="569"/>
                  </a:cxn>
                  <a:cxn ang="0">
                    <a:pos x="459" y="615"/>
                  </a:cxn>
                  <a:cxn ang="0">
                    <a:pos x="483" y="740"/>
                  </a:cxn>
                  <a:cxn ang="0">
                    <a:pos x="553" y="1036"/>
                  </a:cxn>
                  <a:cxn ang="0">
                    <a:pos x="584" y="1285"/>
                  </a:cxn>
                </a:cxnLst>
                <a:rect l="0" t="0" r="r" b="b"/>
                <a:pathLst>
                  <a:path w="584" h="1285">
                    <a:moveTo>
                      <a:pt x="0" y="0"/>
                    </a:moveTo>
                    <a:cubicBezTo>
                      <a:pt x="25" y="9"/>
                      <a:pt x="70" y="39"/>
                      <a:pt x="70" y="39"/>
                    </a:cubicBezTo>
                    <a:cubicBezTo>
                      <a:pt x="80" y="55"/>
                      <a:pt x="91" y="70"/>
                      <a:pt x="101" y="86"/>
                    </a:cubicBezTo>
                    <a:cubicBezTo>
                      <a:pt x="106" y="94"/>
                      <a:pt x="117" y="109"/>
                      <a:pt x="117" y="109"/>
                    </a:cubicBezTo>
                    <a:cubicBezTo>
                      <a:pt x="134" y="162"/>
                      <a:pt x="147" y="210"/>
                      <a:pt x="195" y="242"/>
                    </a:cubicBezTo>
                    <a:cubicBezTo>
                      <a:pt x="205" y="257"/>
                      <a:pt x="211" y="278"/>
                      <a:pt x="226" y="288"/>
                    </a:cubicBezTo>
                    <a:cubicBezTo>
                      <a:pt x="241" y="298"/>
                      <a:pt x="272" y="319"/>
                      <a:pt x="272" y="319"/>
                    </a:cubicBezTo>
                    <a:cubicBezTo>
                      <a:pt x="277" y="327"/>
                      <a:pt x="281" y="337"/>
                      <a:pt x="288" y="343"/>
                    </a:cubicBezTo>
                    <a:cubicBezTo>
                      <a:pt x="294" y="348"/>
                      <a:pt x="306" y="344"/>
                      <a:pt x="311" y="351"/>
                    </a:cubicBezTo>
                    <a:cubicBezTo>
                      <a:pt x="312" y="353"/>
                      <a:pt x="331" y="409"/>
                      <a:pt x="335" y="421"/>
                    </a:cubicBezTo>
                    <a:cubicBezTo>
                      <a:pt x="342" y="443"/>
                      <a:pt x="361" y="472"/>
                      <a:pt x="374" y="491"/>
                    </a:cubicBezTo>
                    <a:cubicBezTo>
                      <a:pt x="391" y="546"/>
                      <a:pt x="366" y="483"/>
                      <a:pt x="405" y="530"/>
                    </a:cubicBezTo>
                    <a:cubicBezTo>
                      <a:pt x="451" y="586"/>
                      <a:pt x="366" y="520"/>
                      <a:pt x="436" y="569"/>
                    </a:cubicBezTo>
                    <a:cubicBezTo>
                      <a:pt x="442" y="585"/>
                      <a:pt x="455" y="598"/>
                      <a:pt x="459" y="615"/>
                    </a:cubicBezTo>
                    <a:cubicBezTo>
                      <a:pt x="469" y="657"/>
                      <a:pt x="472" y="698"/>
                      <a:pt x="483" y="740"/>
                    </a:cubicBezTo>
                    <a:cubicBezTo>
                      <a:pt x="491" y="833"/>
                      <a:pt x="498" y="954"/>
                      <a:pt x="553" y="1036"/>
                    </a:cubicBezTo>
                    <a:cubicBezTo>
                      <a:pt x="580" y="1125"/>
                      <a:pt x="584" y="1186"/>
                      <a:pt x="584" y="1285"/>
                    </a:cubicBezTo>
                  </a:path>
                </a:pathLst>
              </a:custGeom>
              <a:noFill/>
              <a:ln w="381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12" name="Freeform 73"/>
              <p:cNvSpPr>
                <a:spLocks/>
              </p:cNvSpPr>
              <p:nvPr/>
            </p:nvSpPr>
            <p:spPr bwMode="auto">
              <a:xfrm>
                <a:off x="4974" y="3051"/>
                <a:ext cx="319" cy="536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272" y="93"/>
                  </a:cxn>
                  <a:cxn ang="0">
                    <a:pos x="195" y="233"/>
                  </a:cxn>
                  <a:cxn ang="0">
                    <a:pos x="148" y="303"/>
                  </a:cxn>
                  <a:cxn ang="0">
                    <a:pos x="109" y="373"/>
                  </a:cxn>
                  <a:cxn ang="0">
                    <a:pos x="93" y="420"/>
                  </a:cxn>
                  <a:cxn ang="0">
                    <a:pos x="78" y="443"/>
                  </a:cxn>
                  <a:cxn ang="0">
                    <a:pos x="39" y="498"/>
                  </a:cxn>
                  <a:cxn ang="0">
                    <a:pos x="0" y="537"/>
                  </a:cxn>
                </a:cxnLst>
                <a:rect l="0" t="0" r="r" b="b"/>
                <a:pathLst>
                  <a:path w="319" h="537">
                    <a:moveTo>
                      <a:pt x="319" y="0"/>
                    </a:moveTo>
                    <a:cubicBezTo>
                      <a:pt x="286" y="33"/>
                      <a:pt x="293" y="59"/>
                      <a:pt x="272" y="93"/>
                    </a:cubicBezTo>
                    <a:cubicBezTo>
                      <a:pt x="244" y="138"/>
                      <a:pt x="221" y="187"/>
                      <a:pt x="195" y="233"/>
                    </a:cubicBezTo>
                    <a:cubicBezTo>
                      <a:pt x="177" y="265"/>
                      <a:pt x="179" y="283"/>
                      <a:pt x="148" y="303"/>
                    </a:cubicBezTo>
                    <a:cubicBezTo>
                      <a:pt x="140" y="328"/>
                      <a:pt x="109" y="373"/>
                      <a:pt x="109" y="373"/>
                    </a:cubicBezTo>
                    <a:cubicBezTo>
                      <a:pt x="104" y="389"/>
                      <a:pt x="102" y="406"/>
                      <a:pt x="93" y="420"/>
                    </a:cubicBezTo>
                    <a:cubicBezTo>
                      <a:pt x="88" y="428"/>
                      <a:pt x="82" y="435"/>
                      <a:pt x="78" y="443"/>
                    </a:cubicBezTo>
                    <a:cubicBezTo>
                      <a:pt x="53" y="500"/>
                      <a:pt x="81" y="483"/>
                      <a:pt x="39" y="498"/>
                    </a:cubicBezTo>
                    <a:cubicBezTo>
                      <a:pt x="26" y="536"/>
                      <a:pt x="24" y="513"/>
                      <a:pt x="0" y="537"/>
                    </a:cubicBezTo>
                  </a:path>
                </a:pathLst>
              </a:custGeom>
              <a:noFill/>
              <a:ln w="381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</p:grpSp>
        <p:sp>
          <p:nvSpPr>
            <p:cNvPr id="87" name="Line 75"/>
            <p:cNvSpPr>
              <a:spLocks noChangeShapeType="1"/>
            </p:cNvSpPr>
            <p:nvPr/>
          </p:nvSpPr>
          <p:spPr bwMode="auto">
            <a:xfrm flipH="1">
              <a:off x="3368" y="2373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88" name="Line 76"/>
            <p:cNvSpPr>
              <a:spLocks noChangeShapeType="1"/>
            </p:cNvSpPr>
            <p:nvPr/>
          </p:nvSpPr>
          <p:spPr bwMode="auto">
            <a:xfrm flipH="1">
              <a:off x="3385" y="2472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89" name="Line 77"/>
            <p:cNvSpPr>
              <a:spLocks noChangeShapeType="1"/>
            </p:cNvSpPr>
            <p:nvPr/>
          </p:nvSpPr>
          <p:spPr bwMode="auto">
            <a:xfrm flipH="1">
              <a:off x="3368" y="2429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0" name="Line 78"/>
            <p:cNvSpPr>
              <a:spLocks noChangeShapeType="1"/>
            </p:cNvSpPr>
            <p:nvPr/>
          </p:nvSpPr>
          <p:spPr bwMode="auto">
            <a:xfrm flipH="1">
              <a:off x="3360" y="3504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1" name="Line 79"/>
            <p:cNvSpPr>
              <a:spLocks noChangeShapeType="1"/>
            </p:cNvSpPr>
            <p:nvPr/>
          </p:nvSpPr>
          <p:spPr bwMode="auto">
            <a:xfrm flipH="1">
              <a:off x="3456" y="3504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2" name="Line 80"/>
            <p:cNvSpPr>
              <a:spLocks noChangeShapeType="1"/>
            </p:cNvSpPr>
            <p:nvPr/>
          </p:nvSpPr>
          <p:spPr bwMode="auto">
            <a:xfrm flipH="1">
              <a:off x="3408" y="3504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3" name="Line 81"/>
            <p:cNvSpPr>
              <a:spLocks noChangeShapeType="1"/>
            </p:cNvSpPr>
            <p:nvPr/>
          </p:nvSpPr>
          <p:spPr bwMode="auto">
            <a:xfrm flipH="1">
              <a:off x="4560" y="3552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4" name="Line 82"/>
            <p:cNvSpPr>
              <a:spLocks noChangeShapeType="1"/>
            </p:cNvSpPr>
            <p:nvPr/>
          </p:nvSpPr>
          <p:spPr bwMode="auto">
            <a:xfrm flipH="1">
              <a:off x="4656" y="3552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95" name="Line 83"/>
            <p:cNvSpPr>
              <a:spLocks noChangeShapeType="1"/>
            </p:cNvSpPr>
            <p:nvPr/>
          </p:nvSpPr>
          <p:spPr bwMode="auto">
            <a:xfrm flipH="1">
              <a:off x="4608" y="3552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00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grpSp>
          <p:nvGrpSpPr>
            <p:cNvPr id="96" name="Group 87"/>
            <p:cNvGrpSpPr>
              <a:grpSpLocks/>
            </p:cNvGrpSpPr>
            <p:nvPr/>
          </p:nvGrpSpPr>
          <p:grpSpPr bwMode="auto">
            <a:xfrm flipV="1">
              <a:off x="4163" y="1715"/>
              <a:ext cx="189" cy="168"/>
              <a:chOff x="4139" y="2101"/>
              <a:chExt cx="189" cy="168"/>
            </a:xfrm>
          </p:grpSpPr>
          <p:sp>
            <p:nvSpPr>
              <p:cNvPr id="101" name="Line 84"/>
              <p:cNvSpPr>
                <a:spLocks noChangeShapeType="1"/>
              </p:cNvSpPr>
              <p:nvPr/>
            </p:nvSpPr>
            <p:spPr bwMode="auto">
              <a:xfrm>
                <a:off x="4139" y="2155"/>
                <a:ext cx="92" cy="11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2" name="Line 85"/>
              <p:cNvSpPr>
                <a:spLocks noChangeShapeType="1"/>
              </p:cNvSpPr>
              <p:nvPr/>
            </p:nvSpPr>
            <p:spPr bwMode="auto">
              <a:xfrm>
                <a:off x="4216" y="2101"/>
                <a:ext cx="112" cy="13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3" name="Line 86"/>
              <p:cNvSpPr>
                <a:spLocks noChangeShapeType="1"/>
              </p:cNvSpPr>
              <p:nvPr/>
            </p:nvSpPr>
            <p:spPr bwMode="auto">
              <a:xfrm>
                <a:off x="4174" y="2126"/>
                <a:ext cx="108" cy="1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</p:grpSp>
        <p:grpSp>
          <p:nvGrpSpPr>
            <p:cNvPr id="97" name="Group 88"/>
            <p:cNvGrpSpPr>
              <a:grpSpLocks/>
            </p:cNvGrpSpPr>
            <p:nvPr/>
          </p:nvGrpSpPr>
          <p:grpSpPr bwMode="auto">
            <a:xfrm flipV="1">
              <a:off x="3648" y="1536"/>
              <a:ext cx="192" cy="96"/>
              <a:chOff x="3408" y="1920"/>
              <a:chExt cx="192" cy="96"/>
            </a:xfrm>
          </p:grpSpPr>
          <p:sp>
            <p:nvSpPr>
              <p:cNvPr id="98" name="Line 89"/>
              <p:cNvSpPr>
                <a:spLocks noChangeShapeType="1"/>
              </p:cNvSpPr>
              <p:nvPr/>
            </p:nvSpPr>
            <p:spPr bwMode="auto">
              <a:xfrm flipH="1">
                <a:off x="3408" y="192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99" name="Line 90"/>
              <p:cNvSpPr>
                <a:spLocks noChangeShapeType="1"/>
              </p:cNvSpPr>
              <p:nvPr/>
            </p:nvSpPr>
            <p:spPr bwMode="auto">
              <a:xfrm flipH="1">
                <a:off x="3504" y="192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  <p:sp>
            <p:nvSpPr>
              <p:cNvPr id="100" name="Line 91"/>
              <p:cNvSpPr>
                <a:spLocks noChangeShapeType="1"/>
              </p:cNvSpPr>
              <p:nvPr/>
            </p:nvSpPr>
            <p:spPr bwMode="auto">
              <a:xfrm flipH="1">
                <a:off x="3456" y="192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</a:endParaRPr>
              </a:p>
            </p:txBody>
          </p:sp>
        </p:grpSp>
      </p:grpSp>
      <p:sp>
        <p:nvSpPr>
          <p:cNvPr id="113" name="Line 77"/>
          <p:cNvSpPr>
            <a:spLocks noChangeShapeType="1"/>
          </p:cNvSpPr>
          <p:nvPr/>
        </p:nvSpPr>
        <p:spPr bwMode="auto">
          <a:xfrm rot="21438745" flipH="1" flipV="1">
            <a:off x="9436283" y="2041652"/>
            <a:ext cx="233700" cy="19777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4" name="Line 77"/>
          <p:cNvSpPr>
            <a:spLocks noChangeShapeType="1"/>
          </p:cNvSpPr>
          <p:nvPr/>
        </p:nvSpPr>
        <p:spPr bwMode="auto">
          <a:xfrm rot="21438745" flipH="1" flipV="1">
            <a:off x="9367336" y="2154847"/>
            <a:ext cx="233700" cy="19777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5" name="Line 77"/>
          <p:cNvSpPr>
            <a:spLocks noChangeShapeType="1"/>
          </p:cNvSpPr>
          <p:nvPr/>
        </p:nvSpPr>
        <p:spPr bwMode="auto">
          <a:xfrm rot="21438745" flipH="1" flipV="1">
            <a:off x="9279416" y="2252373"/>
            <a:ext cx="233700" cy="19777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6" name="Line 77"/>
          <p:cNvSpPr>
            <a:spLocks noChangeShapeType="1"/>
          </p:cNvSpPr>
          <p:nvPr/>
        </p:nvSpPr>
        <p:spPr bwMode="auto">
          <a:xfrm rot="21438745" flipH="1" flipV="1">
            <a:off x="11439316" y="4209903"/>
            <a:ext cx="176723" cy="34501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7" name="Line 77"/>
          <p:cNvSpPr>
            <a:spLocks noChangeShapeType="1"/>
          </p:cNvSpPr>
          <p:nvPr/>
        </p:nvSpPr>
        <p:spPr bwMode="auto">
          <a:xfrm rot="21438745" flipH="1" flipV="1">
            <a:off x="11376430" y="4279474"/>
            <a:ext cx="176723" cy="34501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8" name="Line 77"/>
          <p:cNvSpPr>
            <a:spLocks noChangeShapeType="1"/>
          </p:cNvSpPr>
          <p:nvPr/>
        </p:nvSpPr>
        <p:spPr bwMode="auto">
          <a:xfrm rot="21438745" flipH="1" flipV="1">
            <a:off x="11280077" y="4336072"/>
            <a:ext cx="176723" cy="34501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19" name="Line 77"/>
          <p:cNvSpPr>
            <a:spLocks noChangeShapeType="1"/>
          </p:cNvSpPr>
          <p:nvPr/>
        </p:nvSpPr>
        <p:spPr bwMode="auto">
          <a:xfrm rot="21438745" flipH="1" flipV="1">
            <a:off x="10610876" y="5377632"/>
            <a:ext cx="76561" cy="36650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0" name="Line 77"/>
          <p:cNvSpPr>
            <a:spLocks noChangeShapeType="1"/>
          </p:cNvSpPr>
          <p:nvPr/>
        </p:nvSpPr>
        <p:spPr bwMode="auto">
          <a:xfrm rot="21438745" flipH="1" flipV="1">
            <a:off x="10738881" y="5332489"/>
            <a:ext cx="76561" cy="36650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1" name="Line 77"/>
          <p:cNvSpPr>
            <a:spLocks noChangeShapeType="1"/>
          </p:cNvSpPr>
          <p:nvPr/>
        </p:nvSpPr>
        <p:spPr bwMode="auto">
          <a:xfrm rot="21438745" flipH="1" flipV="1">
            <a:off x="10839861" y="5215768"/>
            <a:ext cx="76561" cy="36650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2" name="Line 77"/>
          <p:cNvSpPr>
            <a:spLocks noChangeShapeType="1"/>
          </p:cNvSpPr>
          <p:nvPr/>
        </p:nvSpPr>
        <p:spPr bwMode="auto">
          <a:xfrm rot="21438745" flipH="1" flipV="1">
            <a:off x="8437125" y="3040577"/>
            <a:ext cx="314047" cy="2437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3" name="Line 77"/>
          <p:cNvSpPr>
            <a:spLocks noChangeShapeType="1"/>
          </p:cNvSpPr>
          <p:nvPr/>
        </p:nvSpPr>
        <p:spPr bwMode="auto">
          <a:xfrm rot="21438745" flipH="1" flipV="1">
            <a:off x="8654723" y="2938624"/>
            <a:ext cx="318678" cy="2446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4" name="Line 77"/>
          <p:cNvSpPr>
            <a:spLocks noChangeShapeType="1"/>
          </p:cNvSpPr>
          <p:nvPr/>
        </p:nvSpPr>
        <p:spPr bwMode="auto">
          <a:xfrm rot="21438745" flipH="1" flipV="1">
            <a:off x="8543548" y="2981054"/>
            <a:ext cx="346798" cy="256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5" name="Line 77"/>
          <p:cNvSpPr>
            <a:spLocks noChangeShapeType="1"/>
          </p:cNvSpPr>
          <p:nvPr/>
        </p:nvSpPr>
        <p:spPr bwMode="auto">
          <a:xfrm rot="21438745" flipH="1" flipV="1">
            <a:off x="9842710" y="4682354"/>
            <a:ext cx="105626" cy="3842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6" name="Line 77"/>
          <p:cNvSpPr>
            <a:spLocks noChangeShapeType="1"/>
          </p:cNvSpPr>
          <p:nvPr/>
        </p:nvSpPr>
        <p:spPr bwMode="auto">
          <a:xfrm rot="21438745" flipH="1" flipV="1">
            <a:off x="9614196" y="4773414"/>
            <a:ext cx="82853" cy="31274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7" name="Line 77"/>
          <p:cNvSpPr>
            <a:spLocks noChangeShapeType="1"/>
          </p:cNvSpPr>
          <p:nvPr/>
        </p:nvSpPr>
        <p:spPr bwMode="auto">
          <a:xfrm rot="21438745" flipH="1" flipV="1">
            <a:off x="9754057" y="4766163"/>
            <a:ext cx="82725" cy="3009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386495" y="527351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</a:rPr>
              <a:t>磁介质</a:t>
            </a:r>
          </a:p>
        </p:txBody>
      </p:sp>
      <p:sp>
        <p:nvSpPr>
          <p:cNvPr id="129" name="矩形 128"/>
          <p:cNvSpPr/>
          <p:nvPr/>
        </p:nvSpPr>
        <p:spPr>
          <a:xfrm>
            <a:off x="5759876" y="2514854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CC"/>
                </a:solidFill>
              </a:rPr>
              <a:t>磁介质表面</a:t>
            </a:r>
          </a:p>
        </p:txBody>
      </p:sp>
      <p:graphicFrame>
        <p:nvGraphicFramePr>
          <p:cNvPr id="130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769377"/>
              </p:ext>
            </p:extLst>
          </p:nvPr>
        </p:nvGraphicFramePr>
        <p:xfrm>
          <a:off x="5353343" y="3006764"/>
          <a:ext cx="33591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4" name="Visio" r:id="rId17" imgW="3358851" imgH="2337260" progId="">
                  <p:embed/>
                </p:oleObj>
              </mc:Choice>
              <mc:Fallback>
                <p:oleObj name="Visio" r:id="rId17" imgW="3358851" imgH="2337260" progId="">
                  <p:embed/>
                  <p:pic>
                    <p:nvPicPr>
                      <p:cNvPr id="61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343" y="3006764"/>
                        <a:ext cx="335915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 Box 27"/>
          <p:cNvSpPr txBox="1">
            <a:spLocks noChangeArrowheads="1"/>
          </p:cNvSpPr>
          <p:nvPr/>
        </p:nvSpPr>
        <p:spPr bwMode="auto">
          <a:xfrm>
            <a:off x="258121" y="6095985"/>
            <a:ext cx="22663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9900CC"/>
                </a:solidFill>
                <a:latin typeface="宋体" pitchFamily="2" charset="-122"/>
                <a:ea typeface="+mn-ea"/>
              </a:rPr>
              <a:t>一般情况下</a:t>
            </a:r>
          </a:p>
        </p:txBody>
      </p:sp>
      <p:graphicFrame>
        <p:nvGraphicFramePr>
          <p:cNvPr id="132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7391"/>
              </p:ext>
            </p:extLst>
          </p:nvPr>
        </p:nvGraphicFramePr>
        <p:xfrm>
          <a:off x="2184560" y="5988633"/>
          <a:ext cx="2942548" cy="6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5" name="Equation" r:id="rId19" imgW="761760" imgH="215640" progId="Equation.DSMT4">
                  <p:embed/>
                </p:oleObj>
              </mc:Choice>
              <mc:Fallback>
                <p:oleObj name="Equation" r:id="rId19" imgW="761760" imgH="215640" progId="Equation.DSMT4">
                  <p:embed/>
                  <p:pic>
                    <p:nvPicPr>
                      <p:cNvPr id="8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560" y="5988633"/>
                        <a:ext cx="2942548" cy="6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0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5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82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/>
      <p:bldP spid="129" grpId="0"/>
      <p:bldP spid="1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155539"/>
              </p:ext>
            </p:extLst>
          </p:nvPr>
        </p:nvGraphicFramePr>
        <p:xfrm>
          <a:off x="7239000" y="25400"/>
          <a:ext cx="33591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8" name="Visio" r:id="rId3" imgW="3358851" imgH="2337260" progId="">
                  <p:embed/>
                </p:oleObj>
              </mc:Choice>
              <mc:Fallback>
                <p:oleObj name="Visio" r:id="rId3" imgW="3358851" imgH="23372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5400"/>
                        <a:ext cx="335915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43714"/>
              </p:ext>
            </p:extLst>
          </p:nvPr>
        </p:nvGraphicFramePr>
        <p:xfrm>
          <a:off x="2295526" y="433389"/>
          <a:ext cx="37576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69" name="公式" r:id="rId5" imgW="1295280" imgH="177480" progId="Equation.3">
                  <p:embed/>
                </p:oleObj>
              </mc:Choice>
              <mc:Fallback>
                <p:oleObj name="公式" r:id="rId5" imgW="1295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6" y="433389"/>
                        <a:ext cx="375761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353655"/>
              </p:ext>
            </p:extLst>
          </p:nvPr>
        </p:nvGraphicFramePr>
        <p:xfrm>
          <a:off x="2135188" y="2508616"/>
          <a:ext cx="165576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0" name="公式" r:id="rId7" imgW="533169" imgH="393529" progId="Equation.3">
                  <p:embed/>
                </p:oleObj>
              </mc:Choice>
              <mc:Fallback>
                <p:oleObj name="公式" r:id="rId7" imgW="53316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508616"/>
                        <a:ext cx="165576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192979"/>
              </p:ext>
            </p:extLst>
          </p:nvPr>
        </p:nvGraphicFramePr>
        <p:xfrm>
          <a:off x="2279576" y="3863641"/>
          <a:ext cx="270351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1" name="公式" r:id="rId9" imgW="780939" imgH="114182" progId="Equation.3">
                  <p:embed/>
                </p:oleObj>
              </mc:Choice>
              <mc:Fallback>
                <p:oleObj name="公式" r:id="rId9" imgW="780939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3863641"/>
                        <a:ext cx="2703512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7233"/>
              </p:ext>
            </p:extLst>
          </p:nvPr>
        </p:nvGraphicFramePr>
        <p:xfrm>
          <a:off x="6038851" y="3603626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2" name="公式" r:id="rId11" imgW="114151" imgH="215619" progId="Equation.3">
                  <p:embed/>
                </p:oleObj>
              </mc:Choice>
              <mc:Fallback>
                <p:oleObj name="公式" r:id="rId11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1" y="3603626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882755"/>
              </p:ext>
            </p:extLst>
          </p:nvPr>
        </p:nvGraphicFramePr>
        <p:xfrm>
          <a:off x="8399463" y="2633260"/>
          <a:ext cx="1900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3" name="Visio" r:id="rId13" imgW="1899785" imgH="1924294" progId="">
                  <p:embed/>
                </p:oleObj>
              </mc:Choice>
              <mc:Fallback>
                <p:oleObj name="Visio" r:id="rId13" imgW="1899785" imgH="192429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3" y="2633260"/>
                        <a:ext cx="1900238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591335"/>
              </p:ext>
            </p:extLst>
          </p:nvPr>
        </p:nvGraphicFramePr>
        <p:xfrm>
          <a:off x="3945645" y="2833794"/>
          <a:ext cx="19415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4" name="公式" r:id="rId15" imgW="647419" imgH="177723" progId="Equation.3">
                  <p:embed/>
                </p:oleObj>
              </mc:Choice>
              <mc:Fallback>
                <p:oleObj name="公式" r:id="rId15" imgW="647419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645" y="2833794"/>
                        <a:ext cx="19415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208170"/>
              </p:ext>
            </p:extLst>
          </p:nvPr>
        </p:nvGraphicFramePr>
        <p:xfrm>
          <a:off x="6038851" y="2815002"/>
          <a:ext cx="19034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5" name="公式" r:id="rId17" imgW="634725" imgH="203112" progId="Equation.3">
                  <p:embed/>
                </p:oleObj>
              </mc:Choice>
              <mc:Fallback>
                <p:oleObj name="公式" r:id="rId17" imgW="63472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1" y="2815002"/>
                        <a:ext cx="19034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29"/>
          <p:cNvSpPr>
            <a:spLocks noChangeArrowheads="1"/>
          </p:cNvSpPr>
          <p:nvPr/>
        </p:nvSpPr>
        <p:spPr bwMode="auto">
          <a:xfrm>
            <a:off x="1789813" y="1896300"/>
            <a:ext cx="5233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磁介质表面的磁化电流线密度为</a:t>
            </a:r>
          </a:p>
        </p:txBody>
      </p:sp>
      <p:sp>
        <p:nvSpPr>
          <p:cNvPr id="45" name="Text Box 1266"/>
          <p:cNvSpPr txBox="1">
            <a:spLocks noChangeArrowheads="1"/>
          </p:cNvSpPr>
          <p:nvPr/>
        </p:nvSpPr>
        <p:spPr bwMode="auto">
          <a:xfrm>
            <a:off x="5361973" y="4043784"/>
            <a:ext cx="2808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30DD2"/>
                </a:solidFill>
              </a:rPr>
              <a:t>右手螺旋法则</a:t>
            </a:r>
          </a:p>
        </p:txBody>
      </p:sp>
      <p:grpSp>
        <p:nvGrpSpPr>
          <p:cNvPr id="46" name="Group 24"/>
          <p:cNvGrpSpPr>
            <a:grpSpLocks/>
          </p:cNvGrpSpPr>
          <p:nvPr/>
        </p:nvGrpSpPr>
        <p:grpSpPr bwMode="auto">
          <a:xfrm rot="17022990">
            <a:off x="7755403" y="5280916"/>
            <a:ext cx="1847850" cy="1744663"/>
            <a:chOff x="4091" y="1656"/>
            <a:chExt cx="1164" cy="1099"/>
          </a:xfrm>
        </p:grpSpPr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4420" y="2109"/>
              <a:ext cx="835" cy="646"/>
            </a:xfrm>
            <a:custGeom>
              <a:avLst/>
              <a:gdLst>
                <a:gd name="T0" fmla="*/ 6 w 835"/>
                <a:gd name="T1" fmla="*/ 149 h 646"/>
                <a:gd name="T2" fmla="*/ 6 w 835"/>
                <a:gd name="T3" fmla="*/ 203 h 646"/>
                <a:gd name="T4" fmla="*/ 18 w 835"/>
                <a:gd name="T5" fmla="*/ 280 h 646"/>
                <a:gd name="T6" fmla="*/ 54 w 835"/>
                <a:gd name="T7" fmla="*/ 383 h 646"/>
                <a:gd name="T8" fmla="*/ 113 w 835"/>
                <a:gd name="T9" fmla="*/ 526 h 646"/>
                <a:gd name="T10" fmla="*/ 143 w 835"/>
                <a:gd name="T11" fmla="*/ 562 h 646"/>
                <a:gd name="T12" fmla="*/ 238 w 835"/>
                <a:gd name="T13" fmla="*/ 615 h 646"/>
                <a:gd name="T14" fmla="*/ 298 w 835"/>
                <a:gd name="T15" fmla="*/ 645 h 646"/>
                <a:gd name="T16" fmla="*/ 339 w 835"/>
                <a:gd name="T17" fmla="*/ 615 h 646"/>
                <a:gd name="T18" fmla="*/ 369 w 835"/>
                <a:gd name="T19" fmla="*/ 615 h 646"/>
                <a:gd name="T20" fmla="*/ 417 w 835"/>
                <a:gd name="T21" fmla="*/ 639 h 646"/>
                <a:gd name="T22" fmla="*/ 458 w 835"/>
                <a:gd name="T23" fmla="*/ 633 h 646"/>
                <a:gd name="T24" fmla="*/ 488 w 835"/>
                <a:gd name="T25" fmla="*/ 591 h 646"/>
                <a:gd name="T26" fmla="*/ 524 w 835"/>
                <a:gd name="T27" fmla="*/ 603 h 646"/>
                <a:gd name="T28" fmla="*/ 572 w 835"/>
                <a:gd name="T29" fmla="*/ 585 h 646"/>
                <a:gd name="T30" fmla="*/ 590 w 835"/>
                <a:gd name="T31" fmla="*/ 526 h 646"/>
                <a:gd name="T32" fmla="*/ 626 w 835"/>
                <a:gd name="T33" fmla="*/ 502 h 646"/>
                <a:gd name="T34" fmla="*/ 644 w 835"/>
                <a:gd name="T35" fmla="*/ 454 h 646"/>
                <a:gd name="T36" fmla="*/ 650 w 835"/>
                <a:gd name="T37" fmla="*/ 358 h 646"/>
                <a:gd name="T38" fmla="*/ 632 w 835"/>
                <a:gd name="T39" fmla="*/ 298 h 646"/>
                <a:gd name="T40" fmla="*/ 584 w 835"/>
                <a:gd name="T41" fmla="*/ 256 h 646"/>
                <a:gd name="T42" fmla="*/ 524 w 835"/>
                <a:gd name="T43" fmla="*/ 221 h 646"/>
                <a:gd name="T44" fmla="*/ 500 w 835"/>
                <a:gd name="T45" fmla="*/ 238 h 646"/>
                <a:gd name="T46" fmla="*/ 494 w 835"/>
                <a:gd name="T47" fmla="*/ 274 h 646"/>
                <a:gd name="T48" fmla="*/ 518 w 835"/>
                <a:gd name="T49" fmla="*/ 304 h 646"/>
                <a:gd name="T50" fmla="*/ 494 w 835"/>
                <a:gd name="T51" fmla="*/ 280 h 646"/>
                <a:gd name="T52" fmla="*/ 488 w 835"/>
                <a:gd name="T53" fmla="*/ 268 h 646"/>
                <a:gd name="T54" fmla="*/ 470 w 835"/>
                <a:gd name="T55" fmla="*/ 244 h 646"/>
                <a:gd name="T56" fmla="*/ 482 w 835"/>
                <a:gd name="T57" fmla="*/ 203 h 646"/>
                <a:gd name="T58" fmla="*/ 512 w 835"/>
                <a:gd name="T59" fmla="*/ 197 h 646"/>
                <a:gd name="T60" fmla="*/ 602 w 835"/>
                <a:gd name="T61" fmla="*/ 203 h 646"/>
                <a:gd name="T62" fmla="*/ 697 w 835"/>
                <a:gd name="T63" fmla="*/ 227 h 646"/>
                <a:gd name="T64" fmla="*/ 786 w 835"/>
                <a:gd name="T65" fmla="*/ 227 h 646"/>
                <a:gd name="T66" fmla="*/ 822 w 835"/>
                <a:gd name="T67" fmla="*/ 203 h 646"/>
                <a:gd name="T68" fmla="*/ 828 w 835"/>
                <a:gd name="T69" fmla="*/ 149 h 646"/>
                <a:gd name="T70" fmla="*/ 769 w 835"/>
                <a:gd name="T71" fmla="*/ 131 h 646"/>
                <a:gd name="T72" fmla="*/ 703 w 835"/>
                <a:gd name="T73" fmla="*/ 107 h 646"/>
                <a:gd name="T74" fmla="*/ 679 w 835"/>
                <a:gd name="T75" fmla="*/ 95 h 646"/>
                <a:gd name="T76" fmla="*/ 650 w 835"/>
                <a:gd name="T77" fmla="*/ 83 h 646"/>
                <a:gd name="T78" fmla="*/ 518 w 835"/>
                <a:gd name="T79" fmla="*/ 48 h 646"/>
                <a:gd name="T80" fmla="*/ 363 w 835"/>
                <a:gd name="T81" fmla="*/ 18 h 646"/>
                <a:gd name="T82" fmla="*/ 268 w 835"/>
                <a:gd name="T83" fmla="*/ 0 h 6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35"/>
                <a:gd name="T127" fmla="*/ 0 h 646"/>
                <a:gd name="T128" fmla="*/ 835 w 835"/>
                <a:gd name="T129" fmla="*/ 646 h 6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35" h="646">
                  <a:moveTo>
                    <a:pt x="0" y="107"/>
                  </a:moveTo>
                  <a:lnTo>
                    <a:pt x="6" y="131"/>
                  </a:lnTo>
                  <a:lnTo>
                    <a:pt x="6" y="149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6" y="203"/>
                  </a:lnTo>
                  <a:lnTo>
                    <a:pt x="6" y="227"/>
                  </a:lnTo>
                  <a:lnTo>
                    <a:pt x="12" y="250"/>
                  </a:lnTo>
                  <a:lnTo>
                    <a:pt x="18" y="280"/>
                  </a:lnTo>
                  <a:lnTo>
                    <a:pt x="24" y="310"/>
                  </a:lnTo>
                  <a:lnTo>
                    <a:pt x="36" y="340"/>
                  </a:lnTo>
                  <a:lnTo>
                    <a:pt x="54" y="383"/>
                  </a:lnTo>
                  <a:lnTo>
                    <a:pt x="72" y="424"/>
                  </a:lnTo>
                  <a:lnTo>
                    <a:pt x="96" y="478"/>
                  </a:lnTo>
                  <a:lnTo>
                    <a:pt x="113" y="526"/>
                  </a:lnTo>
                  <a:lnTo>
                    <a:pt x="119" y="544"/>
                  </a:lnTo>
                  <a:lnTo>
                    <a:pt x="131" y="556"/>
                  </a:lnTo>
                  <a:lnTo>
                    <a:pt x="143" y="562"/>
                  </a:lnTo>
                  <a:lnTo>
                    <a:pt x="161" y="573"/>
                  </a:lnTo>
                  <a:lnTo>
                    <a:pt x="191" y="591"/>
                  </a:lnTo>
                  <a:lnTo>
                    <a:pt x="238" y="615"/>
                  </a:lnTo>
                  <a:lnTo>
                    <a:pt x="262" y="633"/>
                  </a:lnTo>
                  <a:lnTo>
                    <a:pt x="286" y="639"/>
                  </a:lnTo>
                  <a:lnTo>
                    <a:pt x="298" y="645"/>
                  </a:lnTo>
                  <a:lnTo>
                    <a:pt x="316" y="639"/>
                  </a:lnTo>
                  <a:lnTo>
                    <a:pt x="333" y="627"/>
                  </a:lnTo>
                  <a:lnTo>
                    <a:pt x="339" y="615"/>
                  </a:lnTo>
                  <a:lnTo>
                    <a:pt x="345" y="609"/>
                  </a:lnTo>
                  <a:lnTo>
                    <a:pt x="357" y="609"/>
                  </a:lnTo>
                  <a:lnTo>
                    <a:pt x="369" y="615"/>
                  </a:lnTo>
                  <a:lnTo>
                    <a:pt x="381" y="621"/>
                  </a:lnTo>
                  <a:lnTo>
                    <a:pt x="399" y="633"/>
                  </a:lnTo>
                  <a:lnTo>
                    <a:pt x="417" y="639"/>
                  </a:lnTo>
                  <a:lnTo>
                    <a:pt x="429" y="639"/>
                  </a:lnTo>
                  <a:lnTo>
                    <a:pt x="446" y="639"/>
                  </a:lnTo>
                  <a:lnTo>
                    <a:pt x="458" y="633"/>
                  </a:lnTo>
                  <a:lnTo>
                    <a:pt x="470" y="621"/>
                  </a:lnTo>
                  <a:lnTo>
                    <a:pt x="482" y="603"/>
                  </a:lnTo>
                  <a:lnTo>
                    <a:pt x="488" y="591"/>
                  </a:lnTo>
                  <a:lnTo>
                    <a:pt x="500" y="591"/>
                  </a:lnTo>
                  <a:lnTo>
                    <a:pt x="512" y="597"/>
                  </a:lnTo>
                  <a:lnTo>
                    <a:pt x="524" y="603"/>
                  </a:lnTo>
                  <a:lnTo>
                    <a:pt x="542" y="597"/>
                  </a:lnTo>
                  <a:lnTo>
                    <a:pt x="560" y="597"/>
                  </a:lnTo>
                  <a:lnTo>
                    <a:pt x="572" y="585"/>
                  </a:lnTo>
                  <a:lnTo>
                    <a:pt x="578" y="573"/>
                  </a:lnTo>
                  <a:lnTo>
                    <a:pt x="584" y="550"/>
                  </a:lnTo>
                  <a:lnTo>
                    <a:pt x="590" y="526"/>
                  </a:lnTo>
                  <a:lnTo>
                    <a:pt x="590" y="514"/>
                  </a:lnTo>
                  <a:lnTo>
                    <a:pt x="614" y="508"/>
                  </a:lnTo>
                  <a:lnTo>
                    <a:pt x="626" y="502"/>
                  </a:lnTo>
                  <a:lnTo>
                    <a:pt x="638" y="490"/>
                  </a:lnTo>
                  <a:lnTo>
                    <a:pt x="644" y="472"/>
                  </a:lnTo>
                  <a:lnTo>
                    <a:pt x="644" y="454"/>
                  </a:lnTo>
                  <a:lnTo>
                    <a:pt x="644" y="430"/>
                  </a:lnTo>
                  <a:lnTo>
                    <a:pt x="650" y="400"/>
                  </a:lnTo>
                  <a:lnTo>
                    <a:pt x="650" y="358"/>
                  </a:lnTo>
                  <a:lnTo>
                    <a:pt x="650" y="340"/>
                  </a:lnTo>
                  <a:lnTo>
                    <a:pt x="644" y="322"/>
                  </a:lnTo>
                  <a:lnTo>
                    <a:pt x="632" y="298"/>
                  </a:lnTo>
                  <a:lnTo>
                    <a:pt x="620" y="280"/>
                  </a:lnTo>
                  <a:lnTo>
                    <a:pt x="602" y="268"/>
                  </a:lnTo>
                  <a:lnTo>
                    <a:pt x="584" y="256"/>
                  </a:lnTo>
                  <a:lnTo>
                    <a:pt x="560" y="238"/>
                  </a:lnTo>
                  <a:lnTo>
                    <a:pt x="536" y="227"/>
                  </a:lnTo>
                  <a:lnTo>
                    <a:pt x="524" y="221"/>
                  </a:lnTo>
                  <a:lnTo>
                    <a:pt x="518" y="227"/>
                  </a:lnTo>
                  <a:lnTo>
                    <a:pt x="506" y="232"/>
                  </a:lnTo>
                  <a:lnTo>
                    <a:pt x="500" y="238"/>
                  </a:lnTo>
                  <a:lnTo>
                    <a:pt x="494" y="250"/>
                  </a:lnTo>
                  <a:lnTo>
                    <a:pt x="494" y="262"/>
                  </a:lnTo>
                  <a:lnTo>
                    <a:pt x="494" y="274"/>
                  </a:lnTo>
                  <a:lnTo>
                    <a:pt x="506" y="286"/>
                  </a:lnTo>
                  <a:lnTo>
                    <a:pt x="512" y="298"/>
                  </a:lnTo>
                  <a:lnTo>
                    <a:pt x="518" y="304"/>
                  </a:lnTo>
                  <a:lnTo>
                    <a:pt x="524" y="316"/>
                  </a:lnTo>
                  <a:lnTo>
                    <a:pt x="512" y="304"/>
                  </a:lnTo>
                  <a:lnTo>
                    <a:pt x="494" y="280"/>
                  </a:lnTo>
                  <a:lnTo>
                    <a:pt x="488" y="286"/>
                  </a:lnTo>
                  <a:lnTo>
                    <a:pt x="488" y="280"/>
                  </a:lnTo>
                  <a:lnTo>
                    <a:pt x="488" y="268"/>
                  </a:lnTo>
                  <a:lnTo>
                    <a:pt x="482" y="262"/>
                  </a:lnTo>
                  <a:lnTo>
                    <a:pt x="476" y="250"/>
                  </a:lnTo>
                  <a:lnTo>
                    <a:pt x="470" y="244"/>
                  </a:lnTo>
                  <a:lnTo>
                    <a:pt x="470" y="227"/>
                  </a:lnTo>
                  <a:lnTo>
                    <a:pt x="470" y="215"/>
                  </a:lnTo>
                  <a:lnTo>
                    <a:pt x="482" y="203"/>
                  </a:lnTo>
                  <a:lnTo>
                    <a:pt x="488" y="197"/>
                  </a:lnTo>
                  <a:lnTo>
                    <a:pt x="500" y="197"/>
                  </a:lnTo>
                  <a:lnTo>
                    <a:pt x="512" y="197"/>
                  </a:lnTo>
                  <a:lnTo>
                    <a:pt x="542" y="197"/>
                  </a:lnTo>
                  <a:lnTo>
                    <a:pt x="572" y="197"/>
                  </a:lnTo>
                  <a:lnTo>
                    <a:pt x="602" y="203"/>
                  </a:lnTo>
                  <a:lnTo>
                    <a:pt x="632" y="203"/>
                  </a:lnTo>
                  <a:lnTo>
                    <a:pt x="673" y="215"/>
                  </a:lnTo>
                  <a:lnTo>
                    <a:pt x="697" y="227"/>
                  </a:lnTo>
                  <a:lnTo>
                    <a:pt x="715" y="232"/>
                  </a:lnTo>
                  <a:lnTo>
                    <a:pt x="757" y="232"/>
                  </a:lnTo>
                  <a:lnTo>
                    <a:pt x="786" y="227"/>
                  </a:lnTo>
                  <a:lnTo>
                    <a:pt x="804" y="221"/>
                  </a:lnTo>
                  <a:lnTo>
                    <a:pt x="816" y="215"/>
                  </a:lnTo>
                  <a:lnTo>
                    <a:pt x="822" y="203"/>
                  </a:lnTo>
                  <a:lnTo>
                    <a:pt x="828" y="185"/>
                  </a:lnTo>
                  <a:lnTo>
                    <a:pt x="834" y="167"/>
                  </a:lnTo>
                  <a:lnTo>
                    <a:pt x="828" y="149"/>
                  </a:lnTo>
                  <a:lnTo>
                    <a:pt x="822" y="143"/>
                  </a:lnTo>
                  <a:lnTo>
                    <a:pt x="781" y="137"/>
                  </a:lnTo>
                  <a:lnTo>
                    <a:pt x="769" y="131"/>
                  </a:lnTo>
                  <a:lnTo>
                    <a:pt x="763" y="131"/>
                  </a:lnTo>
                  <a:lnTo>
                    <a:pt x="739" y="125"/>
                  </a:lnTo>
                  <a:lnTo>
                    <a:pt x="703" y="107"/>
                  </a:lnTo>
                  <a:lnTo>
                    <a:pt x="691" y="101"/>
                  </a:lnTo>
                  <a:lnTo>
                    <a:pt x="679" y="101"/>
                  </a:lnTo>
                  <a:lnTo>
                    <a:pt x="679" y="95"/>
                  </a:lnTo>
                  <a:lnTo>
                    <a:pt x="673" y="95"/>
                  </a:lnTo>
                  <a:lnTo>
                    <a:pt x="668" y="95"/>
                  </a:lnTo>
                  <a:lnTo>
                    <a:pt x="650" y="83"/>
                  </a:lnTo>
                  <a:lnTo>
                    <a:pt x="608" y="77"/>
                  </a:lnTo>
                  <a:lnTo>
                    <a:pt x="566" y="59"/>
                  </a:lnTo>
                  <a:lnTo>
                    <a:pt x="518" y="48"/>
                  </a:lnTo>
                  <a:lnTo>
                    <a:pt x="464" y="30"/>
                  </a:lnTo>
                  <a:lnTo>
                    <a:pt x="423" y="24"/>
                  </a:lnTo>
                  <a:lnTo>
                    <a:pt x="363" y="18"/>
                  </a:lnTo>
                  <a:lnTo>
                    <a:pt x="304" y="18"/>
                  </a:lnTo>
                  <a:lnTo>
                    <a:pt x="298" y="18"/>
                  </a:lnTo>
                  <a:lnTo>
                    <a:pt x="268" y="0"/>
                  </a:lnTo>
                  <a:lnTo>
                    <a:pt x="203" y="71"/>
                  </a:lnTo>
                  <a:lnTo>
                    <a:pt x="0" y="107"/>
                  </a:lnTo>
                </a:path>
              </a:pathLst>
            </a:custGeom>
            <a:solidFill>
              <a:srgbClr val="FF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4420" y="2210"/>
              <a:ext cx="132" cy="444"/>
            </a:xfrm>
            <a:custGeom>
              <a:avLst/>
              <a:gdLst>
                <a:gd name="T0" fmla="*/ 0 w 132"/>
                <a:gd name="T1" fmla="*/ 24 h 444"/>
                <a:gd name="T2" fmla="*/ 6 w 132"/>
                <a:gd name="T3" fmla="*/ 42 h 444"/>
                <a:gd name="T4" fmla="*/ 6 w 132"/>
                <a:gd name="T5" fmla="*/ 60 h 444"/>
                <a:gd name="T6" fmla="*/ 12 w 132"/>
                <a:gd name="T7" fmla="*/ 72 h 444"/>
                <a:gd name="T8" fmla="*/ 6 w 132"/>
                <a:gd name="T9" fmla="*/ 90 h 444"/>
                <a:gd name="T10" fmla="*/ 6 w 132"/>
                <a:gd name="T11" fmla="*/ 102 h 444"/>
                <a:gd name="T12" fmla="*/ 6 w 132"/>
                <a:gd name="T13" fmla="*/ 120 h 444"/>
                <a:gd name="T14" fmla="*/ 6 w 132"/>
                <a:gd name="T15" fmla="*/ 143 h 444"/>
                <a:gd name="T16" fmla="*/ 18 w 132"/>
                <a:gd name="T17" fmla="*/ 173 h 444"/>
                <a:gd name="T18" fmla="*/ 24 w 132"/>
                <a:gd name="T19" fmla="*/ 209 h 444"/>
                <a:gd name="T20" fmla="*/ 36 w 132"/>
                <a:gd name="T21" fmla="*/ 245 h 444"/>
                <a:gd name="T22" fmla="*/ 54 w 132"/>
                <a:gd name="T23" fmla="*/ 288 h 444"/>
                <a:gd name="T24" fmla="*/ 72 w 132"/>
                <a:gd name="T25" fmla="*/ 335 h 444"/>
                <a:gd name="T26" fmla="*/ 96 w 132"/>
                <a:gd name="T27" fmla="*/ 377 h 444"/>
                <a:gd name="T28" fmla="*/ 107 w 132"/>
                <a:gd name="T29" fmla="*/ 407 h 444"/>
                <a:gd name="T30" fmla="*/ 113 w 132"/>
                <a:gd name="T31" fmla="*/ 425 h 444"/>
                <a:gd name="T32" fmla="*/ 125 w 132"/>
                <a:gd name="T33" fmla="*/ 443 h 444"/>
                <a:gd name="T34" fmla="*/ 119 w 132"/>
                <a:gd name="T35" fmla="*/ 431 h 444"/>
                <a:gd name="T36" fmla="*/ 119 w 132"/>
                <a:gd name="T37" fmla="*/ 419 h 444"/>
                <a:gd name="T38" fmla="*/ 125 w 132"/>
                <a:gd name="T39" fmla="*/ 407 h 444"/>
                <a:gd name="T40" fmla="*/ 125 w 132"/>
                <a:gd name="T41" fmla="*/ 401 h 444"/>
                <a:gd name="T42" fmla="*/ 119 w 132"/>
                <a:gd name="T43" fmla="*/ 383 h 444"/>
                <a:gd name="T44" fmla="*/ 107 w 132"/>
                <a:gd name="T45" fmla="*/ 365 h 444"/>
                <a:gd name="T46" fmla="*/ 96 w 132"/>
                <a:gd name="T47" fmla="*/ 347 h 444"/>
                <a:gd name="T48" fmla="*/ 84 w 132"/>
                <a:gd name="T49" fmla="*/ 323 h 444"/>
                <a:gd name="T50" fmla="*/ 72 w 132"/>
                <a:gd name="T51" fmla="*/ 299 h 444"/>
                <a:gd name="T52" fmla="*/ 60 w 132"/>
                <a:gd name="T53" fmla="*/ 270 h 444"/>
                <a:gd name="T54" fmla="*/ 54 w 132"/>
                <a:gd name="T55" fmla="*/ 245 h 444"/>
                <a:gd name="T56" fmla="*/ 42 w 132"/>
                <a:gd name="T57" fmla="*/ 221 h 444"/>
                <a:gd name="T58" fmla="*/ 36 w 132"/>
                <a:gd name="T59" fmla="*/ 203 h 444"/>
                <a:gd name="T60" fmla="*/ 36 w 132"/>
                <a:gd name="T61" fmla="*/ 185 h 444"/>
                <a:gd name="T62" fmla="*/ 30 w 132"/>
                <a:gd name="T63" fmla="*/ 173 h 444"/>
                <a:gd name="T64" fmla="*/ 30 w 132"/>
                <a:gd name="T65" fmla="*/ 149 h 444"/>
                <a:gd name="T66" fmla="*/ 30 w 132"/>
                <a:gd name="T67" fmla="*/ 126 h 444"/>
                <a:gd name="T68" fmla="*/ 30 w 132"/>
                <a:gd name="T69" fmla="*/ 102 h 444"/>
                <a:gd name="T70" fmla="*/ 36 w 132"/>
                <a:gd name="T71" fmla="*/ 84 h 444"/>
                <a:gd name="T72" fmla="*/ 42 w 132"/>
                <a:gd name="T73" fmla="*/ 66 h 444"/>
                <a:gd name="T74" fmla="*/ 60 w 132"/>
                <a:gd name="T75" fmla="*/ 54 h 444"/>
                <a:gd name="T76" fmla="*/ 72 w 132"/>
                <a:gd name="T77" fmla="*/ 42 h 444"/>
                <a:gd name="T78" fmla="*/ 90 w 132"/>
                <a:gd name="T79" fmla="*/ 30 h 444"/>
                <a:gd name="T80" fmla="*/ 107 w 132"/>
                <a:gd name="T81" fmla="*/ 18 h 444"/>
                <a:gd name="T82" fmla="*/ 119 w 132"/>
                <a:gd name="T83" fmla="*/ 12 h 444"/>
                <a:gd name="T84" fmla="*/ 131 w 132"/>
                <a:gd name="T85" fmla="*/ 0 h 444"/>
                <a:gd name="T86" fmla="*/ 0 w 132"/>
                <a:gd name="T87" fmla="*/ 24 h 4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2"/>
                <a:gd name="T133" fmla="*/ 0 h 444"/>
                <a:gd name="T134" fmla="*/ 132 w 132"/>
                <a:gd name="T135" fmla="*/ 444 h 4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2" h="444">
                  <a:moveTo>
                    <a:pt x="0" y="24"/>
                  </a:moveTo>
                  <a:lnTo>
                    <a:pt x="6" y="42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90"/>
                  </a:lnTo>
                  <a:lnTo>
                    <a:pt x="6" y="102"/>
                  </a:lnTo>
                  <a:lnTo>
                    <a:pt x="6" y="120"/>
                  </a:lnTo>
                  <a:lnTo>
                    <a:pt x="6" y="143"/>
                  </a:lnTo>
                  <a:lnTo>
                    <a:pt x="18" y="173"/>
                  </a:lnTo>
                  <a:lnTo>
                    <a:pt x="24" y="209"/>
                  </a:lnTo>
                  <a:lnTo>
                    <a:pt x="36" y="245"/>
                  </a:lnTo>
                  <a:lnTo>
                    <a:pt x="54" y="288"/>
                  </a:lnTo>
                  <a:lnTo>
                    <a:pt x="72" y="335"/>
                  </a:lnTo>
                  <a:lnTo>
                    <a:pt x="96" y="377"/>
                  </a:lnTo>
                  <a:lnTo>
                    <a:pt x="107" y="407"/>
                  </a:lnTo>
                  <a:lnTo>
                    <a:pt x="113" y="425"/>
                  </a:lnTo>
                  <a:lnTo>
                    <a:pt x="125" y="443"/>
                  </a:lnTo>
                  <a:lnTo>
                    <a:pt x="119" y="431"/>
                  </a:lnTo>
                  <a:lnTo>
                    <a:pt x="119" y="419"/>
                  </a:lnTo>
                  <a:lnTo>
                    <a:pt x="125" y="407"/>
                  </a:lnTo>
                  <a:lnTo>
                    <a:pt x="125" y="401"/>
                  </a:lnTo>
                  <a:lnTo>
                    <a:pt x="119" y="383"/>
                  </a:lnTo>
                  <a:lnTo>
                    <a:pt x="107" y="365"/>
                  </a:lnTo>
                  <a:lnTo>
                    <a:pt x="96" y="347"/>
                  </a:lnTo>
                  <a:lnTo>
                    <a:pt x="84" y="323"/>
                  </a:lnTo>
                  <a:lnTo>
                    <a:pt x="72" y="299"/>
                  </a:lnTo>
                  <a:lnTo>
                    <a:pt x="60" y="270"/>
                  </a:lnTo>
                  <a:lnTo>
                    <a:pt x="54" y="245"/>
                  </a:lnTo>
                  <a:lnTo>
                    <a:pt x="42" y="221"/>
                  </a:lnTo>
                  <a:lnTo>
                    <a:pt x="36" y="203"/>
                  </a:lnTo>
                  <a:lnTo>
                    <a:pt x="36" y="185"/>
                  </a:lnTo>
                  <a:lnTo>
                    <a:pt x="30" y="173"/>
                  </a:lnTo>
                  <a:lnTo>
                    <a:pt x="30" y="149"/>
                  </a:lnTo>
                  <a:lnTo>
                    <a:pt x="30" y="126"/>
                  </a:lnTo>
                  <a:lnTo>
                    <a:pt x="30" y="102"/>
                  </a:lnTo>
                  <a:lnTo>
                    <a:pt x="36" y="84"/>
                  </a:lnTo>
                  <a:lnTo>
                    <a:pt x="42" y="66"/>
                  </a:lnTo>
                  <a:lnTo>
                    <a:pt x="60" y="54"/>
                  </a:lnTo>
                  <a:lnTo>
                    <a:pt x="72" y="42"/>
                  </a:lnTo>
                  <a:lnTo>
                    <a:pt x="90" y="30"/>
                  </a:lnTo>
                  <a:lnTo>
                    <a:pt x="107" y="18"/>
                  </a:lnTo>
                  <a:lnTo>
                    <a:pt x="119" y="12"/>
                  </a:lnTo>
                  <a:lnTo>
                    <a:pt x="131" y="0"/>
                  </a:lnTo>
                  <a:lnTo>
                    <a:pt x="0" y="24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4652" y="2635"/>
              <a:ext cx="114" cy="96"/>
            </a:xfrm>
            <a:custGeom>
              <a:avLst/>
              <a:gdLst>
                <a:gd name="T0" fmla="*/ 107 w 114"/>
                <a:gd name="T1" fmla="*/ 89 h 96"/>
                <a:gd name="T2" fmla="*/ 96 w 114"/>
                <a:gd name="T3" fmla="*/ 95 h 96"/>
                <a:gd name="T4" fmla="*/ 84 w 114"/>
                <a:gd name="T5" fmla="*/ 95 h 96"/>
                <a:gd name="T6" fmla="*/ 66 w 114"/>
                <a:gd name="T7" fmla="*/ 89 h 96"/>
                <a:gd name="T8" fmla="*/ 54 w 114"/>
                <a:gd name="T9" fmla="*/ 77 h 96"/>
                <a:gd name="T10" fmla="*/ 36 w 114"/>
                <a:gd name="T11" fmla="*/ 65 h 96"/>
                <a:gd name="T12" fmla="*/ 24 w 114"/>
                <a:gd name="T13" fmla="*/ 42 h 96"/>
                <a:gd name="T14" fmla="*/ 12 w 114"/>
                <a:gd name="T15" fmla="*/ 24 h 96"/>
                <a:gd name="T16" fmla="*/ 0 w 114"/>
                <a:gd name="T17" fmla="*/ 0 h 96"/>
                <a:gd name="T18" fmla="*/ 18 w 114"/>
                <a:gd name="T19" fmla="*/ 24 h 96"/>
                <a:gd name="T20" fmla="*/ 24 w 114"/>
                <a:gd name="T21" fmla="*/ 30 h 96"/>
                <a:gd name="T22" fmla="*/ 30 w 114"/>
                <a:gd name="T23" fmla="*/ 42 h 96"/>
                <a:gd name="T24" fmla="*/ 42 w 114"/>
                <a:gd name="T25" fmla="*/ 53 h 96"/>
                <a:gd name="T26" fmla="*/ 48 w 114"/>
                <a:gd name="T27" fmla="*/ 59 h 96"/>
                <a:gd name="T28" fmla="*/ 60 w 114"/>
                <a:gd name="T29" fmla="*/ 71 h 96"/>
                <a:gd name="T30" fmla="*/ 72 w 114"/>
                <a:gd name="T31" fmla="*/ 77 h 96"/>
                <a:gd name="T32" fmla="*/ 90 w 114"/>
                <a:gd name="T33" fmla="*/ 83 h 96"/>
                <a:gd name="T34" fmla="*/ 101 w 114"/>
                <a:gd name="T35" fmla="*/ 83 h 96"/>
                <a:gd name="T36" fmla="*/ 113 w 114"/>
                <a:gd name="T37" fmla="*/ 83 h 96"/>
                <a:gd name="T38" fmla="*/ 107 w 114"/>
                <a:gd name="T39" fmla="*/ 89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4"/>
                <a:gd name="T61" fmla="*/ 0 h 96"/>
                <a:gd name="T62" fmla="*/ 114 w 114"/>
                <a:gd name="T63" fmla="*/ 96 h 9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4" h="96">
                  <a:moveTo>
                    <a:pt x="107" y="89"/>
                  </a:moveTo>
                  <a:lnTo>
                    <a:pt x="96" y="95"/>
                  </a:lnTo>
                  <a:lnTo>
                    <a:pt x="84" y="95"/>
                  </a:lnTo>
                  <a:lnTo>
                    <a:pt x="66" y="89"/>
                  </a:lnTo>
                  <a:lnTo>
                    <a:pt x="54" y="77"/>
                  </a:lnTo>
                  <a:lnTo>
                    <a:pt x="36" y="65"/>
                  </a:lnTo>
                  <a:lnTo>
                    <a:pt x="24" y="42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42" y="53"/>
                  </a:lnTo>
                  <a:lnTo>
                    <a:pt x="48" y="59"/>
                  </a:lnTo>
                  <a:lnTo>
                    <a:pt x="60" y="71"/>
                  </a:lnTo>
                  <a:lnTo>
                    <a:pt x="72" y="77"/>
                  </a:lnTo>
                  <a:lnTo>
                    <a:pt x="90" y="83"/>
                  </a:lnTo>
                  <a:lnTo>
                    <a:pt x="101" y="83"/>
                  </a:lnTo>
                  <a:lnTo>
                    <a:pt x="113" y="83"/>
                  </a:lnTo>
                  <a:lnTo>
                    <a:pt x="107" y="89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4771" y="2599"/>
              <a:ext cx="138" cy="114"/>
            </a:xfrm>
            <a:custGeom>
              <a:avLst/>
              <a:gdLst>
                <a:gd name="T0" fmla="*/ 131 w 138"/>
                <a:gd name="T1" fmla="*/ 107 h 114"/>
                <a:gd name="T2" fmla="*/ 113 w 138"/>
                <a:gd name="T3" fmla="*/ 113 h 114"/>
                <a:gd name="T4" fmla="*/ 95 w 138"/>
                <a:gd name="T5" fmla="*/ 107 h 114"/>
                <a:gd name="T6" fmla="*/ 84 w 138"/>
                <a:gd name="T7" fmla="*/ 107 h 114"/>
                <a:gd name="T8" fmla="*/ 66 w 138"/>
                <a:gd name="T9" fmla="*/ 95 h 114"/>
                <a:gd name="T10" fmla="*/ 54 w 138"/>
                <a:gd name="T11" fmla="*/ 89 h 114"/>
                <a:gd name="T12" fmla="*/ 42 w 138"/>
                <a:gd name="T13" fmla="*/ 72 h 114"/>
                <a:gd name="T14" fmla="*/ 30 w 138"/>
                <a:gd name="T15" fmla="*/ 54 h 114"/>
                <a:gd name="T16" fmla="*/ 18 w 138"/>
                <a:gd name="T17" fmla="*/ 30 h 114"/>
                <a:gd name="T18" fmla="*/ 0 w 138"/>
                <a:gd name="T19" fmla="*/ 0 h 114"/>
                <a:gd name="T20" fmla="*/ 12 w 138"/>
                <a:gd name="T21" fmla="*/ 18 h 114"/>
                <a:gd name="T22" fmla="*/ 24 w 138"/>
                <a:gd name="T23" fmla="*/ 30 h 114"/>
                <a:gd name="T24" fmla="*/ 36 w 138"/>
                <a:gd name="T25" fmla="*/ 48 h 114"/>
                <a:gd name="T26" fmla="*/ 48 w 138"/>
                <a:gd name="T27" fmla="*/ 60 h 114"/>
                <a:gd name="T28" fmla="*/ 60 w 138"/>
                <a:gd name="T29" fmla="*/ 72 h 114"/>
                <a:gd name="T30" fmla="*/ 78 w 138"/>
                <a:gd name="T31" fmla="*/ 83 h 114"/>
                <a:gd name="T32" fmla="*/ 95 w 138"/>
                <a:gd name="T33" fmla="*/ 89 h 114"/>
                <a:gd name="T34" fmla="*/ 119 w 138"/>
                <a:gd name="T35" fmla="*/ 95 h 114"/>
                <a:gd name="T36" fmla="*/ 137 w 138"/>
                <a:gd name="T37" fmla="*/ 101 h 114"/>
                <a:gd name="T38" fmla="*/ 131 w 138"/>
                <a:gd name="T39" fmla="*/ 107 h 1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8"/>
                <a:gd name="T61" fmla="*/ 0 h 114"/>
                <a:gd name="T62" fmla="*/ 138 w 138"/>
                <a:gd name="T63" fmla="*/ 114 h 11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8" h="114">
                  <a:moveTo>
                    <a:pt x="131" y="107"/>
                  </a:moveTo>
                  <a:lnTo>
                    <a:pt x="113" y="113"/>
                  </a:lnTo>
                  <a:lnTo>
                    <a:pt x="95" y="107"/>
                  </a:lnTo>
                  <a:lnTo>
                    <a:pt x="84" y="107"/>
                  </a:lnTo>
                  <a:lnTo>
                    <a:pt x="66" y="95"/>
                  </a:lnTo>
                  <a:lnTo>
                    <a:pt x="54" y="89"/>
                  </a:lnTo>
                  <a:lnTo>
                    <a:pt x="42" y="72"/>
                  </a:lnTo>
                  <a:lnTo>
                    <a:pt x="30" y="54"/>
                  </a:lnTo>
                  <a:lnTo>
                    <a:pt x="18" y="3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24" y="30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60" y="72"/>
                  </a:lnTo>
                  <a:lnTo>
                    <a:pt x="78" y="83"/>
                  </a:lnTo>
                  <a:lnTo>
                    <a:pt x="95" y="89"/>
                  </a:lnTo>
                  <a:lnTo>
                    <a:pt x="119" y="95"/>
                  </a:lnTo>
                  <a:lnTo>
                    <a:pt x="137" y="101"/>
                  </a:lnTo>
                  <a:lnTo>
                    <a:pt x="131" y="107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4908" y="2545"/>
              <a:ext cx="103" cy="91"/>
            </a:xfrm>
            <a:custGeom>
              <a:avLst/>
              <a:gdLst>
                <a:gd name="T0" fmla="*/ 0 w 103"/>
                <a:gd name="T1" fmla="*/ 0 h 91"/>
                <a:gd name="T2" fmla="*/ 12 w 103"/>
                <a:gd name="T3" fmla="*/ 24 h 91"/>
                <a:gd name="T4" fmla="*/ 24 w 103"/>
                <a:gd name="T5" fmla="*/ 48 h 91"/>
                <a:gd name="T6" fmla="*/ 36 w 103"/>
                <a:gd name="T7" fmla="*/ 66 h 91"/>
                <a:gd name="T8" fmla="*/ 48 w 103"/>
                <a:gd name="T9" fmla="*/ 78 h 91"/>
                <a:gd name="T10" fmla="*/ 67 w 103"/>
                <a:gd name="T11" fmla="*/ 84 h 91"/>
                <a:gd name="T12" fmla="*/ 84 w 103"/>
                <a:gd name="T13" fmla="*/ 90 h 91"/>
                <a:gd name="T14" fmla="*/ 102 w 103"/>
                <a:gd name="T15" fmla="*/ 90 h 91"/>
                <a:gd name="T16" fmla="*/ 102 w 103"/>
                <a:gd name="T17" fmla="*/ 84 h 91"/>
                <a:gd name="T18" fmla="*/ 102 w 103"/>
                <a:gd name="T19" fmla="*/ 72 h 91"/>
                <a:gd name="T20" fmla="*/ 90 w 103"/>
                <a:gd name="T21" fmla="*/ 72 h 91"/>
                <a:gd name="T22" fmla="*/ 72 w 103"/>
                <a:gd name="T23" fmla="*/ 66 h 91"/>
                <a:gd name="T24" fmla="*/ 54 w 103"/>
                <a:gd name="T25" fmla="*/ 60 h 91"/>
                <a:gd name="T26" fmla="*/ 36 w 103"/>
                <a:gd name="T27" fmla="*/ 48 h 91"/>
                <a:gd name="T28" fmla="*/ 24 w 103"/>
                <a:gd name="T29" fmla="*/ 30 h 91"/>
                <a:gd name="T30" fmla="*/ 12 w 103"/>
                <a:gd name="T31" fmla="*/ 18 h 91"/>
                <a:gd name="T32" fmla="*/ 0 w 103"/>
                <a:gd name="T33" fmla="*/ 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3"/>
                <a:gd name="T52" fmla="*/ 0 h 91"/>
                <a:gd name="T53" fmla="*/ 103 w 103"/>
                <a:gd name="T54" fmla="*/ 91 h 9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3" h="91">
                  <a:moveTo>
                    <a:pt x="0" y="0"/>
                  </a:moveTo>
                  <a:lnTo>
                    <a:pt x="12" y="24"/>
                  </a:lnTo>
                  <a:lnTo>
                    <a:pt x="24" y="48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67" y="84"/>
                  </a:lnTo>
                  <a:lnTo>
                    <a:pt x="84" y="90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36" y="48"/>
                  </a:lnTo>
                  <a:lnTo>
                    <a:pt x="24" y="30"/>
                  </a:lnTo>
                  <a:lnTo>
                    <a:pt x="12" y="18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4914" y="2330"/>
              <a:ext cx="151" cy="234"/>
            </a:xfrm>
            <a:custGeom>
              <a:avLst/>
              <a:gdLst>
                <a:gd name="T0" fmla="*/ 24 w 151"/>
                <a:gd name="T1" fmla="*/ 83 h 234"/>
                <a:gd name="T2" fmla="*/ 30 w 151"/>
                <a:gd name="T3" fmla="*/ 119 h 234"/>
                <a:gd name="T4" fmla="*/ 42 w 151"/>
                <a:gd name="T5" fmla="*/ 156 h 234"/>
                <a:gd name="T6" fmla="*/ 54 w 151"/>
                <a:gd name="T7" fmla="*/ 174 h 234"/>
                <a:gd name="T8" fmla="*/ 72 w 151"/>
                <a:gd name="T9" fmla="*/ 197 h 234"/>
                <a:gd name="T10" fmla="*/ 90 w 151"/>
                <a:gd name="T11" fmla="*/ 215 h 234"/>
                <a:gd name="T12" fmla="*/ 108 w 151"/>
                <a:gd name="T13" fmla="*/ 233 h 234"/>
                <a:gd name="T14" fmla="*/ 84 w 151"/>
                <a:gd name="T15" fmla="*/ 203 h 234"/>
                <a:gd name="T16" fmla="*/ 66 w 151"/>
                <a:gd name="T17" fmla="*/ 174 h 234"/>
                <a:gd name="T18" fmla="*/ 48 w 151"/>
                <a:gd name="T19" fmla="*/ 156 h 234"/>
                <a:gd name="T20" fmla="*/ 48 w 151"/>
                <a:gd name="T21" fmla="*/ 131 h 234"/>
                <a:gd name="T22" fmla="*/ 42 w 151"/>
                <a:gd name="T23" fmla="*/ 113 h 234"/>
                <a:gd name="T24" fmla="*/ 36 w 151"/>
                <a:gd name="T25" fmla="*/ 101 h 234"/>
                <a:gd name="T26" fmla="*/ 54 w 151"/>
                <a:gd name="T27" fmla="*/ 107 h 234"/>
                <a:gd name="T28" fmla="*/ 72 w 151"/>
                <a:gd name="T29" fmla="*/ 107 h 234"/>
                <a:gd name="T30" fmla="*/ 90 w 151"/>
                <a:gd name="T31" fmla="*/ 113 h 234"/>
                <a:gd name="T32" fmla="*/ 108 w 151"/>
                <a:gd name="T33" fmla="*/ 119 h 234"/>
                <a:gd name="T34" fmla="*/ 126 w 151"/>
                <a:gd name="T35" fmla="*/ 125 h 234"/>
                <a:gd name="T36" fmla="*/ 132 w 151"/>
                <a:gd name="T37" fmla="*/ 131 h 234"/>
                <a:gd name="T38" fmla="*/ 150 w 151"/>
                <a:gd name="T39" fmla="*/ 137 h 234"/>
                <a:gd name="T40" fmla="*/ 132 w 151"/>
                <a:gd name="T41" fmla="*/ 125 h 234"/>
                <a:gd name="T42" fmla="*/ 114 w 151"/>
                <a:gd name="T43" fmla="*/ 119 h 234"/>
                <a:gd name="T44" fmla="*/ 96 w 151"/>
                <a:gd name="T45" fmla="*/ 107 h 234"/>
                <a:gd name="T46" fmla="*/ 84 w 151"/>
                <a:gd name="T47" fmla="*/ 101 h 234"/>
                <a:gd name="T48" fmla="*/ 66 w 151"/>
                <a:gd name="T49" fmla="*/ 95 h 234"/>
                <a:gd name="T50" fmla="*/ 54 w 151"/>
                <a:gd name="T51" fmla="*/ 95 h 234"/>
                <a:gd name="T52" fmla="*/ 42 w 151"/>
                <a:gd name="T53" fmla="*/ 83 h 234"/>
                <a:gd name="T54" fmla="*/ 30 w 151"/>
                <a:gd name="T55" fmla="*/ 77 h 234"/>
                <a:gd name="T56" fmla="*/ 18 w 151"/>
                <a:gd name="T57" fmla="*/ 65 h 234"/>
                <a:gd name="T58" fmla="*/ 12 w 151"/>
                <a:gd name="T59" fmla="*/ 53 h 234"/>
                <a:gd name="T60" fmla="*/ 12 w 151"/>
                <a:gd name="T61" fmla="*/ 35 h 234"/>
                <a:gd name="T62" fmla="*/ 18 w 151"/>
                <a:gd name="T63" fmla="*/ 17 h 234"/>
                <a:gd name="T64" fmla="*/ 30 w 151"/>
                <a:gd name="T65" fmla="*/ 11 h 234"/>
                <a:gd name="T66" fmla="*/ 42 w 151"/>
                <a:gd name="T67" fmla="*/ 29 h 234"/>
                <a:gd name="T68" fmla="*/ 54 w 151"/>
                <a:gd name="T69" fmla="*/ 35 h 234"/>
                <a:gd name="T70" fmla="*/ 78 w 151"/>
                <a:gd name="T71" fmla="*/ 41 h 234"/>
                <a:gd name="T72" fmla="*/ 90 w 151"/>
                <a:gd name="T73" fmla="*/ 41 h 234"/>
                <a:gd name="T74" fmla="*/ 78 w 151"/>
                <a:gd name="T75" fmla="*/ 41 h 234"/>
                <a:gd name="T76" fmla="*/ 66 w 151"/>
                <a:gd name="T77" fmla="*/ 35 h 234"/>
                <a:gd name="T78" fmla="*/ 54 w 151"/>
                <a:gd name="T79" fmla="*/ 29 h 234"/>
                <a:gd name="T80" fmla="*/ 42 w 151"/>
                <a:gd name="T81" fmla="*/ 23 h 234"/>
                <a:gd name="T82" fmla="*/ 36 w 151"/>
                <a:gd name="T83" fmla="*/ 11 h 234"/>
                <a:gd name="T84" fmla="*/ 36 w 151"/>
                <a:gd name="T85" fmla="*/ 0 h 234"/>
                <a:gd name="T86" fmla="*/ 24 w 151"/>
                <a:gd name="T87" fmla="*/ 6 h 234"/>
                <a:gd name="T88" fmla="*/ 18 w 151"/>
                <a:gd name="T89" fmla="*/ 6 h 234"/>
                <a:gd name="T90" fmla="*/ 6 w 151"/>
                <a:gd name="T91" fmla="*/ 11 h 234"/>
                <a:gd name="T92" fmla="*/ 6 w 151"/>
                <a:gd name="T93" fmla="*/ 23 h 234"/>
                <a:gd name="T94" fmla="*/ 0 w 151"/>
                <a:gd name="T95" fmla="*/ 35 h 234"/>
                <a:gd name="T96" fmla="*/ 0 w 151"/>
                <a:gd name="T97" fmla="*/ 53 h 234"/>
                <a:gd name="T98" fmla="*/ 12 w 151"/>
                <a:gd name="T99" fmla="*/ 71 h 234"/>
                <a:gd name="T100" fmla="*/ 24 w 151"/>
                <a:gd name="T101" fmla="*/ 83 h 2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1"/>
                <a:gd name="T154" fmla="*/ 0 h 234"/>
                <a:gd name="T155" fmla="*/ 151 w 151"/>
                <a:gd name="T156" fmla="*/ 234 h 23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1" h="234">
                  <a:moveTo>
                    <a:pt x="24" y="83"/>
                  </a:moveTo>
                  <a:lnTo>
                    <a:pt x="30" y="119"/>
                  </a:lnTo>
                  <a:lnTo>
                    <a:pt x="42" y="156"/>
                  </a:lnTo>
                  <a:lnTo>
                    <a:pt x="54" y="174"/>
                  </a:lnTo>
                  <a:lnTo>
                    <a:pt x="72" y="197"/>
                  </a:lnTo>
                  <a:lnTo>
                    <a:pt x="90" y="215"/>
                  </a:lnTo>
                  <a:lnTo>
                    <a:pt x="108" y="233"/>
                  </a:lnTo>
                  <a:lnTo>
                    <a:pt x="84" y="203"/>
                  </a:lnTo>
                  <a:lnTo>
                    <a:pt x="66" y="174"/>
                  </a:lnTo>
                  <a:lnTo>
                    <a:pt x="48" y="156"/>
                  </a:lnTo>
                  <a:lnTo>
                    <a:pt x="48" y="131"/>
                  </a:lnTo>
                  <a:lnTo>
                    <a:pt x="42" y="113"/>
                  </a:lnTo>
                  <a:lnTo>
                    <a:pt x="36" y="101"/>
                  </a:lnTo>
                  <a:lnTo>
                    <a:pt x="54" y="107"/>
                  </a:lnTo>
                  <a:lnTo>
                    <a:pt x="72" y="107"/>
                  </a:lnTo>
                  <a:lnTo>
                    <a:pt x="90" y="113"/>
                  </a:lnTo>
                  <a:lnTo>
                    <a:pt x="108" y="119"/>
                  </a:lnTo>
                  <a:lnTo>
                    <a:pt x="126" y="125"/>
                  </a:lnTo>
                  <a:lnTo>
                    <a:pt x="132" y="131"/>
                  </a:lnTo>
                  <a:lnTo>
                    <a:pt x="150" y="137"/>
                  </a:lnTo>
                  <a:lnTo>
                    <a:pt x="132" y="125"/>
                  </a:lnTo>
                  <a:lnTo>
                    <a:pt x="114" y="119"/>
                  </a:lnTo>
                  <a:lnTo>
                    <a:pt x="96" y="107"/>
                  </a:lnTo>
                  <a:lnTo>
                    <a:pt x="84" y="101"/>
                  </a:lnTo>
                  <a:lnTo>
                    <a:pt x="66" y="95"/>
                  </a:lnTo>
                  <a:lnTo>
                    <a:pt x="54" y="95"/>
                  </a:lnTo>
                  <a:lnTo>
                    <a:pt x="42" y="83"/>
                  </a:lnTo>
                  <a:lnTo>
                    <a:pt x="30" y="77"/>
                  </a:lnTo>
                  <a:lnTo>
                    <a:pt x="18" y="65"/>
                  </a:lnTo>
                  <a:lnTo>
                    <a:pt x="12" y="53"/>
                  </a:lnTo>
                  <a:lnTo>
                    <a:pt x="12" y="35"/>
                  </a:lnTo>
                  <a:lnTo>
                    <a:pt x="18" y="17"/>
                  </a:lnTo>
                  <a:lnTo>
                    <a:pt x="30" y="11"/>
                  </a:lnTo>
                  <a:lnTo>
                    <a:pt x="42" y="29"/>
                  </a:lnTo>
                  <a:lnTo>
                    <a:pt x="54" y="35"/>
                  </a:lnTo>
                  <a:lnTo>
                    <a:pt x="78" y="41"/>
                  </a:lnTo>
                  <a:lnTo>
                    <a:pt x="90" y="41"/>
                  </a:lnTo>
                  <a:lnTo>
                    <a:pt x="78" y="41"/>
                  </a:lnTo>
                  <a:lnTo>
                    <a:pt x="66" y="35"/>
                  </a:lnTo>
                  <a:lnTo>
                    <a:pt x="54" y="29"/>
                  </a:lnTo>
                  <a:lnTo>
                    <a:pt x="42" y="23"/>
                  </a:lnTo>
                  <a:lnTo>
                    <a:pt x="36" y="11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11"/>
                  </a:lnTo>
                  <a:lnTo>
                    <a:pt x="6" y="23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2" y="71"/>
                  </a:lnTo>
                  <a:lnTo>
                    <a:pt x="24" y="83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4884" y="2395"/>
              <a:ext cx="43" cy="49"/>
            </a:xfrm>
            <a:custGeom>
              <a:avLst/>
              <a:gdLst>
                <a:gd name="T0" fmla="*/ 42 w 43"/>
                <a:gd name="T1" fmla="*/ 6 h 49"/>
                <a:gd name="T2" fmla="*/ 30 w 43"/>
                <a:gd name="T3" fmla="*/ 12 h 49"/>
                <a:gd name="T4" fmla="*/ 18 w 43"/>
                <a:gd name="T5" fmla="*/ 12 h 49"/>
                <a:gd name="T6" fmla="*/ 12 w 43"/>
                <a:gd name="T7" fmla="*/ 24 h 49"/>
                <a:gd name="T8" fmla="*/ 6 w 43"/>
                <a:gd name="T9" fmla="*/ 30 h 49"/>
                <a:gd name="T10" fmla="*/ 0 w 43"/>
                <a:gd name="T11" fmla="*/ 48 h 49"/>
                <a:gd name="T12" fmla="*/ 0 w 43"/>
                <a:gd name="T13" fmla="*/ 36 h 49"/>
                <a:gd name="T14" fmla="*/ 6 w 43"/>
                <a:gd name="T15" fmla="*/ 18 h 49"/>
                <a:gd name="T16" fmla="*/ 18 w 43"/>
                <a:gd name="T17" fmla="*/ 6 h 49"/>
                <a:gd name="T18" fmla="*/ 30 w 43"/>
                <a:gd name="T19" fmla="*/ 0 h 49"/>
                <a:gd name="T20" fmla="*/ 42 w 43"/>
                <a:gd name="T21" fmla="*/ 6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3"/>
                <a:gd name="T34" fmla="*/ 0 h 49"/>
                <a:gd name="T35" fmla="*/ 43 w 43"/>
                <a:gd name="T36" fmla="*/ 49 h 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3" h="49">
                  <a:moveTo>
                    <a:pt x="42" y="6"/>
                  </a:moveTo>
                  <a:lnTo>
                    <a:pt x="30" y="12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4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4855" y="2371"/>
              <a:ext cx="48" cy="19"/>
            </a:xfrm>
            <a:custGeom>
              <a:avLst/>
              <a:gdLst>
                <a:gd name="T0" fmla="*/ 47 w 48"/>
                <a:gd name="T1" fmla="*/ 0 h 19"/>
                <a:gd name="T2" fmla="*/ 35 w 48"/>
                <a:gd name="T3" fmla="*/ 0 h 19"/>
                <a:gd name="T4" fmla="*/ 23 w 48"/>
                <a:gd name="T5" fmla="*/ 0 h 19"/>
                <a:gd name="T6" fmla="*/ 17 w 48"/>
                <a:gd name="T7" fmla="*/ 12 h 19"/>
                <a:gd name="T8" fmla="*/ 6 w 48"/>
                <a:gd name="T9" fmla="*/ 18 h 19"/>
                <a:gd name="T10" fmla="*/ 0 w 48"/>
                <a:gd name="T11" fmla="*/ 12 h 19"/>
                <a:gd name="T12" fmla="*/ 47 w 4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19"/>
                <a:gd name="T23" fmla="*/ 48 w 4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19">
                  <a:moveTo>
                    <a:pt x="47" y="0"/>
                  </a:moveTo>
                  <a:lnTo>
                    <a:pt x="35" y="0"/>
                  </a:lnTo>
                  <a:lnTo>
                    <a:pt x="23" y="0"/>
                  </a:lnTo>
                  <a:lnTo>
                    <a:pt x="17" y="12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47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4861" y="2276"/>
              <a:ext cx="192" cy="72"/>
            </a:xfrm>
            <a:custGeom>
              <a:avLst/>
              <a:gdLst>
                <a:gd name="T0" fmla="*/ 191 w 192"/>
                <a:gd name="T1" fmla="*/ 30 h 72"/>
                <a:gd name="T2" fmla="*/ 167 w 192"/>
                <a:gd name="T3" fmla="*/ 36 h 72"/>
                <a:gd name="T4" fmla="*/ 137 w 192"/>
                <a:gd name="T5" fmla="*/ 30 h 72"/>
                <a:gd name="T6" fmla="*/ 101 w 192"/>
                <a:gd name="T7" fmla="*/ 30 h 72"/>
                <a:gd name="T8" fmla="*/ 65 w 192"/>
                <a:gd name="T9" fmla="*/ 30 h 72"/>
                <a:gd name="T10" fmla="*/ 53 w 192"/>
                <a:gd name="T11" fmla="*/ 30 h 72"/>
                <a:gd name="T12" fmla="*/ 41 w 192"/>
                <a:gd name="T13" fmla="*/ 36 h 72"/>
                <a:gd name="T14" fmla="*/ 35 w 192"/>
                <a:gd name="T15" fmla="*/ 48 h 72"/>
                <a:gd name="T16" fmla="*/ 29 w 192"/>
                <a:gd name="T17" fmla="*/ 60 h 72"/>
                <a:gd name="T18" fmla="*/ 23 w 192"/>
                <a:gd name="T19" fmla="*/ 65 h 72"/>
                <a:gd name="T20" fmla="*/ 11 w 192"/>
                <a:gd name="T21" fmla="*/ 65 h 72"/>
                <a:gd name="T22" fmla="*/ 0 w 192"/>
                <a:gd name="T23" fmla="*/ 71 h 72"/>
                <a:gd name="T24" fmla="*/ 11 w 192"/>
                <a:gd name="T25" fmla="*/ 60 h 72"/>
                <a:gd name="T26" fmla="*/ 23 w 192"/>
                <a:gd name="T27" fmla="*/ 60 h 72"/>
                <a:gd name="T28" fmla="*/ 23 w 192"/>
                <a:gd name="T29" fmla="*/ 48 h 72"/>
                <a:gd name="T30" fmla="*/ 29 w 192"/>
                <a:gd name="T31" fmla="*/ 36 h 72"/>
                <a:gd name="T32" fmla="*/ 35 w 192"/>
                <a:gd name="T33" fmla="*/ 30 h 72"/>
                <a:gd name="T34" fmla="*/ 41 w 192"/>
                <a:gd name="T35" fmla="*/ 24 h 72"/>
                <a:gd name="T36" fmla="*/ 35 w 192"/>
                <a:gd name="T37" fmla="*/ 12 h 72"/>
                <a:gd name="T38" fmla="*/ 23 w 192"/>
                <a:gd name="T39" fmla="*/ 6 h 72"/>
                <a:gd name="T40" fmla="*/ 11 w 192"/>
                <a:gd name="T41" fmla="*/ 6 h 72"/>
                <a:gd name="T42" fmla="*/ 5 w 192"/>
                <a:gd name="T43" fmla="*/ 0 h 72"/>
                <a:gd name="T44" fmla="*/ 17 w 192"/>
                <a:gd name="T45" fmla="*/ 0 h 72"/>
                <a:gd name="T46" fmla="*/ 35 w 192"/>
                <a:gd name="T47" fmla="*/ 0 h 72"/>
                <a:gd name="T48" fmla="*/ 47 w 192"/>
                <a:gd name="T49" fmla="*/ 0 h 72"/>
                <a:gd name="T50" fmla="*/ 59 w 192"/>
                <a:gd name="T51" fmla="*/ 6 h 72"/>
                <a:gd name="T52" fmla="*/ 71 w 192"/>
                <a:gd name="T53" fmla="*/ 0 h 72"/>
                <a:gd name="T54" fmla="*/ 89 w 192"/>
                <a:gd name="T55" fmla="*/ 6 h 72"/>
                <a:gd name="T56" fmla="*/ 101 w 192"/>
                <a:gd name="T57" fmla="*/ 12 h 72"/>
                <a:gd name="T58" fmla="*/ 114 w 192"/>
                <a:gd name="T59" fmla="*/ 12 h 72"/>
                <a:gd name="T60" fmla="*/ 125 w 192"/>
                <a:gd name="T61" fmla="*/ 18 h 72"/>
                <a:gd name="T62" fmla="*/ 137 w 192"/>
                <a:gd name="T63" fmla="*/ 18 h 72"/>
                <a:gd name="T64" fmla="*/ 143 w 192"/>
                <a:gd name="T65" fmla="*/ 12 h 72"/>
                <a:gd name="T66" fmla="*/ 137 w 192"/>
                <a:gd name="T67" fmla="*/ 0 h 72"/>
                <a:gd name="T68" fmla="*/ 149 w 192"/>
                <a:gd name="T69" fmla="*/ 6 h 72"/>
                <a:gd name="T70" fmla="*/ 161 w 192"/>
                <a:gd name="T71" fmla="*/ 12 h 72"/>
                <a:gd name="T72" fmla="*/ 173 w 192"/>
                <a:gd name="T73" fmla="*/ 12 h 72"/>
                <a:gd name="T74" fmla="*/ 185 w 192"/>
                <a:gd name="T75" fmla="*/ 18 h 72"/>
                <a:gd name="T76" fmla="*/ 191 w 192"/>
                <a:gd name="T77" fmla="*/ 30 h 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2"/>
                <a:gd name="T118" fmla="*/ 0 h 72"/>
                <a:gd name="T119" fmla="*/ 192 w 192"/>
                <a:gd name="T120" fmla="*/ 72 h 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2" h="72">
                  <a:moveTo>
                    <a:pt x="191" y="30"/>
                  </a:moveTo>
                  <a:lnTo>
                    <a:pt x="167" y="36"/>
                  </a:lnTo>
                  <a:lnTo>
                    <a:pt x="137" y="30"/>
                  </a:lnTo>
                  <a:lnTo>
                    <a:pt x="101" y="30"/>
                  </a:lnTo>
                  <a:lnTo>
                    <a:pt x="65" y="30"/>
                  </a:lnTo>
                  <a:lnTo>
                    <a:pt x="53" y="30"/>
                  </a:lnTo>
                  <a:lnTo>
                    <a:pt x="41" y="36"/>
                  </a:lnTo>
                  <a:lnTo>
                    <a:pt x="35" y="48"/>
                  </a:lnTo>
                  <a:lnTo>
                    <a:pt x="29" y="60"/>
                  </a:lnTo>
                  <a:lnTo>
                    <a:pt x="23" y="65"/>
                  </a:lnTo>
                  <a:lnTo>
                    <a:pt x="11" y="65"/>
                  </a:lnTo>
                  <a:lnTo>
                    <a:pt x="0" y="71"/>
                  </a:lnTo>
                  <a:lnTo>
                    <a:pt x="11" y="60"/>
                  </a:lnTo>
                  <a:lnTo>
                    <a:pt x="23" y="60"/>
                  </a:lnTo>
                  <a:lnTo>
                    <a:pt x="23" y="48"/>
                  </a:lnTo>
                  <a:lnTo>
                    <a:pt x="29" y="36"/>
                  </a:lnTo>
                  <a:lnTo>
                    <a:pt x="35" y="30"/>
                  </a:lnTo>
                  <a:lnTo>
                    <a:pt x="41" y="24"/>
                  </a:lnTo>
                  <a:lnTo>
                    <a:pt x="35" y="12"/>
                  </a:lnTo>
                  <a:lnTo>
                    <a:pt x="23" y="6"/>
                  </a:lnTo>
                  <a:lnTo>
                    <a:pt x="11" y="6"/>
                  </a:lnTo>
                  <a:lnTo>
                    <a:pt x="5" y="0"/>
                  </a:lnTo>
                  <a:lnTo>
                    <a:pt x="17" y="0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59" y="6"/>
                  </a:lnTo>
                  <a:lnTo>
                    <a:pt x="71" y="0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14" y="12"/>
                  </a:lnTo>
                  <a:lnTo>
                    <a:pt x="125" y="18"/>
                  </a:lnTo>
                  <a:lnTo>
                    <a:pt x="137" y="18"/>
                  </a:lnTo>
                  <a:lnTo>
                    <a:pt x="143" y="12"/>
                  </a:lnTo>
                  <a:lnTo>
                    <a:pt x="137" y="0"/>
                  </a:lnTo>
                  <a:lnTo>
                    <a:pt x="149" y="6"/>
                  </a:lnTo>
                  <a:lnTo>
                    <a:pt x="161" y="12"/>
                  </a:lnTo>
                  <a:lnTo>
                    <a:pt x="173" y="12"/>
                  </a:lnTo>
                  <a:lnTo>
                    <a:pt x="185" y="18"/>
                  </a:lnTo>
                  <a:lnTo>
                    <a:pt x="191" y="3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5010" y="2174"/>
              <a:ext cx="37" cy="37"/>
            </a:xfrm>
            <a:custGeom>
              <a:avLst/>
              <a:gdLst>
                <a:gd name="T0" fmla="*/ 12 w 37"/>
                <a:gd name="T1" fmla="*/ 6 h 37"/>
                <a:gd name="T2" fmla="*/ 12 w 37"/>
                <a:gd name="T3" fmla="*/ 12 h 37"/>
                <a:gd name="T4" fmla="*/ 12 w 37"/>
                <a:gd name="T5" fmla="*/ 24 h 37"/>
                <a:gd name="T6" fmla="*/ 18 w 37"/>
                <a:gd name="T7" fmla="*/ 30 h 37"/>
                <a:gd name="T8" fmla="*/ 36 w 37"/>
                <a:gd name="T9" fmla="*/ 36 h 37"/>
                <a:gd name="T10" fmla="*/ 24 w 37"/>
                <a:gd name="T11" fmla="*/ 36 h 37"/>
                <a:gd name="T12" fmla="*/ 12 w 37"/>
                <a:gd name="T13" fmla="*/ 30 h 37"/>
                <a:gd name="T14" fmla="*/ 6 w 37"/>
                <a:gd name="T15" fmla="*/ 24 h 37"/>
                <a:gd name="T16" fmla="*/ 0 w 37"/>
                <a:gd name="T17" fmla="*/ 12 h 37"/>
                <a:gd name="T18" fmla="*/ 0 w 37"/>
                <a:gd name="T19" fmla="*/ 0 h 37"/>
                <a:gd name="T20" fmla="*/ 12 w 37"/>
                <a:gd name="T21" fmla="*/ 6 h 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37"/>
                <a:gd name="T35" fmla="*/ 37 w 37"/>
                <a:gd name="T36" fmla="*/ 37 h 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37">
                  <a:moveTo>
                    <a:pt x="12" y="6"/>
                  </a:moveTo>
                  <a:lnTo>
                    <a:pt x="12" y="12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6" y="36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4640" y="2109"/>
              <a:ext cx="109" cy="60"/>
            </a:xfrm>
            <a:custGeom>
              <a:avLst/>
              <a:gdLst>
                <a:gd name="T0" fmla="*/ 42 w 109"/>
                <a:gd name="T1" fmla="*/ 0 h 60"/>
                <a:gd name="T2" fmla="*/ 54 w 109"/>
                <a:gd name="T3" fmla="*/ 6 h 60"/>
                <a:gd name="T4" fmla="*/ 66 w 109"/>
                <a:gd name="T5" fmla="*/ 12 h 60"/>
                <a:gd name="T6" fmla="*/ 72 w 109"/>
                <a:gd name="T7" fmla="*/ 18 h 60"/>
                <a:gd name="T8" fmla="*/ 78 w 109"/>
                <a:gd name="T9" fmla="*/ 24 h 60"/>
                <a:gd name="T10" fmla="*/ 96 w 109"/>
                <a:gd name="T11" fmla="*/ 30 h 60"/>
                <a:gd name="T12" fmla="*/ 108 w 109"/>
                <a:gd name="T13" fmla="*/ 36 h 60"/>
                <a:gd name="T14" fmla="*/ 90 w 109"/>
                <a:gd name="T15" fmla="*/ 36 h 60"/>
                <a:gd name="T16" fmla="*/ 78 w 109"/>
                <a:gd name="T17" fmla="*/ 30 h 60"/>
                <a:gd name="T18" fmla="*/ 66 w 109"/>
                <a:gd name="T19" fmla="*/ 24 h 60"/>
                <a:gd name="T20" fmla="*/ 54 w 109"/>
                <a:gd name="T21" fmla="*/ 18 h 60"/>
                <a:gd name="T22" fmla="*/ 48 w 109"/>
                <a:gd name="T23" fmla="*/ 30 h 60"/>
                <a:gd name="T24" fmla="*/ 42 w 109"/>
                <a:gd name="T25" fmla="*/ 36 h 60"/>
                <a:gd name="T26" fmla="*/ 36 w 109"/>
                <a:gd name="T27" fmla="*/ 42 h 60"/>
                <a:gd name="T28" fmla="*/ 18 w 109"/>
                <a:gd name="T29" fmla="*/ 54 h 60"/>
                <a:gd name="T30" fmla="*/ 0 w 109"/>
                <a:gd name="T31" fmla="*/ 59 h 60"/>
                <a:gd name="T32" fmla="*/ 42 w 109"/>
                <a:gd name="T33" fmla="*/ 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9"/>
                <a:gd name="T52" fmla="*/ 0 h 60"/>
                <a:gd name="T53" fmla="*/ 109 w 109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9" h="60">
                  <a:moveTo>
                    <a:pt x="42" y="0"/>
                  </a:moveTo>
                  <a:lnTo>
                    <a:pt x="54" y="6"/>
                  </a:lnTo>
                  <a:lnTo>
                    <a:pt x="66" y="12"/>
                  </a:lnTo>
                  <a:lnTo>
                    <a:pt x="72" y="18"/>
                  </a:lnTo>
                  <a:lnTo>
                    <a:pt x="78" y="24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90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18" y="54"/>
                  </a:lnTo>
                  <a:lnTo>
                    <a:pt x="0" y="59"/>
                  </a:lnTo>
                  <a:lnTo>
                    <a:pt x="42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5183" y="2240"/>
              <a:ext cx="72" cy="43"/>
            </a:xfrm>
            <a:custGeom>
              <a:avLst/>
              <a:gdLst>
                <a:gd name="T0" fmla="*/ 6 w 72"/>
                <a:gd name="T1" fmla="*/ 0 h 43"/>
                <a:gd name="T2" fmla="*/ 0 w 72"/>
                <a:gd name="T3" fmla="*/ 12 h 43"/>
                <a:gd name="T4" fmla="*/ 0 w 72"/>
                <a:gd name="T5" fmla="*/ 18 h 43"/>
                <a:gd name="T6" fmla="*/ 0 w 72"/>
                <a:gd name="T7" fmla="*/ 30 h 43"/>
                <a:gd name="T8" fmla="*/ 6 w 72"/>
                <a:gd name="T9" fmla="*/ 36 h 43"/>
                <a:gd name="T10" fmla="*/ 12 w 72"/>
                <a:gd name="T11" fmla="*/ 42 h 43"/>
                <a:gd name="T12" fmla="*/ 23 w 72"/>
                <a:gd name="T13" fmla="*/ 42 h 43"/>
                <a:gd name="T14" fmla="*/ 41 w 72"/>
                <a:gd name="T15" fmla="*/ 42 h 43"/>
                <a:gd name="T16" fmla="*/ 53 w 72"/>
                <a:gd name="T17" fmla="*/ 42 h 43"/>
                <a:gd name="T18" fmla="*/ 59 w 72"/>
                <a:gd name="T19" fmla="*/ 42 h 43"/>
                <a:gd name="T20" fmla="*/ 71 w 72"/>
                <a:gd name="T21" fmla="*/ 36 h 43"/>
                <a:gd name="T22" fmla="*/ 71 w 72"/>
                <a:gd name="T23" fmla="*/ 30 h 43"/>
                <a:gd name="T24" fmla="*/ 71 w 72"/>
                <a:gd name="T25" fmla="*/ 18 h 43"/>
                <a:gd name="T26" fmla="*/ 65 w 72"/>
                <a:gd name="T27" fmla="*/ 12 h 43"/>
                <a:gd name="T28" fmla="*/ 59 w 72"/>
                <a:gd name="T29" fmla="*/ 12 h 43"/>
                <a:gd name="T30" fmla="*/ 41 w 72"/>
                <a:gd name="T31" fmla="*/ 6 h 43"/>
                <a:gd name="T32" fmla="*/ 35 w 72"/>
                <a:gd name="T33" fmla="*/ 6 h 43"/>
                <a:gd name="T34" fmla="*/ 18 w 72"/>
                <a:gd name="T35" fmla="*/ 6 h 43"/>
                <a:gd name="T36" fmla="*/ 6 w 72"/>
                <a:gd name="T37" fmla="*/ 0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43"/>
                <a:gd name="T59" fmla="*/ 72 w 72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43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23" y="42"/>
                  </a:lnTo>
                  <a:lnTo>
                    <a:pt x="41" y="42"/>
                  </a:lnTo>
                  <a:lnTo>
                    <a:pt x="53" y="42"/>
                  </a:lnTo>
                  <a:lnTo>
                    <a:pt x="59" y="42"/>
                  </a:lnTo>
                  <a:lnTo>
                    <a:pt x="71" y="36"/>
                  </a:lnTo>
                  <a:lnTo>
                    <a:pt x="71" y="30"/>
                  </a:lnTo>
                  <a:lnTo>
                    <a:pt x="71" y="18"/>
                  </a:lnTo>
                  <a:lnTo>
                    <a:pt x="65" y="12"/>
                  </a:lnTo>
                  <a:lnTo>
                    <a:pt x="59" y="12"/>
                  </a:lnTo>
                  <a:lnTo>
                    <a:pt x="41" y="6"/>
                  </a:lnTo>
                  <a:lnTo>
                    <a:pt x="35" y="6"/>
                  </a:lnTo>
                  <a:lnTo>
                    <a:pt x="18" y="6"/>
                  </a:lnTo>
                  <a:lnTo>
                    <a:pt x="6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5064" y="2192"/>
              <a:ext cx="60" cy="85"/>
            </a:xfrm>
            <a:custGeom>
              <a:avLst/>
              <a:gdLst>
                <a:gd name="T0" fmla="*/ 0 w 60"/>
                <a:gd name="T1" fmla="*/ 0 h 85"/>
                <a:gd name="T2" fmla="*/ 12 w 60"/>
                <a:gd name="T3" fmla="*/ 0 h 85"/>
                <a:gd name="T4" fmla="*/ 18 w 60"/>
                <a:gd name="T5" fmla="*/ 6 h 85"/>
                <a:gd name="T6" fmla="*/ 24 w 60"/>
                <a:gd name="T7" fmla="*/ 6 h 85"/>
                <a:gd name="T8" fmla="*/ 24 w 60"/>
                <a:gd name="T9" fmla="*/ 12 h 85"/>
                <a:gd name="T10" fmla="*/ 29 w 60"/>
                <a:gd name="T11" fmla="*/ 18 h 85"/>
                <a:gd name="T12" fmla="*/ 29 w 60"/>
                <a:gd name="T13" fmla="*/ 12 h 85"/>
                <a:gd name="T14" fmla="*/ 35 w 60"/>
                <a:gd name="T15" fmla="*/ 12 h 85"/>
                <a:gd name="T16" fmla="*/ 41 w 60"/>
                <a:gd name="T17" fmla="*/ 18 h 85"/>
                <a:gd name="T18" fmla="*/ 47 w 60"/>
                <a:gd name="T19" fmla="*/ 18 h 85"/>
                <a:gd name="T20" fmla="*/ 53 w 60"/>
                <a:gd name="T21" fmla="*/ 18 h 85"/>
                <a:gd name="T22" fmla="*/ 59 w 60"/>
                <a:gd name="T23" fmla="*/ 24 h 85"/>
                <a:gd name="T24" fmla="*/ 53 w 60"/>
                <a:gd name="T25" fmla="*/ 30 h 85"/>
                <a:gd name="T26" fmla="*/ 47 w 60"/>
                <a:gd name="T27" fmla="*/ 36 h 85"/>
                <a:gd name="T28" fmla="*/ 41 w 60"/>
                <a:gd name="T29" fmla="*/ 42 h 85"/>
                <a:gd name="T30" fmla="*/ 41 w 60"/>
                <a:gd name="T31" fmla="*/ 54 h 85"/>
                <a:gd name="T32" fmla="*/ 41 w 60"/>
                <a:gd name="T33" fmla="*/ 60 h 85"/>
                <a:gd name="T34" fmla="*/ 47 w 60"/>
                <a:gd name="T35" fmla="*/ 72 h 85"/>
                <a:gd name="T36" fmla="*/ 41 w 60"/>
                <a:gd name="T37" fmla="*/ 60 h 85"/>
                <a:gd name="T38" fmla="*/ 35 w 60"/>
                <a:gd name="T39" fmla="*/ 48 h 85"/>
                <a:gd name="T40" fmla="*/ 35 w 60"/>
                <a:gd name="T41" fmla="*/ 36 h 85"/>
                <a:gd name="T42" fmla="*/ 41 w 60"/>
                <a:gd name="T43" fmla="*/ 30 h 85"/>
                <a:gd name="T44" fmla="*/ 47 w 60"/>
                <a:gd name="T45" fmla="*/ 24 h 85"/>
                <a:gd name="T46" fmla="*/ 41 w 60"/>
                <a:gd name="T47" fmla="*/ 18 h 85"/>
                <a:gd name="T48" fmla="*/ 35 w 60"/>
                <a:gd name="T49" fmla="*/ 24 h 85"/>
                <a:gd name="T50" fmla="*/ 29 w 60"/>
                <a:gd name="T51" fmla="*/ 30 h 85"/>
                <a:gd name="T52" fmla="*/ 29 w 60"/>
                <a:gd name="T53" fmla="*/ 36 h 85"/>
                <a:gd name="T54" fmla="*/ 29 w 60"/>
                <a:gd name="T55" fmla="*/ 42 h 85"/>
                <a:gd name="T56" fmla="*/ 24 w 60"/>
                <a:gd name="T57" fmla="*/ 36 h 85"/>
                <a:gd name="T58" fmla="*/ 24 w 60"/>
                <a:gd name="T59" fmla="*/ 24 h 85"/>
                <a:gd name="T60" fmla="*/ 29 w 60"/>
                <a:gd name="T61" fmla="*/ 18 h 85"/>
                <a:gd name="T62" fmla="*/ 24 w 60"/>
                <a:gd name="T63" fmla="*/ 18 h 85"/>
                <a:gd name="T64" fmla="*/ 18 w 60"/>
                <a:gd name="T65" fmla="*/ 30 h 85"/>
                <a:gd name="T66" fmla="*/ 18 w 60"/>
                <a:gd name="T67" fmla="*/ 42 h 85"/>
                <a:gd name="T68" fmla="*/ 18 w 60"/>
                <a:gd name="T69" fmla="*/ 54 h 85"/>
                <a:gd name="T70" fmla="*/ 18 w 60"/>
                <a:gd name="T71" fmla="*/ 72 h 85"/>
                <a:gd name="T72" fmla="*/ 24 w 60"/>
                <a:gd name="T73" fmla="*/ 84 h 85"/>
                <a:gd name="T74" fmla="*/ 18 w 60"/>
                <a:gd name="T75" fmla="*/ 72 h 85"/>
                <a:gd name="T76" fmla="*/ 12 w 60"/>
                <a:gd name="T77" fmla="*/ 54 h 85"/>
                <a:gd name="T78" fmla="*/ 12 w 60"/>
                <a:gd name="T79" fmla="*/ 48 h 85"/>
                <a:gd name="T80" fmla="*/ 12 w 60"/>
                <a:gd name="T81" fmla="*/ 36 h 85"/>
                <a:gd name="T82" fmla="*/ 12 w 60"/>
                <a:gd name="T83" fmla="*/ 24 h 85"/>
                <a:gd name="T84" fmla="*/ 12 w 60"/>
                <a:gd name="T85" fmla="*/ 12 h 85"/>
                <a:gd name="T86" fmla="*/ 6 w 60"/>
                <a:gd name="T87" fmla="*/ 6 h 85"/>
                <a:gd name="T88" fmla="*/ 0 w 60"/>
                <a:gd name="T89" fmla="*/ 0 h 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0"/>
                <a:gd name="T136" fmla="*/ 0 h 85"/>
                <a:gd name="T137" fmla="*/ 60 w 60"/>
                <a:gd name="T138" fmla="*/ 85 h 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0" h="85">
                  <a:moveTo>
                    <a:pt x="0" y="0"/>
                  </a:moveTo>
                  <a:lnTo>
                    <a:pt x="12" y="0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9" y="18"/>
                  </a:lnTo>
                  <a:lnTo>
                    <a:pt x="29" y="12"/>
                  </a:lnTo>
                  <a:lnTo>
                    <a:pt x="35" y="12"/>
                  </a:lnTo>
                  <a:lnTo>
                    <a:pt x="41" y="18"/>
                  </a:lnTo>
                  <a:lnTo>
                    <a:pt x="47" y="18"/>
                  </a:lnTo>
                  <a:lnTo>
                    <a:pt x="53" y="18"/>
                  </a:lnTo>
                  <a:lnTo>
                    <a:pt x="59" y="24"/>
                  </a:lnTo>
                  <a:lnTo>
                    <a:pt x="53" y="30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41" y="54"/>
                  </a:lnTo>
                  <a:lnTo>
                    <a:pt x="41" y="60"/>
                  </a:lnTo>
                  <a:lnTo>
                    <a:pt x="47" y="72"/>
                  </a:lnTo>
                  <a:lnTo>
                    <a:pt x="41" y="60"/>
                  </a:lnTo>
                  <a:lnTo>
                    <a:pt x="35" y="48"/>
                  </a:lnTo>
                  <a:lnTo>
                    <a:pt x="35" y="36"/>
                  </a:lnTo>
                  <a:lnTo>
                    <a:pt x="41" y="30"/>
                  </a:lnTo>
                  <a:lnTo>
                    <a:pt x="47" y="24"/>
                  </a:lnTo>
                  <a:lnTo>
                    <a:pt x="41" y="18"/>
                  </a:lnTo>
                  <a:lnTo>
                    <a:pt x="35" y="24"/>
                  </a:lnTo>
                  <a:lnTo>
                    <a:pt x="29" y="30"/>
                  </a:lnTo>
                  <a:lnTo>
                    <a:pt x="29" y="36"/>
                  </a:lnTo>
                  <a:lnTo>
                    <a:pt x="29" y="42"/>
                  </a:lnTo>
                  <a:lnTo>
                    <a:pt x="24" y="36"/>
                  </a:lnTo>
                  <a:lnTo>
                    <a:pt x="24" y="24"/>
                  </a:lnTo>
                  <a:lnTo>
                    <a:pt x="29" y="18"/>
                  </a:lnTo>
                  <a:lnTo>
                    <a:pt x="24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24" y="84"/>
                  </a:lnTo>
                  <a:lnTo>
                    <a:pt x="18" y="72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/>
            </p:cNvSpPr>
            <p:nvPr/>
          </p:nvSpPr>
          <p:spPr bwMode="auto">
            <a:xfrm>
              <a:off x="5147" y="2228"/>
              <a:ext cx="19" cy="25"/>
            </a:xfrm>
            <a:custGeom>
              <a:avLst/>
              <a:gdLst>
                <a:gd name="T0" fmla="*/ 0 w 19"/>
                <a:gd name="T1" fmla="*/ 0 h 25"/>
                <a:gd name="T2" fmla="*/ 6 w 19"/>
                <a:gd name="T3" fmla="*/ 0 h 25"/>
                <a:gd name="T4" fmla="*/ 12 w 19"/>
                <a:gd name="T5" fmla="*/ 6 h 25"/>
                <a:gd name="T6" fmla="*/ 18 w 19"/>
                <a:gd name="T7" fmla="*/ 6 h 25"/>
                <a:gd name="T8" fmla="*/ 18 w 19"/>
                <a:gd name="T9" fmla="*/ 12 h 25"/>
                <a:gd name="T10" fmla="*/ 12 w 19"/>
                <a:gd name="T11" fmla="*/ 18 h 25"/>
                <a:gd name="T12" fmla="*/ 12 w 19"/>
                <a:gd name="T13" fmla="*/ 24 h 25"/>
                <a:gd name="T14" fmla="*/ 12 w 19"/>
                <a:gd name="T15" fmla="*/ 18 h 25"/>
                <a:gd name="T16" fmla="*/ 12 w 19"/>
                <a:gd name="T17" fmla="*/ 12 h 25"/>
                <a:gd name="T18" fmla="*/ 0 w 19"/>
                <a:gd name="T19" fmla="*/ 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25"/>
                <a:gd name="T32" fmla="*/ 19 w 19"/>
                <a:gd name="T33" fmla="*/ 25 h 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25">
                  <a:moveTo>
                    <a:pt x="0" y="0"/>
                  </a:move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" name="Group 39"/>
            <p:cNvGrpSpPr>
              <a:grpSpLocks/>
            </p:cNvGrpSpPr>
            <p:nvPr/>
          </p:nvGrpSpPr>
          <p:grpSpPr bwMode="auto">
            <a:xfrm>
              <a:off x="4091" y="1656"/>
              <a:ext cx="732" cy="579"/>
              <a:chOff x="4091" y="1656"/>
              <a:chExt cx="732" cy="579"/>
            </a:xfrm>
          </p:grpSpPr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091" y="1656"/>
                <a:ext cx="732" cy="577"/>
              </a:xfrm>
              <a:custGeom>
                <a:avLst/>
                <a:gdLst>
                  <a:gd name="T0" fmla="*/ 89 w 732"/>
                  <a:gd name="T1" fmla="*/ 201 h 577"/>
                  <a:gd name="T2" fmla="*/ 78 w 732"/>
                  <a:gd name="T3" fmla="*/ 213 h 577"/>
                  <a:gd name="T4" fmla="*/ 73 w 732"/>
                  <a:gd name="T5" fmla="*/ 225 h 577"/>
                  <a:gd name="T6" fmla="*/ 81 w 732"/>
                  <a:gd name="T7" fmla="*/ 239 h 577"/>
                  <a:gd name="T8" fmla="*/ 89 w 732"/>
                  <a:gd name="T9" fmla="*/ 252 h 577"/>
                  <a:gd name="T10" fmla="*/ 90 w 732"/>
                  <a:gd name="T11" fmla="*/ 266 h 577"/>
                  <a:gd name="T12" fmla="*/ 87 w 732"/>
                  <a:gd name="T13" fmla="*/ 283 h 577"/>
                  <a:gd name="T14" fmla="*/ 94 w 732"/>
                  <a:gd name="T15" fmla="*/ 296 h 577"/>
                  <a:gd name="T16" fmla="*/ 109 w 732"/>
                  <a:gd name="T17" fmla="*/ 306 h 577"/>
                  <a:gd name="T18" fmla="*/ 125 w 732"/>
                  <a:gd name="T19" fmla="*/ 324 h 577"/>
                  <a:gd name="T20" fmla="*/ 154 w 732"/>
                  <a:gd name="T21" fmla="*/ 345 h 577"/>
                  <a:gd name="T22" fmla="*/ 177 w 732"/>
                  <a:gd name="T23" fmla="*/ 365 h 577"/>
                  <a:gd name="T24" fmla="*/ 199 w 732"/>
                  <a:gd name="T25" fmla="*/ 380 h 577"/>
                  <a:gd name="T26" fmla="*/ 180 w 732"/>
                  <a:gd name="T27" fmla="*/ 388 h 577"/>
                  <a:gd name="T28" fmla="*/ 174 w 732"/>
                  <a:gd name="T29" fmla="*/ 397 h 577"/>
                  <a:gd name="T30" fmla="*/ 190 w 732"/>
                  <a:gd name="T31" fmla="*/ 420 h 577"/>
                  <a:gd name="T32" fmla="*/ 214 w 732"/>
                  <a:gd name="T33" fmla="*/ 446 h 577"/>
                  <a:gd name="T34" fmla="*/ 250 w 732"/>
                  <a:gd name="T35" fmla="*/ 473 h 577"/>
                  <a:gd name="T36" fmla="*/ 280 w 732"/>
                  <a:gd name="T37" fmla="*/ 497 h 577"/>
                  <a:gd name="T38" fmla="*/ 297 w 732"/>
                  <a:gd name="T39" fmla="*/ 529 h 577"/>
                  <a:gd name="T40" fmla="*/ 320 w 732"/>
                  <a:gd name="T41" fmla="*/ 552 h 577"/>
                  <a:gd name="T42" fmla="*/ 343 w 732"/>
                  <a:gd name="T43" fmla="*/ 572 h 577"/>
                  <a:gd name="T44" fmla="*/ 357 w 732"/>
                  <a:gd name="T45" fmla="*/ 576 h 577"/>
                  <a:gd name="T46" fmla="*/ 397 w 732"/>
                  <a:gd name="T47" fmla="*/ 573 h 577"/>
                  <a:gd name="T48" fmla="*/ 443 w 732"/>
                  <a:gd name="T49" fmla="*/ 568 h 577"/>
                  <a:gd name="T50" fmla="*/ 508 w 732"/>
                  <a:gd name="T51" fmla="*/ 554 h 577"/>
                  <a:gd name="T52" fmla="*/ 580 w 732"/>
                  <a:gd name="T53" fmla="*/ 537 h 577"/>
                  <a:gd name="T54" fmla="*/ 657 w 732"/>
                  <a:gd name="T55" fmla="*/ 516 h 577"/>
                  <a:gd name="T56" fmla="*/ 669 w 732"/>
                  <a:gd name="T57" fmla="*/ 506 h 577"/>
                  <a:gd name="T58" fmla="*/ 688 w 732"/>
                  <a:gd name="T59" fmla="*/ 493 h 577"/>
                  <a:gd name="T60" fmla="*/ 707 w 732"/>
                  <a:gd name="T61" fmla="*/ 485 h 577"/>
                  <a:gd name="T62" fmla="*/ 720 w 732"/>
                  <a:gd name="T63" fmla="*/ 477 h 577"/>
                  <a:gd name="T64" fmla="*/ 719 w 732"/>
                  <a:gd name="T65" fmla="*/ 469 h 577"/>
                  <a:gd name="T66" fmla="*/ 731 w 732"/>
                  <a:gd name="T67" fmla="*/ 462 h 577"/>
                  <a:gd name="T68" fmla="*/ 716 w 732"/>
                  <a:gd name="T69" fmla="*/ 449 h 577"/>
                  <a:gd name="T70" fmla="*/ 715 w 732"/>
                  <a:gd name="T71" fmla="*/ 435 h 577"/>
                  <a:gd name="T72" fmla="*/ 707 w 732"/>
                  <a:gd name="T73" fmla="*/ 425 h 577"/>
                  <a:gd name="T74" fmla="*/ 684 w 732"/>
                  <a:gd name="T75" fmla="*/ 403 h 577"/>
                  <a:gd name="T76" fmla="*/ 667 w 732"/>
                  <a:gd name="T77" fmla="*/ 381 h 577"/>
                  <a:gd name="T78" fmla="*/ 664 w 732"/>
                  <a:gd name="T79" fmla="*/ 353 h 577"/>
                  <a:gd name="T80" fmla="*/ 652 w 732"/>
                  <a:gd name="T81" fmla="*/ 310 h 577"/>
                  <a:gd name="T82" fmla="*/ 645 w 732"/>
                  <a:gd name="T83" fmla="*/ 254 h 577"/>
                  <a:gd name="T84" fmla="*/ 647 w 732"/>
                  <a:gd name="T85" fmla="*/ 211 h 577"/>
                  <a:gd name="T86" fmla="*/ 647 w 732"/>
                  <a:gd name="T87" fmla="*/ 158 h 577"/>
                  <a:gd name="T88" fmla="*/ 654 w 732"/>
                  <a:gd name="T89" fmla="*/ 108 h 577"/>
                  <a:gd name="T90" fmla="*/ 647 w 732"/>
                  <a:gd name="T91" fmla="*/ 50 h 577"/>
                  <a:gd name="T92" fmla="*/ 641 w 732"/>
                  <a:gd name="T93" fmla="*/ 0 h 577"/>
                  <a:gd name="T94" fmla="*/ 0 w 732"/>
                  <a:gd name="T95" fmla="*/ 67 h 577"/>
                  <a:gd name="T96" fmla="*/ 17 w 732"/>
                  <a:gd name="T97" fmla="*/ 96 h 577"/>
                  <a:gd name="T98" fmla="*/ 42 w 732"/>
                  <a:gd name="T99" fmla="*/ 138 h 577"/>
                  <a:gd name="T100" fmla="*/ 67 w 732"/>
                  <a:gd name="T101" fmla="*/ 172 h 577"/>
                  <a:gd name="T102" fmla="*/ 89 w 732"/>
                  <a:gd name="T103" fmla="*/ 201 h 57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2"/>
                  <a:gd name="T157" fmla="*/ 0 h 577"/>
                  <a:gd name="T158" fmla="*/ 732 w 732"/>
                  <a:gd name="T159" fmla="*/ 577 h 57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2" h="577">
                    <a:moveTo>
                      <a:pt x="89" y="201"/>
                    </a:moveTo>
                    <a:lnTo>
                      <a:pt x="78" y="213"/>
                    </a:lnTo>
                    <a:lnTo>
                      <a:pt x="73" y="225"/>
                    </a:lnTo>
                    <a:lnTo>
                      <a:pt x="81" y="239"/>
                    </a:lnTo>
                    <a:lnTo>
                      <a:pt x="89" y="252"/>
                    </a:lnTo>
                    <a:lnTo>
                      <a:pt x="90" y="266"/>
                    </a:lnTo>
                    <a:lnTo>
                      <a:pt x="87" y="283"/>
                    </a:lnTo>
                    <a:lnTo>
                      <a:pt x="94" y="296"/>
                    </a:lnTo>
                    <a:lnTo>
                      <a:pt x="109" y="306"/>
                    </a:lnTo>
                    <a:lnTo>
                      <a:pt x="125" y="324"/>
                    </a:lnTo>
                    <a:lnTo>
                      <a:pt x="154" y="345"/>
                    </a:lnTo>
                    <a:lnTo>
                      <a:pt x="177" y="365"/>
                    </a:lnTo>
                    <a:lnTo>
                      <a:pt x="199" y="380"/>
                    </a:lnTo>
                    <a:lnTo>
                      <a:pt x="180" y="388"/>
                    </a:lnTo>
                    <a:lnTo>
                      <a:pt x="174" y="397"/>
                    </a:lnTo>
                    <a:lnTo>
                      <a:pt x="190" y="420"/>
                    </a:lnTo>
                    <a:lnTo>
                      <a:pt x="214" y="446"/>
                    </a:lnTo>
                    <a:lnTo>
                      <a:pt x="250" y="473"/>
                    </a:lnTo>
                    <a:lnTo>
                      <a:pt x="280" y="497"/>
                    </a:lnTo>
                    <a:lnTo>
                      <a:pt x="297" y="529"/>
                    </a:lnTo>
                    <a:lnTo>
                      <a:pt x="320" y="552"/>
                    </a:lnTo>
                    <a:lnTo>
                      <a:pt x="343" y="572"/>
                    </a:lnTo>
                    <a:lnTo>
                      <a:pt x="357" y="576"/>
                    </a:lnTo>
                    <a:lnTo>
                      <a:pt x="397" y="573"/>
                    </a:lnTo>
                    <a:lnTo>
                      <a:pt x="443" y="568"/>
                    </a:lnTo>
                    <a:lnTo>
                      <a:pt x="508" y="554"/>
                    </a:lnTo>
                    <a:lnTo>
                      <a:pt x="580" y="537"/>
                    </a:lnTo>
                    <a:lnTo>
                      <a:pt x="657" y="516"/>
                    </a:lnTo>
                    <a:lnTo>
                      <a:pt x="669" y="506"/>
                    </a:lnTo>
                    <a:lnTo>
                      <a:pt x="688" y="493"/>
                    </a:lnTo>
                    <a:lnTo>
                      <a:pt x="707" y="485"/>
                    </a:lnTo>
                    <a:lnTo>
                      <a:pt x="720" y="477"/>
                    </a:lnTo>
                    <a:lnTo>
                      <a:pt x="719" y="469"/>
                    </a:lnTo>
                    <a:lnTo>
                      <a:pt x="731" y="462"/>
                    </a:lnTo>
                    <a:lnTo>
                      <a:pt x="716" y="449"/>
                    </a:lnTo>
                    <a:lnTo>
                      <a:pt x="715" y="435"/>
                    </a:lnTo>
                    <a:lnTo>
                      <a:pt x="707" y="425"/>
                    </a:lnTo>
                    <a:lnTo>
                      <a:pt x="684" y="403"/>
                    </a:lnTo>
                    <a:lnTo>
                      <a:pt x="667" y="381"/>
                    </a:lnTo>
                    <a:lnTo>
                      <a:pt x="664" y="353"/>
                    </a:lnTo>
                    <a:lnTo>
                      <a:pt x="652" y="310"/>
                    </a:lnTo>
                    <a:lnTo>
                      <a:pt x="645" y="254"/>
                    </a:lnTo>
                    <a:lnTo>
                      <a:pt x="647" y="211"/>
                    </a:lnTo>
                    <a:lnTo>
                      <a:pt x="647" y="158"/>
                    </a:lnTo>
                    <a:lnTo>
                      <a:pt x="654" y="108"/>
                    </a:lnTo>
                    <a:lnTo>
                      <a:pt x="647" y="50"/>
                    </a:lnTo>
                    <a:lnTo>
                      <a:pt x="641" y="0"/>
                    </a:lnTo>
                    <a:lnTo>
                      <a:pt x="0" y="67"/>
                    </a:lnTo>
                    <a:lnTo>
                      <a:pt x="17" y="96"/>
                    </a:lnTo>
                    <a:lnTo>
                      <a:pt x="42" y="138"/>
                    </a:lnTo>
                    <a:lnTo>
                      <a:pt x="67" y="172"/>
                    </a:lnTo>
                    <a:lnTo>
                      <a:pt x="89" y="20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4657" y="1720"/>
                <a:ext cx="152" cy="399"/>
              </a:xfrm>
              <a:custGeom>
                <a:avLst/>
                <a:gdLst>
                  <a:gd name="T0" fmla="*/ 83 w 152"/>
                  <a:gd name="T1" fmla="*/ 0 h 399"/>
                  <a:gd name="T2" fmla="*/ 88 w 152"/>
                  <a:gd name="T3" fmla="*/ 40 h 399"/>
                  <a:gd name="T4" fmla="*/ 85 w 152"/>
                  <a:gd name="T5" fmla="*/ 68 h 399"/>
                  <a:gd name="T6" fmla="*/ 82 w 152"/>
                  <a:gd name="T7" fmla="*/ 100 h 399"/>
                  <a:gd name="T8" fmla="*/ 81 w 152"/>
                  <a:gd name="T9" fmla="*/ 148 h 399"/>
                  <a:gd name="T10" fmla="*/ 80 w 152"/>
                  <a:gd name="T11" fmla="*/ 194 h 399"/>
                  <a:gd name="T12" fmla="*/ 92 w 152"/>
                  <a:gd name="T13" fmla="*/ 237 h 399"/>
                  <a:gd name="T14" fmla="*/ 98 w 152"/>
                  <a:gd name="T15" fmla="*/ 287 h 399"/>
                  <a:gd name="T16" fmla="*/ 102 w 152"/>
                  <a:gd name="T17" fmla="*/ 318 h 399"/>
                  <a:gd name="T18" fmla="*/ 133 w 152"/>
                  <a:gd name="T19" fmla="*/ 349 h 399"/>
                  <a:gd name="T20" fmla="*/ 149 w 152"/>
                  <a:gd name="T21" fmla="*/ 372 h 399"/>
                  <a:gd name="T22" fmla="*/ 151 w 152"/>
                  <a:gd name="T23" fmla="*/ 386 h 399"/>
                  <a:gd name="T24" fmla="*/ 146 w 152"/>
                  <a:gd name="T25" fmla="*/ 398 h 399"/>
                  <a:gd name="T26" fmla="*/ 137 w 152"/>
                  <a:gd name="T27" fmla="*/ 382 h 399"/>
                  <a:gd name="T28" fmla="*/ 129 w 152"/>
                  <a:gd name="T29" fmla="*/ 374 h 399"/>
                  <a:gd name="T30" fmla="*/ 121 w 152"/>
                  <a:gd name="T31" fmla="*/ 364 h 399"/>
                  <a:gd name="T32" fmla="*/ 107 w 152"/>
                  <a:gd name="T33" fmla="*/ 358 h 399"/>
                  <a:gd name="T34" fmla="*/ 93 w 152"/>
                  <a:gd name="T35" fmla="*/ 351 h 399"/>
                  <a:gd name="T36" fmla="*/ 78 w 152"/>
                  <a:gd name="T37" fmla="*/ 338 h 399"/>
                  <a:gd name="T38" fmla="*/ 77 w 152"/>
                  <a:gd name="T39" fmla="*/ 330 h 399"/>
                  <a:gd name="T40" fmla="*/ 57 w 152"/>
                  <a:gd name="T41" fmla="*/ 335 h 399"/>
                  <a:gd name="T42" fmla="*/ 46 w 152"/>
                  <a:gd name="T43" fmla="*/ 345 h 399"/>
                  <a:gd name="T44" fmla="*/ 35 w 152"/>
                  <a:gd name="T45" fmla="*/ 361 h 399"/>
                  <a:gd name="T46" fmla="*/ 33 w 152"/>
                  <a:gd name="T47" fmla="*/ 350 h 399"/>
                  <a:gd name="T48" fmla="*/ 38 w 152"/>
                  <a:gd name="T49" fmla="*/ 332 h 399"/>
                  <a:gd name="T50" fmla="*/ 48 w 152"/>
                  <a:gd name="T51" fmla="*/ 319 h 399"/>
                  <a:gd name="T52" fmla="*/ 54 w 152"/>
                  <a:gd name="T53" fmla="*/ 310 h 399"/>
                  <a:gd name="T54" fmla="*/ 40 w 152"/>
                  <a:gd name="T55" fmla="*/ 297 h 399"/>
                  <a:gd name="T56" fmla="*/ 31 w 152"/>
                  <a:gd name="T57" fmla="*/ 279 h 399"/>
                  <a:gd name="T58" fmla="*/ 36 w 152"/>
                  <a:gd name="T59" fmla="*/ 261 h 399"/>
                  <a:gd name="T60" fmla="*/ 47 w 152"/>
                  <a:gd name="T61" fmla="*/ 248 h 399"/>
                  <a:gd name="T62" fmla="*/ 51 w 152"/>
                  <a:gd name="T63" fmla="*/ 234 h 399"/>
                  <a:gd name="T64" fmla="*/ 56 w 152"/>
                  <a:gd name="T65" fmla="*/ 213 h 399"/>
                  <a:gd name="T66" fmla="*/ 54 w 152"/>
                  <a:gd name="T67" fmla="*/ 197 h 399"/>
                  <a:gd name="T68" fmla="*/ 38 w 152"/>
                  <a:gd name="T69" fmla="*/ 176 h 399"/>
                  <a:gd name="T70" fmla="*/ 24 w 152"/>
                  <a:gd name="T71" fmla="*/ 164 h 399"/>
                  <a:gd name="T72" fmla="*/ 27 w 152"/>
                  <a:gd name="T73" fmla="*/ 141 h 399"/>
                  <a:gd name="T74" fmla="*/ 37 w 152"/>
                  <a:gd name="T75" fmla="*/ 117 h 399"/>
                  <a:gd name="T76" fmla="*/ 19 w 152"/>
                  <a:gd name="T77" fmla="*/ 125 h 399"/>
                  <a:gd name="T78" fmla="*/ 0 w 152"/>
                  <a:gd name="T79" fmla="*/ 136 h 399"/>
                  <a:gd name="T80" fmla="*/ 11 w 152"/>
                  <a:gd name="T81" fmla="*/ 117 h 399"/>
                  <a:gd name="T82" fmla="*/ 22 w 152"/>
                  <a:gd name="T83" fmla="*/ 107 h 399"/>
                  <a:gd name="T84" fmla="*/ 35 w 152"/>
                  <a:gd name="T85" fmla="*/ 100 h 399"/>
                  <a:gd name="T86" fmla="*/ 34 w 152"/>
                  <a:gd name="T87" fmla="*/ 92 h 399"/>
                  <a:gd name="T88" fmla="*/ 20 w 152"/>
                  <a:gd name="T89" fmla="*/ 88 h 399"/>
                  <a:gd name="T90" fmla="*/ 26 w 152"/>
                  <a:gd name="T91" fmla="*/ 84 h 399"/>
                  <a:gd name="T92" fmla="*/ 38 w 152"/>
                  <a:gd name="T93" fmla="*/ 71 h 399"/>
                  <a:gd name="T94" fmla="*/ 43 w 152"/>
                  <a:gd name="T95" fmla="*/ 53 h 399"/>
                  <a:gd name="T96" fmla="*/ 62 w 152"/>
                  <a:gd name="T97" fmla="*/ 43 h 399"/>
                  <a:gd name="T98" fmla="*/ 66 w 152"/>
                  <a:gd name="T99" fmla="*/ 25 h 399"/>
                  <a:gd name="T100" fmla="*/ 71 w 152"/>
                  <a:gd name="T101" fmla="*/ 13 h 399"/>
                  <a:gd name="T102" fmla="*/ 83 w 152"/>
                  <a:gd name="T103" fmla="*/ 0 h 39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52"/>
                  <a:gd name="T157" fmla="*/ 0 h 399"/>
                  <a:gd name="T158" fmla="*/ 152 w 152"/>
                  <a:gd name="T159" fmla="*/ 399 h 39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52" h="399">
                    <a:moveTo>
                      <a:pt x="83" y="0"/>
                    </a:moveTo>
                    <a:lnTo>
                      <a:pt x="88" y="40"/>
                    </a:lnTo>
                    <a:lnTo>
                      <a:pt x="85" y="68"/>
                    </a:lnTo>
                    <a:lnTo>
                      <a:pt x="82" y="100"/>
                    </a:lnTo>
                    <a:lnTo>
                      <a:pt x="81" y="148"/>
                    </a:lnTo>
                    <a:lnTo>
                      <a:pt x="80" y="194"/>
                    </a:lnTo>
                    <a:lnTo>
                      <a:pt x="92" y="237"/>
                    </a:lnTo>
                    <a:lnTo>
                      <a:pt x="98" y="287"/>
                    </a:lnTo>
                    <a:lnTo>
                      <a:pt x="102" y="318"/>
                    </a:lnTo>
                    <a:lnTo>
                      <a:pt x="133" y="349"/>
                    </a:lnTo>
                    <a:lnTo>
                      <a:pt x="149" y="372"/>
                    </a:lnTo>
                    <a:lnTo>
                      <a:pt x="151" y="386"/>
                    </a:lnTo>
                    <a:lnTo>
                      <a:pt x="146" y="398"/>
                    </a:lnTo>
                    <a:lnTo>
                      <a:pt x="137" y="382"/>
                    </a:lnTo>
                    <a:lnTo>
                      <a:pt x="129" y="374"/>
                    </a:lnTo>
                    <a:lnTo>
                      <a:pt x="121" y="364"/>
                    </a:lnTo>
                    <a:lnTo>
                      <a:pt x="107" y="358"/>
                    </a:lnTo>
                    <a:lnTo>
                      <a:pt x="93" y="351"/>
                    </a:lnTo>
                    <a:lnTo>
                      <a:pt x="78" y="338"/>
                    </a:lnTo>
                    <a:lnTo>
                      <a:pt x="77" y="330"/>
                    </a:lnTo>
                    <a:lnTo>
                      <a:pt x="57" y="335"/>
                    </a:lnTo>
                    <a:lnTo>
                      <a:pt x="46" y="345"/>
                    </a:lnTo>
                    <a:lnTo>
                      <a:pt x="35" y="361"/>
                    </a:lnTo>
                    <a:lnTo>
                      <a:pt x="33" y="350"/>
                    </a:lnTo>
                    <a:lnTo>
                      <a:pt x="38" y="332"/>
                    </a:lnTo>
                    <a:lnTo>
                      <a:pt x="48" y="319"/>
                    </a:lnTo>
                    <a:lnTo>
                      <a:pt x="54" y="310"/>
                    </a:lnTo>
                    <a:lnTo>
                      <a:pt x="40" y="297"/>
                    </a:lnTo>
                    <a:lnTo>
                      <a:pt x="31" y="279"/>
                    </a:lnTo>
                    <a:lnTo>
                      <a:pt x="36" y="261"/>
                    </a:lnTo>
                    <a:lnTo>
                      <a:pt x="47" y="248"/>
                    </a:lnTo>
                    <a:lnTo>
                      <a:pt x="51" y="234"/>
                    </a:lnTo>
                    <a:lnTo>
                      <a:pt x="56" y="213"/>
                    </a:lnTo>
                    <a:lnTo>
                      <a:pt x="54" y="197"/>
                    </a:lnTo>
                    <a:lnTo>
                      <a:pt x="38" y="176"/>
                    </a:lnTo>
                    <a:lnTo>
                      <a:pt x="24" y="164"/>
                    </a:lnTo>
                    <a:lnTo>
                      <a:pt x="27" y="141"/>
                    </a:lnTo>
                    <a:lnTo>
                      <a:pt x="37" y="117"/>
                    </a:lnTo>
                    <a:lnTo>
                      <a:pt x="19" y="125"/>
                    </a:lnTo>
                    <a:lnTo>
                      <a:pt x="0" y="136"/>
                    </a:lnTo>
                    <a:lnTo>
                      <a:pt x="11" y="117"/>
                    </a:lnTo>
                    <a:lnTo>
                      <a:pt x="22" y="107"/>
                    </a:lnTo>
                    <a:lnTo>
                      <a:pt x="35" y="100"/>
                    </a:lnTo>
                    <a:lnTo>
                      <a:pt x="34" y="92"/>
                    </a:lnTo>
                    <a:lnTo>
                      <a:pt x="20" y="88"/>
                    </a:lnTo>
                    <a:lnTo>
                      <a:pt x="26" y="84"/>
                    </a:lnTo>
                    <a:lnTo>
                      <a:pt x="38" y="71"/>
                    </a:lnTo>
                    <a:lnTo>
                      <a:pt x="43" y="53"/>
                    </a:lnTo>
                    <a:lnTo>
                      <a:pt x="62" y="43"/>
                    </a:lnTo>
                    <a:lnTo>
                      <a:pt x="66" y="25"/>
                    </a:lnTo>
                    <a:lnTo>
                      <a:pt x="71" y="13"/>
                    </a:lnTo>
                    <a:lnTo>
                      <a:pt x="83" y="0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4245" y="1999"/>
                <a:ext cx="172" cy="79"/>
              </a:xfrm>
              <a:custGeom>
                <a:avLst/>
                <a:gdLst>
                  <a:gd name="T0" fmla="*/ 21 w 172"/>
                  <a:gd name="T1" fmla="*/ 58 h 79"/>
                  <a:gd name="T2" fmla="*/ 26 w 172"/>
                  <a:gd name="T3" fmla="*/ 45 h 79"/>
                  <a:gd name="T4" fmla="*/ 45 w 172"/>
                  <a:gd name="T5" fmla="*/ 37 h 79"/>
                  <a:gd name="T6" fmla="*/ 16 w 172"/>
                  <a:gd name="T7" fmla="*/ 21 h 79"/>
                  <a:gd name="T8" fmla="*/ 0 w 172"/>
                  <a:gd name="T9" fmla="*/ 0 h 79"/>
                  <a:gd name="T10" fmla="*/ 22 w 172"/>
                  <a:gd name="T11" fmla="*/ 17 h 79"/>
                  <a:gd name="T12" fmla="*/ 44 w 172"/>
                  <a:gd name="T13" fmla="*/ 26 h 79"/>
                  <a:gd name="T14" fmla="*/ 71 w 172"/>
                  <a:gd name="T15" fmla="*/ 26 h 79"/>
                  <a:gd name="T16" fmla="*/ 103 w 172"/>
                  <a:gd name="T17" fmla="*/ 27 h 79"/>
                  <a:gd name="T18" fmla="*/ 137 w 172"/>
                  <a:gd name="T19" fmla="*/ 26 h 79"/>
                  <a:gd name="T20" fmla="*/ 171 w 172"/>
                  <a:gd name="T21" fmla="*/ 30 h 79"/>
                  <a:gd name="T22" fmla="*/ 131 w 172"/>
                  <a:gd name="T23" fmla="*/ 33 h 79"/>
                  <a:gd name="T24" fmla="*/ 104 w 172"/>
                  <a:gd name="T25" fmla="*/ 36 h 79"/>
                  <a:gd name="T26" fmla="*/ 73 w 172"/>
                  <a:gd name="T27" fmla="*/ 43 h 79"/>
                  <a:gd name="T28" fmla="*/ 92 w 172"/>
                  <a:gd name="T29" fmla="*/ 43 h 79"/>
                  <a:gd name="T30" fmla="*/ 106 w 172"/>
                  <a:gd name="T31" fmla="*/ 50 h 79"/>
                  <a:gd name="T32" fmla="*/ 73 w 172"/>
                  <a:gd name="T33" fmla="*/ 48 h 79"/>
                  <a:gd name="T34" fmla="*/ 46 w 172"/>
                  <a:gd name="T35" fmla="*/ 49 h 79"/>
                  <a:gd name="T36" fmla="*/ 34 w 172"/>
                  <a:gd name="T37" fmla="*/ 59 h 79"/>
                  <a:gd name="T38" fmla="*/ 37 w 172"/>
                  <a:gd name="T39" fmla="*/ 78 h 79"/>
                  <a:gd name="T40" fmla="*/ 28 w 172"/>
                  <a:gd name="T41" fmla="*/ 65 h 79"/>
                  <a:gd name="T42" fmla="*/ 21 w 172"/>
                  <a:gd name="T43" fmla="*/ 58 h 7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72"/>
                  <a:gd name="T67" fmla="*/ 0 h 79"/>
                  <a:gd name="T68" fmla="*/ 172 w 172"/>
                  <a:gd name="T69" fmla="*/ 79 h 7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72" h="79">
                    <a:moveTo>
                      <a:pt x="21" y="58"/>
                    </a:moveTo>
                    <a:lnTo>
                      <a:pt x="26" y="45"/>
                    </a:lnTo>
                    <a:lnTo>
                      <a:pt x="45" y="37"/>
                    </a:lnTo>
                    <a:lnTo>
                      <a:pt x="16" y="21"/>
                    </a:lnTo>
                    <a:lnTo>
                      <a:pt x="0" y="0"/>
                    </a:lnTo>
                    <a:lnTo>
                      <a:pt x="22" y="17"/>
                    </a:lnTo>
                    <a:lnTo>
                      <a:pt x="44" y="26"/>
                    </a:lnTo>
                    <a:lnTo>
                      <a:pt x="71" y="26"/>
                    </a:lnTo>
                    <a:lnTo>
                      <a:pt x="103" y="27"/>
                    </a:lnTo>
                    <a:lnTo>
                      <a:pt x="137" y="26"/>
                    </a:lnTo>
                    <a:lnTo>
                      <a:pt x="171" y="30"/>
                    </a:lnTo>
                    <a:lnTo>
                      <a:pt x="131" y="33"/>
                    </a:lnTo>
                    <a:lnTo>
                      <a:pt x="104" y="36"/>
                    </a:lnTo>
                    <a:lnTo>
                      <a:pt x="73" y="43"/>
                    </a:lnTo>
                    <a:lnTo>
                      <a:pt x="92" y="43"/>
                    </a:lnTo>
                    <a:lnTo>
                      <a:pt x="106" y="50"/>
                    </a:lnTo>
                    <a:lnTo>
                      <a:pt x="73" y="48"/>
                    </a:lnTo>
                    <a:lnTo>
                      <a:pt x="46" y="49"/>
                    </a:lnTo>
                    <a:lnTo>
                      <a:pt x="34" y="59"/>
                    </a:lnTo>
                    <a:lnTo>
                      <a:pt x="37" y="78"/>
                    </a:lnTo>
                    <a:lnTo>
                      <a:pt x="28" y="65"/>
                    </a:lnTo>
                    <a:lnTo>
                      <a:pt x="21" y="5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4164" y="1785"/>
                <a:ext cx="216" cy="138"/>
              </a:xfrm>
              <a:custGeom>
                <a:avLst/>
                <a:gdLst>
                  <a:gd name="T0" fmla="*/ 9 w 216"/>
                  <a:gd name="T1" fmla="*/ 116 h 138"/>
                  <a:gd name="T2" fmla="*/ 8 w 216"/>
                  <a:gd name="T3" fmla="*/ 105 h 138"/>
                  <a:gd name="T4" fmla="*/ 0 w 216"/>
                  <a:gd name="T5" fmla="*/ 94 h 138"/>
                  <a:gd name="T6" fmla="*/ 5 w 216"/>
                  <a:gd name="T7" fmla="*/ 82 h 138"/>
                  <a:gd name="T8" fmla="*/ 16 w 216"/>
                  <a:gd name="T9" fmla="*/ 73 h 138"/>
                  <a:gd name="T10" fmla="*/ 2 w 216"/>
                  <a:gd name="T11" fmla="*/ 57 h 138"/>
                  <a:gd name="T12" fmla="*/ 54 w 216"/>
                  <a:gd name="T13" fmla="*/ 48 h 138"/>
                  <a:gd name="T14" fmla="*/ 92 w 216"/>
                  <a:gd name="T15" fmla="*/ 32 h 138"/>
                  <a:gd name="T16" fmla="*/ 143 w 216"/>
                  <a:gd name="T17" fmla="*/ 17 h 138"/>
                  <a:gd name="T18" fmla="*/ 215 w 216"/>
                  <a:gd name="T19" fmla="*/ 0 h 138"/>
                  <a:gd name="T20" fmla="*/ 144 w 216"/>
                  <a:gd name="T21" fmla="*/ 23 h 138"/>
                  <a:gd name="T22" fmla="*/ 80 w 216"/>
                  <a:gd name="T23" fmla="*/ 47 h 138"/>
                  <a:gd name="T24" fmla="*/ 55 w 216"/>
                  <a:gd name="T25" fmla="*/ 62 h 138"/>
                  <a:gd name="T26" fmla="*/ 18 w 216"/>
                  <a:gd name="T27" fmla="*/ 86 h 138"/>
                  <a:gd name="T28" fmla="*/ 69 w 216"/>
                  <a:gd name="T29" fmla="*/ 63 h 138"/>
                  <a:gd name="T30" fmla="*/ 101 w 216"/>
                  <a:gd name="T31" fmla="*/ 51 h 138"/>
                  <a:gd name="T32" fmla="*/ 139 w 216"/>
                  <a:gd name="T33" fmla="*/ 37 h 138"/>
                  <a:gd name="T34" fmla="*/ 178 w 216"/>
                  <a:gd name="T35" fmla="*/ 32 h 138"/>
                  <a:gd name="T36" fmla="*/ 127 w 216"/>
                  <a:gd name="T37" fmla="*/ 44 h 138"/>
                  <a:gd name="T38" fmla="*/ 108 w 216"/>
                  <a:gd name="T39" fmla="*/ 53 h 138"/>
                  <a:gd name="T40" fmla="*/ 89 w 216"/>
                  <a:gd name="T41" fmla="*/ 61 h 138"/>
                  <a:gd name="T42" fmla="*/ 63 w 216"/>
                  <a:gd name="T43" fmla="*/ 72 h 138"/>
                  <a:gd name="T44" fmla="*/ 45 w 216"/>
                  <a:gd name="T45" fmla="*/ 86 h 138"/>
                  <a:gd name="T46" fmla="*/ 65 w 216"/>
                  <a:gd name="T47" fmla="*/ 89 h 138"/>
                  <a:gd name="T48" fmla="*/ 99 w 216"/>
                  <a:gd name="T49" fmla="*/ 88 h 138"/>
                  <a:gd name="T50" fmla="*/ 126 w 216"/>
                  <a:gd name="T51" fmla="*/ 87 h 138"/>
                  <a:gd name="T52" fmla="*/ 73 w 216"/>
                  <a:gd name="T53" fmla="*/ 94 h 138"/>
                  <a:gd name="T54" fmla="*/ 39 w 216"/>
                  <a:gd name="T55" fmla="*/ 92 h 138"/>
                  <a:gd name="T56" fmla="*/ 40 w 216"/>
                  <a:gd name="T57" fmla="*/ 101 h 138"/>
                  <a:gd name="T58" fmla="*/ 54 w 216"/>
                  <a:gd name="T59" fmla="*/ 108 h 138"/>
                  <a:gd name="T60" fmla="*/ 49 w 216"/>
                  <a:gd name="T61" fmla="*/ 117 h 138"/>
                  <a:gd name="T62" fmla="*/ 36 w 216"/>
                  <a:gd name="T63" fmla="*/ 121 h 138"/>
                  <a:gd name="T64" fmla="*/ 23 w 216"/>
                  <a:gd name="T65" fmla="*/ 131 h 138"/>
                  <a:gd name="T66" fmla="*/ 17 w 216"/>
                  <a:gd name="T67" fmla="*/ 137 h 138"/>
                  <a:gd name="T68" fmla="*/ 11 w 216"/>
                  <a:gd name="T69" fmla="*/ 127 h 138"/>
                  <a:gd name="T70" fmla="*/ 9 w 216"/>
                  <a:gd name="T71" fmla="*/ 116 h 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16"/>
                  <a:gd name="T109" fmla="*/ 0 h 138"/>
                  <a:gd name="T110" fmla="*/ 216 w 216"/>
                  <a:gd name="T111" fmla="*/ 138 h 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16" h="138">
                    <a:moveTo>
                      <a:pt x="9" y="116"/>
                    </a:moveTo>
                    <a:lnTo>
                      <a:pt x="8" y="105"/>
                    </a:lnTo>
                    <a:lnTo>
                      <a:pt x="0" y="94"/>
                    </a:lnTo>
                    <a:lnTo>
                      <a:pt x="5" y="82"/>
                    </a:lnTo>
                    <a:lnTo>
                      <a:pt x="16" y="73"/>
                    </a:lnTo>
                    <a:lnTo>
                      <a:pt x="2" y="57"/>
                    </a:lnTo>
                    <a:lnTo>
                      <a:pt x="54" y="48"/>
                    </a:lnTo>
                    <a:lnTo>
                      <a:pt x="92" y="32"/>
                    </a:lnTo>
                    <a:lnTo>
                      <a:pt x="143" y="17"/>
                    </a:lnTo>
                    <a:lnTo>
                      <a:pt x="215" y="0"/>
                    </a:lnTo>
                    <a:lnTo>
                      <a:pt x="144" y="23"/>
                    </a:lnTo>
                    <a:lnTo>
                      <a:pt x="80" y="47"/>
                    </a:lnTo>
                    <a:lnTo>
                      <a:pt x="55" y="62"/>
                    </a:lnTo>
                    <a:lnTo>
                      <a:pt x="18" y="86"/>
                    </a:lnTo>
                    <a:lnTo>
                      <a:pt x="69" y="63"/>
                    </a:lnTo>
                    <a:lnTo>
                      <a:pt x="101" y="51"/>
                    </a:lnTo>
                    <a:lnTo>
                      <a:pt x="139" y="37"/>
                    </a:lnTo>
                    <a:lnTo>
                      <a:pt x="178" y="32"/>
                    </a:lnTo>
                    <a:lnTo>
                      <a:pt x="127" y="44"/>
                    </a:lnTo>
                    <a:lnTo>
                      <a:pt x="108" y="53"/>
                    </a:lnTo>
                    <a:lnTo>
                      <a:pt x="89" y="61"/>
                    </a:lnTo>
                    <a:lnTo>
                      <a:pt x="63" y="72"/>
                    </a:lnTo>
                    <a:lnTo>
                      <a:pt x="45" y="86"/>
                    </a:lnTo>
                    <a:lnTo>
                      <a:pt x="65" y="89"/>
                    </a:lnTo>
                    <a:lnTo>
                      <a:pt x="99" y="88"/>
                    </a:lnTo>
                    <a:lnTo>
                      <a:pt x="126" y="87"/>
                    </a:lnTo>
                    <a:lnTo>
                      <a:pt x="73" y="94"/>
                    </a:lnTo>
                    <a:lnTo>
                      <a:pt x="39" y="92"/>
                    </a:lnTo>
                    <a:lnTo>
                      <a:pt x="40" y="101"/>
                    </a:lnTo>
                    <a:lnTo>
                      <a:pt x="54" y="108"/>
                    </a:lnTo>
                    <a:lnTo>
                      <a:pt x="49" y="117"/>
                    </a:lnTo>
                    <a:lnTo>
                      <a:pt x="36" y="121"/>
                    </a:lnTo>
                    <a:lnTo>
                      <a:pt x="23" y="131"/>
                    </a:lnTo>
                    <a:lnTo>
                      <a:pt x="17" y="137"/>
                    </a:lnTo>
                    <a:lnTo>
                      <a:pt x="11" y="127"/>
                    </a:lnTo>
                    <a:lnTo>
                      <a:pt x="9" y="116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4432" y="2164"/>
                <a:ext cx="296" cy="71"/>
              </a:xfrm>
              <a:custGeom>
                <a:avLst/>
                <a:gdLst>
                  <a:gd name="T0" fmla="*/ 15 w 296"/>
                  <a:gd name="T1" fmla="*/ 68 h 71"/>
                  <a:gd name="T2" fmla="*/ 43 w 296"/>
                  <a:gd name="T3" fmla="*/ 70 h 71"/>
                  <a:gd name="T4" fmla="*/ 69 w 296"/>
                  <a:gd name="T5" fmla="*/ 67 h 71"/>
                  <a:gd name="T6" fmla="*/ 95 w 296"/>
                  <a:gd name="T7" fmla="*/ 61 h 71"/>
                  <a:gd name="T8" fmla="*/ 88 w 296"/>
                  <a:gd name="T9" fmla="*/ 53 h 71"/>
                  <a:gd name="T10" fmla="*/ 107 w 296"/>
                  <a:gd name="T11" fmla="*/ 48 h 71"/>
                  <a:gd name="T12" fmla="*/ 133 w 296"/>
                  <a:gd name="T13" fmla="*/ 42 h 71"/>
                  <a:gd name="T14" fmla="*/ 165 w 296"/>
                  <a:gd name="T15" fmla="*/ 35 h 71"/>
                  <a:gd name="T16" fmla="*/ 211 w 296"/>
                  <a:gd name="T17" fmla="*/ 27 h 71"/>
                  <a:gd name="T18" fmla="*/ 264 w 296"/>
                  <a:gd name="T19" fmla="*/ 17 h 71"/>
                  <a:gd name="T20" fmla="*/ 283 w 296"/>
                  <a:gd name="T21" fmla="*/ 9 h 71"/>
                  <a:gd name="T22" fmla="*/ 295 w 296"/>
                  <a:gd name="T23" fmla="*/ 0 h 71"/>
                  <a:gd name="T24" fmla="*/ 270 w 296"/>
                  <a:gd name="T25" fmla="*/ 11 h 71"/>
                  <a:gd name="T26" fmla="*/ 244 w 296"/>
                  <a:gd name="T27" fmla="*/ 14 h 71"/>
                  <a:gd name="T28" fmla="*/ 217 w 296"/>
                  <a:gd name="T29" fmla="*/ 20 h 71"/>
                  <a:gd name="T30" fmla="*/ 184 w 296"/>
                  <a:gd name="T31" fmla="*/ 24 h 71"/>
                  <a:gd name="T32" fmla="*/ 152 w 296"/>
                  <a:gd name="T33" fmla="*/ 31 h 71"/>
                  <a:gd name="T34" fmla="*/ 126 w 296"/>
                  <a:gd name="T35" fmla="*/ 37 h 71"/>
                  <a:gd name="T36" fmla="*/ 100 w 296"/>
                  <a:gd name="T37" fmla="*/ 43 h 71"/>
                  <a:gd name="T38" fmla="*/ 86 w 296"/>
                  <a:gd name="T39" fmla="*/ 36 h 71"/>
                  <a:gd name="T40" fmla="*/ 87 w 296"/>
                  <a:gd name="T41" fmla="*/ 45 h 71"/>
                  <a:gd name="T42" fmla="*/ 81 w 296"/>
                  <a:gd name="T43" fmla="*/ 54 h 71"/>
                  <a:gd name="T44" fmla="*/ 68 w 296"/>
                  <a:gd name="T45" fmla="*/ 58 h 71"/>
                  <a:gd name="T46" fmla="*/ 48 w 296"/>
                  <a:gd name="T47" fmla="*/ 64 h 71"/>
                  <a:gd name="T48" fmla="*/ 22 w 296"/>
                  <a:gd name="T49" fmla="*/ 64 h 71"/>
                  <a:gd name="T50" fmla="*/ 0 w 296"/>
                  <a:gd name="T51" fmla="*/ 55 h 71"/>
                  <a:gd name="T52" fmla="*/ 15 w 296"/>
                  <a:gd name="T53" fmla="*/ 6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96"/>
                  <a:gd name="T82" fmla="*/ 0 h 71"/>
                  <a:gd name="T83" fmla="*/ 296 w 296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96" h="71">
                    <a:moveTo>
                      <a:pt x="15" y="68"/>
                    </a:moveTo>
                    <a:lnTo>
                      <a:pt x="43" y="70"/>
                    </a:lnTo>
                    <a:lnTo>
                      <a:pt x="69" y="67"/>
                    </a:lnTo>
                    <a:lnTo>
                      <a:pt x="95" y="61"/>
                    </a:lnTo>
                    <a:lnTo>
                      <a:pt x="88" y="53"/>
                    </a:lnTo>
                    <a:lnTo>
                      <a:pt x="107" y="48"/>
                    </a:lnTo>
                    <a:lnTo>
                      <a:pt x="133" y="42"/>
                    </a:lnTo>
                    <a:lnTo>
                      <a:pt x="165" y="35"/>
                    </a:lnTo>
                    <a:lnTo>
                      <a:pt x="211" y="27"/>
                    </a:lnTo>
                    <a:lnTo>
                      <a:pt x="264" y="17"/>
                    </a:lnTo>
                    <a:lnTo>
                      <a:pt x="283" y="9"/>
                    </a:lnTo>
                    <a:lnTo>
                      <a:pt x="295" y="0"/>
                    </a:lnTo>
                    <a:lnTo>
                      <a:pt x="270" y="11"/>
                    </a:lnTo>
                    <a:lnTo>
                      <a:pt x="244" y="14"/>
                    </a:lnTo>
                    <a:lnTo>
                      <a:pt x="217" y="20"/>
                    </a:lnTo>
                    <a:lnTo>
                      <a:pt x="184" y="24"/>
                    </a:lnTo>
                    <a:lnTo>
                      <a:pt x="152" y="31"/>
                    </a:lnTo>
                    <a:lnTo>
                      <a:pt x="126" y="37"/>
                    </a:lnTo>
                    <a:lnTo>
                      <a:pt x="100" y="43"/>
                    </a:lnTo>
                    <a:lnTo>
                      <a:pt x="86" y="36"/>
                    </a:lnTo>
                    <a:lnTo>
                      <a:pt x="87" y="45"/>
                    </a:lnTo>
                    <a:lnTo>
                      <a:pt x="81" y="54"/>
                    </a:lnTo>
                    <a:lnTo>
                      <a:pt x="68" y="58"/>
                    </a:lnTo>
                    <a:lnTo>
                      <a:pt x="48" y="64"/>
                    </a:lnTo>
                    <a:lnTo>
                      <a:pt x="22" y="64"/>
                    </a:lnTo>
                    <a:lnTo>
                      <a:pt x="0" y="55"/>
                    </a:lnTo>
                    <a:lnTo>
                      <a:pt x="15" y="6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45"/>
              <p:cNvSpPr>
                <a:spLocks/>
              </p:cNvSpPr>
              <p:nvPr/>
            </p:nvSpPr>
            <p:spPr bwMode="auto">
              <a:xfrm>
                <a:off x="4746" y="2126"/>
                <a:ext cx="72" cy="39"/>
              </a:xfrm>
              <a:custGeom>
                <a:avLst/>
                <a:gdLst>
                  <a:gd name="T0" fmla="*/ 57 w 72"/>
                  <a:gd name="T1" fmla="*/ 0 h 39"/>
                  <a:gd name="T2" fmla="*/ 71 w 72"/>
                  <a:gd name="T3" fmla="*/ 4 h 39"/>
                  <a:gd name="T4" fmla="*/ 58 w 72"/>
                  <a:gd name="T5" fmla="*/ 6 h 39"/>
                  <a:gd name="T6" fmla="*/ 45 w 72"/>
                  <a:gd name="T7" fmla="*/ 13 h 39"/>
                  <a:gd name="T8" fmla="*/ 32 w 72"/>
                  <a:gd name="T9" fmla="*/ 20 h 39"/>
                  <a:gd name="T10" fmla="*/ 26 w 72"/>
                  <a:gd name="T11" fmla="*/ 27 h 39"/>
                  <a:gd name="T12" fmla="*/ 0 w 72"/>
                  <a:gd name="T13" fmla="*/ 38 h 39"/>
                  <a:gd name="T14" fmla="*/ 19 w 72"/>
                  <a:gd name="T15" fmla="*/ 27 h 39"/>
                  <a:gd name="T16" fmla="*/ 25 w 72"/>
                  <a:gd name="T17" fmla="*/ 21 h 39"/>
                  <a:gd name="T18" fmla="*/ 31 w 72"/>
                  <a:gd name="T19" fmla="*/ 12 h 39"/>
                  <a:gd name="T20" fmla="*/ 44 w 72"/>
                  <a:gd name="T21" fmla="*/ 5 h 39"/>
                  <a:gd name="T22" fmla="*/ 57 w 72"/>
                  <a:gd name="T23" fmla="*/ 0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2"/>
                  <a:gd name="T37" fmla="*/ 0 h 39"/>
                  <a:gd name="T38" fmla="*/ 72 w 72"/>
                  <a:gd name="T39" fmla="*/ 39 h 3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2" h="39">
                    <a:moveTo>
                      <a:pt x="57" y="0"/>
                    </a:moveTo>
                    <a:lnTo>
                      <a:pt x="71" y="4"/>
                    </a:lnTo>
                    <a:lnTo>
                      <a:pt x="58" y="6"/>
                    </a:lnTo>
                    <a:lnTo>
                      <a:pt x="45" y="13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0" y="38"/>
                    </a:lnTo>
                    <a:lnTo>
                      <a:pt x="19" y="27"/>
                    </a:lnTo>
                    <a:lnTo>
                      <a:pt x="25" y="21"/>
                    </a:lnTo>
                    <a:lnTo>
                      <a:pt x="31" y="12"/>
                    </a:lnTo>
                    <a:lnTo>
                      <a:pt x="44" y="5"/>
                    </a:lnTo>
                    <a:lnTo>
                      <a:pt x="57" y="0"/>
                    </a:lnTo>
                  </a:path>
                </a:pathLst>
              </a:custGeom>
              <a:solidFill>
                <a:srgbClr val="4362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8" name="Arc 46"/>
          <p:cNvSpPr>
            <a:spLocks/>
          </p:cNvSpPr>
          <p:nvPr/>
        </p:nvSpPr>
        <p:spPr bwMode="auto">
          <a:xfrm rot="16446681">
            <a:off x="8787276" y="4709416"/>
            <a:ext cx="609600" cy="1982788"/>
          </a:xfrm>
          <a:custGeom>
            <a:avLst/>
            <a:gdLst>
              <a:gd name="T0" fmla="*/ 0 w 43087"/>
              <a:gd name="T1" fmla="*/ 0 h 43200"/>
              <a:gd name="T2" fmla="*/ 0 w 43087"/>
              <a:gd name="T3" fmla="*/ 0 h 43200"/>
              <a:gd name="T4" fmla="*/ 0 w 43087"/>
              <a:gd name="T5" fmla="*/ 0 h 43200"/>
              <a:gd name="T6" fmla="*/ 0 60000 65536"/>
              <a:gd name="T7" fmla="*/ 0 60000 65536"/>
              <a:gd name="T8" fmla="*/ 0 60000 65536"/>
              <a:gd name="T9" fmla="*/ 0 w 43087"/>
              <a:gd name="T10" fmla="*/ 0 h 43200"/>
              <a:gd name="T11" fmla="*/ 43087 w 4308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087" h="43200" fill="none" extrusionOk="0">
                <a:moveTo>
                  <a:pt x="43086" y="23806"/>
                </a:moveTo>
                <a:cubicBezTo>
                  <a:pt x="41955" y="34823"/>
                  <a:pt x="3267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4225" y="-1"/>
                  <a:pt x="26829" y="478"/>
                  <a:pt x="29284" y="1412"/>
                </a:cubicBezTo>
              </a:path>
              <a:path w="43087" h="43200" stroke="0" extrusionOk="0">
                <a:moveTo>
                  <a:pt x="43086" y="23806"/>
                </a:moveTo>
                <a:cubicBezTo>
                  <a:pt x="41955" y="34823"/>
                  <a:pt x="3267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4225" y="-1"/>
                  <a:pt x="26829" y="478"/>
                  <a:pt x="29284" y="1412"/>
                </a:cubicBezTo>
                <a:lnTo>
                  <a:pt x="21600" y="21600"/>
                </a:lnTo>
                <a:lnTo>
                  <a:pt x="43086" y="23806"/>
                </a:lnTo>
                <a:close/>
              </a:path>
            </a:pathLst>
          </a:custGeom>
          <a:noFill/>
          <a:ln w="57150" cap="rnd">
            <a:solidFill>
              <a:srgbClr val="FF33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47"/>
          <p:cNvSpPr>
            <a:spLocks noChangeShapeType="1"/>
          </p:cNvSpPr>
          <p:nvPr/>
        </p:nvSpPr>
        <p:spPr bwMode="auto">
          <a:xfrm flipH="1">
            <a:off x="9093667" y="4418904"/>
            <a:ext cx="22225" cy="131762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463454"/>
              </p:ext>
            </p:extLst>
          </p:nvPr>
        </p:nvGraphicFramePr>
        <p:xfrm>
          <a:off x="6991351" y="5894388"/>
          <a:ext cx="7032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6" name="公式" r:id="rId19" imgW="203040" imgH="203040" progId="Equation.3">
                  <p:embed/>
                </p:oleObj>
              </mc:Choice>
              <mc:Fallback>
                <p:oleObj name="公式" r:id="rId19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1351" y="5894388"/>
                        <a:ext cx="70326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Line 47"/>
          <p:cNvSpPr>
            <a:spLocks noChangeShapeType="1"/>
          </p:cNvSpPr>
          <p:nvPr/>
        </p:nvSpPr>
        <p:spPr bwMode="auto">
          <a:xfrm flipH="1">
            <a:off x="9115890" y="5692463"/>
            <a:ext cx="1320290" cy="539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47"/>
          <p:cNvSpPr>
            <a:spLocks noChangeShapeType="1"/>
          </p:cNvSpPr>
          <p:nvPr/>
        </p:nvSpPr>
        <p:spPr bwMode="auto">
          <a:xfrm flipV="1">
            <a:off x="7960273" y="5681141"/>
            <a:ext cx="1144206" cy="61600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999479"/>
              </p:ext>
            </p:extLst>
          </p:nvPr>
        </p:nvGraphicFramePr>
        <p:xfrm>
          <a:off x="10080382" y="5637336"/>
          <a:ext cx="5715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7" name="公式" r:id="rId21" imgW="164880" imgH="228600" progId="Equation.3">
                  <p:embed/>
                </p:oleObj>
              </mc:Choice>
              <mc:Fallback>
                <p:oleObj name="公式" r:id="rId21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382" y="5637336"/>
                        <a:ext cx="5715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223981"/>
              </p:ext>
            </p:extLst>
          </p:nvPr>
        </p:nvGraphicFramePr>
        <p:xfrm>
          <a:off x="9261527" y="4528102"/>
          <a:ext cx="5127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8" name="公式" r:id="rId23" imgW="164880" imgH="177480" progId="Equation.3">
                  <p:embed/>
                </p:oleObj>
              </mc:Choice>
              <mc:Fallback>
                <p:oleObj name="公式" r:id="rId23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1527" y="4528102"/>
                        <a:ext cx="51276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40870"/>
              </p:ext>
            </p:extLst>
          </p:nvPr>
        </p:nvGraphicFramePr>
        <p:xfrm>
          <a:off x="2022401" y="4891088"/>
          <a:ext cx="44561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9" name="公式" r:id="rId25" imgW="1362122" imgH="95287" progId="Equation.3">
                  <p:embed/>
                </p:oleObj>
              </mc:Choice>
              <mc:Fallback>
                <p:oleObj name="公式" r:id="rId25" imgW="1362122" imgH="95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01" y="4891088"/>
                        <a:ext cx="445611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509379"/>
              </p:ext>
            </p:extLst>
          </p:nvPr>
        </p:nvGraphicFramePr>
        <p:xfrm>
          <a:off x="1827213" y="5942014"/>
          <a:ext cx="476091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80" name="公式" r:id="rId27" imgW="1466859" imgH="180855" progId="Equation.3">
                  <p:embed/>
                </p:oleObj>
              </mc:Choice>
              <mc:Fallback>
                <p:oleObj name="公式" r:id="rId27" imgW="1466859" imgH="1808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5942014"/>
                        <a:ext cx="476091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5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/>
      <p:bldP spid="68" grpId="0" animBg="1"/>
      <p:bldP spid="69" grpId="0" animBg="1"/>
      <p:bldP spid="71" grpId="0" animBg="1"/>
      <p:bldP spid="7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8"/>
          <p:cNvSpPr txBox="1">
            <a:spLocks noChangeArrowheads="1"/>
          </p:cNvSpPr>
          <p:nvPr/>
        </p:nvSpPr>
        <p:spPr bwMode="auto">
          <a:xfrm>
            <a:off x="1767602" y="329225"/>
            <a:ext cx="5210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FF33CC"/>
                </a:solidFill>
              </a:rPr>
              <a:t>在两种磁介质的界面处情况如何？</a:t>
            </a:r>
          </a:p>
        </p:txBody>
      </p:sp>
      <p:sp>
        <p:nvSpPr>
          <p:cNvPr id="3" name="Line 22"/>
          <p:cNvSpPr>
            <a:spLocks noChangeShapeType="1"/>
          </p:cNvSpPr>
          <p:nvPr/>
        </p:nvSpPr>
        <p:spPr bwMode="auto">
          <a:xfrm flipH="1">
            <a:off x="7447628" y="2742136"/>
            <a:ext cx="2365373" cy="1059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693707"/>
              </p:ext>
            </p:extLst>
          </p:nvPr>
        </p:nvGraphicFramePr>
        <p:xfrm>
          <a:off x="8132954" y="3668662"/>
          <a:ext cx="2270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0" name="公式" r:id="rId3" imgW="88560" imgH="164880" progId="Equation.3">
                  <p:embed/>
                </p:oleObj>
              </mc:Choice>
              <mc:Fallback>
                <p:oleObj name="公式" r:id="rId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2954" y="3668662"/>
                        <a:ext cx="2270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56145"/>
              </p:ext>
            </p:extLst>
          </p:nvPr>
        </p:nvGraphicFramePr>
        <p:xfrm>
          <a:off x="7905848" y="1285199"/>
          <a:ext cx="3254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1" name="公式" r:id="rId5" imgW="126720" imgH="164880" progId="Equation.3">
                  <p:embed/>
                </p:oleObj>
              </mc:Choice>
              <mc:Fallback>
                <p:oleObj name="公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848" y="1285199"/>
                        <a:ext cx="3254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162116"/>
              </p:ext>
            </p:extLst>
          </p:nvPr>
        </p:nvGraphicFramePr>
        <p:xfrm>
          <a:off x="2351584" y="900124"/>
          <a:ext cx="2578934" cy="86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2" name="公式" r:id="rId7" imgW="787320" imgH="253800" progId="Equation.3">
                  <p:embed/>
                </p:oleObj>
              </mc:Choice>
              <mc:Fallback>
                <p:oleObj name="公式" r:id="rId7" imgW="787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900124"/>
                        <a:ext cx="2578934" cy="863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34195"/>
              </p:ext>
            </p:extLst>
          </p:nvPr>
        </p:nvGraphicFramePr>
        <p:xfrm>
          <a:off x="2532059" y="1918332"/>
          <a:ext cx="2730866" cy="91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3" name="公式" r:id="rId9" imgW="838080" imgH="253800" progId="Equation.3">
                  <p:embed/>
                </p:oleObj>
              </mc:Choice>
              <mc:Fallback>
                <p:oleObj name="公式" r:id="rId9" imgW="838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59" y="1918332"/>
                        <a:ext cx="2730866" cy="912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36831"/>
              </p:ext>
            </p:extLst>
          </p:nvPr>
        </p:nvGraphicFramePr>
        <p:xfrm>
          <a:off x="2651245" y="3034696"/>
          <a:ext cx="19796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4" name="公式" r:id="rId11" imgW="711000" imgH="215640" progId="Equation.3">
                  <p:embed/>
                </p:oleObj>
              </mc:Choice>
              <mc:Fallback>
                <p:oleObj name="公式" r:id="rId11" imgW="711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245" y="3034696"/>
                        <a:ext cx="197961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86"/>
          <p:cNvGrpSpPr>
            <a:grpSpLocks/>
          </p:cNvGrpSpPr>
          <p:nvPr/>
        </p:nvGrpSpPr>
        <p:grpSpPr bwMode="auto">
          <a:xfrm>
            <a:off x="7696200" y="5256309"/>
            <a:ext cx="2057400" cy="762000"/>
            <a:chOff x="3936" y="2736"/>
            <a:chExt cx="1296" cy="480"/>
          </a:xfrm>
        </p:grpSpPr>
        <p:sp>
          <p:nvSpPr>
            <p:cNvPr id="11" name="AutoShape 40"/>
            <p:cNvSpPr>
              <a:spLocks noChangeArrowheads="1"/>
            </p:cNvSpPr>
            <p:nvPr/>
          </p:nvSpPr>
          <p:spPr bwMode="auto">
            <a:xfrm>
              <a:off x="3936" y="2736"/>
              <a:ext cx="1296" cy="480"/>
            </a:xfrm>
            <a:prstGeom prst="wedgeRoundRectCallout">
              <a:avLst>
                <a:gd name="adj1" fmla="val -46250"/>
                <a:gd name="adj2" fmla="val 70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 b="0"/>
            </a:p>
          </p:txBody>
        </p:sp>
        <p:graphicFrame>
          <p:nvGraphicFramePr>
            <p:cNvPr id="1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884182"/>
                </p:ext>
              </p:extLst>
            </p:nvPr>
          </p:nvGraphicFramePr>
          <p:xfrm>
            <a:off x="3937" y="2740"/>
            <a:ext cx="1295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55" name="公式" r:id="rId13" imgW="609480" imgH="253800" progId="Equation.3">
                    <p:embed/>
                  </p:oleObj>
                </mc:Choice>
                <mc:Fallback>
                  <p:oleObj name="公式" r:id="rId13" imgW="609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2740"/>
                          <a:ext cx="1295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37"/>
          <p:cNvSpPr>
            <a:spLocks noChangeArrowheads="1"/>
          </p:cNvSpPr>
          <p:nvPr/>
        </p:nvSpPr>
        <p:spPr bwMode="auto">
          <a:xfrm>
            <a:off x="4615972" y="5950044"/>
            <a:ext cx="3051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C0000"/>
                </a:solidFill>
                <a:ea typeface="隶书" panose="02010509060101010101" pitchFamily="49" charset="-122"/>
              </a:rPr>
              <a:t>对比电介质学习</a:t>
            </a: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 flipH="1" flipV="1">
            <a:off x="8534401" y="2057925"/>
            <a:ext cx="1" cy="685276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170159"/>
              </p:ext>
            </p:extLst>
          </p:nvPr>
        </p:nvGraphicFramePr>
        <p:xfrm>
          <a:off x="8684325" y="1496793"/>
          <a:ext cx="8128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6" name="公式" r:id="rId15" imgW="190440" imgH="228600" progId="Equation.3">
                  <p:embed/>
                </p:oleObj>
              </mc:Choice>
              <mc:Fallback>
                <p:oleObj name="公式" r:id="rId1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4325" y="1496793"/>
                        <a:ext cx="81280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57227"/>
              </p:ext>
            </p:extLst>
          </p:nvPr>
        </p:nvGraphicFramePr>
        <p:xfrm>
          <a:off x="8552657" y="3016200"/>
          <a:ext cx="833438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7" name="公式" r:id="rId17" imgW="215640" imgH="228600" progId="Equation.3">
                  <p:embed/>
                </p:oleObj>
              </mc:Choice>
              <mc:Fallback>
                <p:oleObj name="公式" r:id="rId17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2657" y="3016200"/>
                        <a:ext cx="833438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22"/>
          <p:cNvSpPr>
            <a:spLocks noChangeShapeType="1"/>
          </p:cNvSpPr>
          <p:nvPr/>
        </p:nvSpPr>
        <p:spPr bwMode="auto">
          <a:xfrm flipH="1">
            <a:off x="7772401" y="2743201"/>
            <a:ext cx="7620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281362"/>
              </p:ext>
            </p:extLst>
          </p:nvPr>
        </p:nvGraphicFramePr>
        <p:xfrm>
          <a:off x="7175501" y="3051176"/>
          <a:ext cx="6350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8" name="公式" r:id="rId19" imgW="228600" imgH="241200" progId="Equation.3">
                  <p:embed/>
                </p:oleObj>
              </mc:Choice>
              <mc:Fallback>
                <p:oleObj name="公式" r:id="rId19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1" y="3051176"/>
                        <a:ext cx="6350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23"/>
          <p:cNvSpPr>
            <a:spLocks noChangeShapeType="1"/>
          </p:cNvSpPr>
          <p:nvPr/>
        </p:nvSpPr>
        <p:spPr bwMode="auto">
          <a:xfrm flipV="1">
            <a:off x="8534401" y="2362200"/>
            <a:ext cx="1143000" cy="3810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05635"/>
              </p:ext>
            </p:extLst>
          </p:nvPr>
        </p:nvGraphicFramePr>
        <p:xfrm>
          <a:off x="9726613" y="1674812"/>
          <a:ext cx="6175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59" name="公式" r:id="rId21" imgW="241200" imgH="241200" progId="Equation.3">
                  <p:embed/>
                </p:oleObj>
              </mc:Choice>
              <mc:Fallback>
                <p:oleObj name="公式" r:id="rId21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6613" y="1674812"/>
                        <a:ext cx="6175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21485"/>
              </p:ext>
            </p:extLst>
          </p:nvPr>
        </p:nvGraphicFramePr>
        <p:xfrm>
          <a:off x="6919912" y="1916112"/>
          <a:ext cx="65563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60" name="公式" r:id="rId23" imgW="164880" imgH="215640" progId="Equation.3">
                  <p:embed/>
                </p:oleObj>
              </mc:Choice>
              <mc:Fallback>
                <p:oleObj name="公式" r:id="rId2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912" y="1916112"/>
                        <a:ext cx="655638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252847"/>
              </p:ext>
            </p:extLst>
          </p:nvPr>
        </p:nvGraphicFramePr>
        <p:xfrm>
          <a:off x="9448800" y="2928940"/>
          <a:ext cx="7572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61" name="公式" r:id="rId25" imgW="177480" imgH="215640" progId="Equation.3">
                  <p:embed/>
                </p:oleObj>
              </mc:Choice>
              <mc:Fallback>
                <p:oleObj name="公式" r:id="rId2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800" y="2928940"/>
                        <a:ext cx="757238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53"/>
          <p:cNvGrpSpPr>
            <a:grpSpLocks/>
          </p:cNvGrpSpPr>
          <p:nvPr/>
        </p:nvGrpSpPr>
        <p:grpSpPr bwMode="auto">
          <a:xfrm>
            <a:off x="7696200" y="2421270"/>
            <a:ext cx="228600" cy="228600"/>
            <a:chOff x="2784" y="1872"/>
            <a:chExt cx="144" cy="144"/>
          </a:xfrm>
        </p:grpSpPr>
        <p:sp>
          <p:nvSpPr>
            <p:cNvPr id="24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5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26" name="Text Box 34"/>
          <p:cNvSpPr txBox="1">
            <a:spLocks noChangeArrowheads="1"/>
          </p:cNvSpPr>
          <p:nvPr/>
        </p:nvSpPr>
        <p:spPr bwMode="auto">
          <a:xfrm rot="2700000">
            <a:off x="9020397" y="2734688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 flipH="1" flipV="1">
            <a:off x="8551070" y="2742135"/>
            <a:ext cx="1" cy="685276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59430"/>
              </p:ext>
            </p:extLst>
          </p:nvPr>
        </p:nvGraphicFramePr>
        <p:xfrm>
          <a:off x="3041534" y="4787179"/>
          <a:ext cx="319373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62" name="公式" r:id="rId27" imgW="1066680" imgH="253800" progId="Equation.3">
                  <p:embed/>
                </p:oleObj>
              </mc:Choice>
              <mc:Fallback>
                <p:oleObj name="公式" r:id="rId27" imgW="10666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041534" y="4787179"/>
                        <a:ext cx="319373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568594"/>
              </p:ext>
            </p:extLst>
          </p:nvPr>
        </p:nvGraphicFramePr>
        <p:xfrm>
          <a:off x="3041534" y="3886343"/>
          <a:ext cx="4003575" cy="800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63" name="公式" r:id="rId29" imgW="1269720" imgH="253800" progId="Equation.3">
                  <p:embed/>
                </p:oleObj>
              </mc:Choice>
              <mc:Fallback>
                <p:oleObj name="公式" r:id="rId29" imgW="126972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041534" y="3886343"/>
                        <a:ext cx="4003575" cy="800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6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3" grpId="0"/>
      <p:bldP spid="14" grpId="0" animBg="1"/>
      <p:bldP spid="17" grpId="0" animBg="1"/>
      <p:bldP spid="19" grpId="0" animBg="1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0"/>
          <p:cNvSpPr txBox="1">
            <a:spLocks noChangeArrowheads="1"/>
          </p:cNvSpPr>
          <p:nvPr/>
        </p:nvSpPr>
        <p:spPr bwMode="auto">
          <a:xfrm>
            <a:off x="2158976" y="186106"/>
            <a:ext cx="748883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FF33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800" dirty="0">
                <a:solidFill>
                  <a:srgbClr val="9900FF"/>
                </a:solidFill>
              </a:rPr>
              <a:t>定向运动的宏观电荷可以看成</a:t>
            </a:r>
            <a:r>
              <a:rPr lang="zh-CN" altLang="en-US" sz="2800" dirty="0">
                <a:solidFill>
                  <a:srgbClr val="FF3300"/>
                </a:solidFill>
              </a:rPr>
              <a:t>等效</a:t>
            </a:r>
            <a:r>
              <a:rPr lang="zh-CN" altLang="en-US" sz="2800" dirty="0">
                <a:solidFill>
                  <a:srgbClr val="9900FF"/>
                </a:solidFill>
                <a:latin typeface="宋体" panose="02010600030101010101" pitchFamily="2" charset="-122"/>
              </a:rPr>
              <a:t>电流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843110" y="865493"/>
            <a:ext cx="8504739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dirty="0">
                <a:solidFill>
                  <a:srgbClr val="CC3300"/>
                </a:solidFill>
              </a:rPr>
              <a:t>绕自身对称轴旋转的均匀带电圆环、圆盘、球面、球体等。</a:t>
            </a:r>
          </a:p>
        </p:txBody>
      </p:sp>
      <p:sp>
        <p:nvSpPr>
          <p:cNvPr id="4" name="Oval 71"/>
          <p:cNvSpPr>
            <a:spLocks noChangeArrowheads="1"/>
          </p:cNvSpPr>
          <p:nvPr/>
        </p:nvSpPr>
        <p:spPr bwMode="auto">
          <a:xfrm>
            <a:off x="2200754" y="1469227"/>
            <a:ext cx="1824037" cy="1824037"/>
          </a:xfrm>
          <a:prstGeom prst="ellipse">
            <a:avLst/>
          </a:prstGeom>
          <a:solidFill>
            <a:srgbClr val="FFFF00"/>
          </a:solidFill>
          <a:ln w="33338" cap="rnd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2438879" y="1612102"/>
            <a:ext cx="1336675" cy="1438275"/>
            <a:chOff x="4397" y="2035"/>
            <a:chExt cx="842" cy="906"/>
          </a:xfrm>
        </p:grpSpPr>
        <p:grpSp>
          <p:nvGrpSpPr>
            <p:cNvPr id="6" name="Group 73"/>
            <p:cNvGrpSpPr>
              <a:grpSpLocks/>
            </p:cNvGrpSpPr>
            <p:nvPr/>
          </p:nvGrpSpPr>
          <p:grpSpPr bwMode="auto">
            <a:xfrm>
              <a:off x="4439" y="2035"/>
              <a:ext cx="767" cy="906"/>
              <a:chOff x="4303" y="1899"/>
              <a:chExt cx="767" cy="906"/>
            </a:xfrm>
          </p:grpSpPr>
          <p:sp>
            <p:nvSpPr>
              <p:cNvPr id="14" name="Line 74"/>
              <p:cNvSpPr>
                <a:spLocks noChangeShapeType="1"/>
              </p:cNvSpPr>
              <p:nvPr/>
            </p:nvSpPr>
            <p:spPr bwMode="auto">
              <a:xfrm>
                <a:off x="4648" y="2384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75"/>
              <p:cNvSpPr>
                <a:spLocks noChangeShapeType="1"/>
              </p:cNvSpPr>
              <p:nvPr/>
            </p:nvSpPr>
            <p:spPr bwMode="auto">
              <a:xfrm>
                <a:off x="4686" y="2346"/>
                <a:ext cx="1" cy="76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" name="Group 76"/>
              <p:cNvGrpSpPr>
                <a:grpSpLocks/>
              </p:cNvGrpSpPr>
              <p:nvPr/>
            </p:nvGrpSpPr>
            <p:grpSpPr bwMode="auto">
              <a:xfrm>
                <a:off x="4303" y="1899"/>
                <a:ext cx="767" cy="906"/>
                <a:chOff x="4303" y="1899"/>
                <a:chExt cx="767" cy="906"/>
              </a:xfrm>
            </p:grpSpPr>
            <p:sp>
              <p:nvSpPr>
                <p:cNvPr id="17" name="Line 77"/>
                <p:cNvSpPr>
                  <a:spLocks noChangeShapeType="1"/>
                </p:cNvSpPr>
                <p:nvPr/>
              </p:nvSpPr>
              <p:spPr bwMode="auto">
                <a:xfrm>
                  <a:off x="4686" y="1899"/>
                  <a:ext cx="1" cy="77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78"/>
                <p:cNvSpPr>
                  <a:spLocks noChangeShapeType="1"/>
                </p:cNvSpPr>
                <p:nvPr/>
              </p:nvSpPr>
              <p:spPr bwMode="auto">
                <a:xfrm>
                  <a:off x="5069" y="2058"/>
                  <a:ext cx="1" cy="77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Line 79"/>
                <p:cNvSpPr>
                  <a:spLocks noChangeShapeType="1"/>
                </p:cNvSpPr>
                <p:nvPr/>
              </p:nvSpPr>
              <p:spPr bwMode="auto">
                <a:xfrm>
                  <a:off x="4303" y="2058"/>
                  <a:ext cx="1" cy="77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80"/>
                <p:cNvSpPr>
                  <a:spLocks noChangeShapeType="1"/>
                </p:cNvSpPr>
                <p:nvPr/>
              </p:nvSpPr>
              <p:spPr bwMode="auto">
                <a:xfrm>
                  <a:off x="4303" y="2537"/>
                  <a:ext cx="1" cy="76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81"/>
                <p:cNvSpPr>
                  <a:spLocks noChangeShapeType="1"/>
                </p:cNvSpPr>
                <p:nvPr/>
              </p:nvSpPr>
              <p:spPr bwMode="auto">
                <a:xfrm>
                  <a:off x="5069" y="2537"/>
                  <a:ext cx="1" cy="76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82"/>
                <p:cNvSpPr>
                  <a:spLocks noChangeShapeType="1"/>
                </p:cNvSpPr>
                <p:nvPr/>
              </p:nvSpPr>
              <p:spPr bwMode="auto">
                <a:xfrm>
                  <a:off x="4494" y="2729"/>
                  <a:ext cx="1" cy="76"/>
                </a:xfrm>
                <a:prstGeom prst="line">
                  <a:avLst/>
                </a:prstGeom>
                <a:noFill/>
                <a:ln w="33338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83"/>
            <p:cNvGrpSpPr>
              <a:grpSpLocks/>
            </p:cNvGrpSpPr>
            <p:nvPr/>
          </p:nvGrpSpPr>
          <p:grpSpPr bwMode="auto">
            <a:xfrm>
              <a:off x="4397" y="2069"/>
              <a:ext cx="842" cy="830"/>
              <a:chOff x="4265" y="1938"/>
              <a:chExt cx="842" cy="830"/>
            </a:xfrm>
          </p:grpSpPr>
          <p:sp>
            <p:nvSpPr>
              <p:cNvPr id="8" name="Line 84"/>
              <p:cNvSpPr>
                <a:spLocks noChangeShapeType="1"/>
              </p:cNvSpPr>
              <p:nvPr/>
            </p:nvSpPr>
            <p:spPr bwMode="auto">
              <a:xfrm>
                <a:off x="4648" y="1938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85"/>
              <p:cNvSpPr>
                <a:spLocks noChangeShapeType="1"/>
              </p:cNvSpPr>
              <p:nvPr/>
            </p:nvSpPr>
            <p:spPr bwMode="auto">
              <a:xfrm>
                <a:off x="5031" y="2097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86"/>
              <p:cNvSpPr>
                <a:spLocks noChangeShapeType="1"/>
              </p:cNvSpPr>
              <p:nvPr/>
            </p:nvSpPr>
            <p:spPr bwMode="auto">
              <a:xfrm>
                <a:off x="4265" y="2097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87"/>
              <p:cNvSpPr>
                <a:spLocks noChangeShapeType="1"/>
              </p:cNvSpPr>
              <p:nvPr/>
            </p:nvSpPr>
            <p:spPr bwMode="auto">
              <a:xfrm>
                <a:off x="4265" y="2575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88"/>
              <p:cNvSpPr>
                <a:spLocks noChangeShapeType="1"/>
              </p:cNvSpPr>
              <p:nvPr/>
            </p:nvSpPr>
            <p:spPr bwMode="auto">
              <a:xfrm>
                <a:off x="5031" y="2575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89"/>
              <p:cNvSpPr>
                <a:spLocks noChangeShapeType="1"/>
              </p:cNvSpPr>
              <p:nvPr/>
            </p:nvSpPr>
            <p:spPr bwMode="auto">
              <a:xfrm>
                <a:off x="4456" y="2767"/>
                <a:ext cx="76" cy="1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Group 90"/>
          <p:cNvGrpSpPr>
            <a:grpSpLocks/>
          </p:cNvGrpSpPr>
          <p:nvPr/>
        </p:nvGrpSpPr>
        <p:grpSpPr bwMode="auto">
          <a:xfrm>
            <a:off x="4085115" y="1945477"/>
            <a:ext cx="109538" cy="561975"/>
            <a:chOff x="5292" y="2097"/>
            <a:chExt cx="69" cy="354"/>
          </a:xfrm>
        </p:grpSpPr>
        <p:sp>
          <p:nvSpPr>
            <p:cNvPr id="24" name="Freeform 91"/>
            <p:cNvSpPr>
              <a:spLocks/>
            </p:cNvSpPr>
            <p:nvPr/>
          </p:nvSpPr>
          <p:spPr bwMode="auto">
            <a:xfrm>
              <a:off x="5317" y="2143"/>
              <a:ext cx="44" cy="308"/>
            </a:xfrm>
            <a:custGeom>
              <a:avLst/>
              <a:gdLst>
                <a:gd name="T0" fmla="*/ 0 w 44"/>
                <a:gd name="T1" fmla="*/ 0 h 308"/>
                <a:gd name="T2" fmla="*/ 39 w 44"/>
                <a:gd name="T3" fmla="*/ 308 h 308"/>
                <a:gd name="T4" fmla="*/ 0 60000 65536"/>
                <a:gd name="T5" fmla="*/ 0 60000 65536"/>
                <a:gd name="T6" fmla="*/ 0 w 44"/>
                <a:gd name="T7" fmla="*/ 0 h 308"/>
                <a:gd name="T8" fmla="*/ 44 w 44"/>
                <a:gd name="T9" fmla="*/ 308 h 3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" h="308">
                  <a:moveTo>
                    <a:pt x="0" y="0"/>
                  </a:moveTo>
                  <a:cubicBezTo>
                    <a:pt x="43" y="121"/>
                    <a:pt x="44" y="227"/>
                    <a:pt x="39" y="308"/>
                  </a:cubicBezTo>
                </a:path>
              </a:pathLst>
            </a:custGeom>
            <a:noFill/>
            <a:ln w="333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92"/>
            <p:cNvSpPr>
              <a:spLocks/>
            </p:cNvSpPr>
            <p:nvPr/>
          </p:nvSpPr>
          <p:spPr bwMode="auto">
            <a:xfrm>
              <a:off x="5292" y="2097"/>
              <a:ext cx="62" cy="74"/>
            </a:xfrm>
            <a:custGeom>
              <a:avLst/>
              <a:gdLst>
                <a:gd name="T0" fmla="*/ 0 w 165"/>
                <a:gd name="T1" fmla="*/ 0 h 198"/>
                <a:gd name="T2" fmla="*/ 0 w 165"/>
                <a:gd name="T3" fmla="*/ 0 h 198"/>
                <a:gd name="T4" fmla="*/ 0 w 165"/>
                <a:gd name="T5" fmla="*/ 0 h 198"/>
                <a:gd name="T6" fmla="*/ 0 w 165"/>
                <a:gd name="T7" fmla="*/ 0 h 198"/>
                <a:gd name="T8" fmla="*/ 0 w 165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198"/>
                <a:gd name="T17" fmla="*/ 165 w 165"/>
                <a:gd name="T18" fmla="*/ 198 h 1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198">
                  <a:moveTo>
                    <a:pt x="17" y="0"/>
                  </a:moveTo>
                  <a:lnTo>
                    <a:pt x="165" y="133"/>
                  </a:lnTo>
                  <a:cubicBezTo>
                    <a:pt x="103" y="127"/>
                    <a:pt x="42" y="151"/>
                    <a:pt x="0" y="19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93"/>
          <p:cNvGrpSpPr>
            <a:grpSpLocks/>
          </p:cNvGrpSpPr>
          <p:nvPr/>
        </p:nvGrpSpPr>
        <p:grpSpPr bwMode="auto">
          <a:xfrm>
            <a:off x="3123091" y="2401088"/>
            <a:ext cx="455613" cy="838200"/>
            <a:chOff x="4686" y="2384"/>
            <a:chExt cx="287" cy="528"/>
          </a:xfrm>
        </p:grpSpPr>
        <p:sp>
          <p:nvSpPr>
            <p:cNvPr id="27" name="Freeform 94"/>
            <p:cNvSpPr>
              <a:spLocks/>
            </p:cNvSpPr>
            <p:nvPr/>
          </p:nvSpPr>
          <p:spPr bwMode="auto">
            <a:xfrm>
              <a:off x="4895" y="2779"/>
              <a:ext cx="78" cy="102"/>
            </a:xfrm>
            <a:custGeom>
              <a:avLst/>
              <a:gdLst>
                <a:gd name="T0" fmla="*/ 57 w 78"/>
                <a:gd name="T1" fmla="*/ 0 h 102"/>
                <a:gd name="T2" fmla="*/ 78 w 78"/>
                <a:gd name="T3" fmla="*/ 102 h 102"/>
                <a:gd name="T4" fmla="*/ 0 w 78"/>
                <a:gd name="T5" fmla="*/ 33 h 102"/>
                <a:gd name="T6" fmla="*/ 57 w 78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02"/>
                <a:gd name="T14" fmla="*/ 78 w 78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02">
                  <a:moveTo>
                    <a:pt x="57" y="0"/>
                  </a:moveTo>
                  <a:lnTo>
                    <a:pt x="78" y="102"/>
                  </a:lnTo>
                  <a:lnTo>
                    <a:pt x="0" y="3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" name="Group 95"/>
            <p:cNvGrpSpPr>
              <a:grpSpLocks/>
            </p:cNvGrpSpPr>
            <p:nvPr/>
          </p:nvGrpSpPr>
          <p:grpSpPr bwMode="auto">
            <a:xfrm>
              <a:off x="4686" y="2384"/>
              <a:ext cx="241" cy="528"/>
              <a:chOff x="4686" y="2384"/>
              <a:chExt cx="241" cy="528"/>
            </a:xfrm>
          </p:grpSpPr>
          <p:sp>
            <p:nvSpPr>
              <p:cNvPr id="29" name="Line 96"/>
              <p:cNvSpPr>
                <a:spLocks noChangeShapeType="1"/>
              </p:cNvSpPr>
              <p:nvPr/>
            </p:nvSpPr>
            <p:spPr bwMode="auto">
              <a:xfrm>
                <a:off x="4686" y="2384"/>
                <a:ext cx="241" cy="418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Rectangle 97"/>
              <p:cNvSpPr>
                <a:spLocks noChangeArrowheads="1"/>
              </p:cNvSpPr>
              <p:nvPr/>
            </p:nvSpPr>
            <p:spPr bwMode="auto">
              <a:xfrm>
                <a:off x="4769" y="2718"/>
                <a:ext cx="10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rgbClr val="000000"/>
                    </a:solidFill>
                  </a:rPr>
                  <a:t>R</a:t>
                </a:r>
                <a:endParaRPr lang="en-US" altLang="zh-CN" sz="2800"/>
              </a:p>
            </p:txBody>
          </p:sp>
        </p:grpSp>
      </p:grpSp>
      <p:graphicFrame>
        <p:nvGraphicFramePr>
          <p:cNvPr id="31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892026"/>
              </p:ext>
            </p:extLst>
          </p:nvPr>
        </p:nvGraphicFramePr>
        <p:xfrm>
          <a:off x="3640616" y="2231227"/>
          <a:ext cx="3460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5" name="公式" r:id="rId3" imgW="190335" imgH="177646" progId="Equation.3">
                  <p:embed/>
                </p:oleObj>
              </mc:Choice>
              <mc:Fallback>
                <p:oleObj name="公式" r:id="rId3" imgW="190335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616" y="2231227"/>
                        <a:ext cx="3460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220247"/>
              </p:ext>
            </p:extLst>
          </p:nvPr>
        </p:nvGraphicFramePr>
        <p:xfrm>
          <a:off x="4191478" y="2069302"/>
          <a:ext cx="277812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6" name="公式" r:id="rId5" imgW="152334" imgH="139639" progId="Equation.3">
                  <p:embed/>
                </p:oleObj>
              </mc:Choice>
              <mc:Fallback>
                <p:oleObj name="公式" r:id="rId5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78" y="2069302"/>
                        <a:ext cx="277812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100"/>
          <p:cNvGrpSpPr>
            <a:grpSpLocks/>
          </p:cNvGrpSpPr>
          <p:nvPr/>
        </p:nvGrpSpPr>
        <p:grpSpPr bwMode="auto">
          <a:xfrm>
            <a:off x="2578579" y="1845464"/>
            <a:ext cx="1063625" cy="1063625"/>
            <a:chOff x="4351" y="2049"/>
            <a:chExt cx="670" cy="670"/>
          </a:xfrm>
        </p:grpSpPr>
        <p:sp>
          <p:nvSpPr>
            <p:cNvPr id="34" name="Oval 101"/>
            <p:cNvSpPr>
              <a:spLocks noChangeArrowheads="1"/>
            </p:cNvSpPr>
            <p:nvPr/>
          </p:nvSpPr>
          <p:spPr bwMode="auto">
            <a:xfrm>
              <a:off x="4351" y="2049"/>
              <a:ext cx="670" cy="670"/>
            </a:xfrm>
            <a:prstGeom prst="ellipse">
              <a:avLst/>
            </a:prstGeom>
            <a:noFill/>
            <a:ln w="33338" cap="rnd">
              <a:solidFill>
                <a:srgbClr val="F30DD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5" name="Oval 102"/>
            <p:cNvSpPr>
              <a:spLocks noChangeArrowheads="1"/>
            </p:cNvSpPr>
            <p:nvPr/>
          </p:nvSpPr>
          <p:spPr bwMode="auto">
            <a:xfrm>
              <a:off x="4446" y="2144"/>
              <a:ext cx="479" cy="479"/>
            </a:xfrm>
            <a:prstGeom prst="ellipse">
              <a:avLst/>
            </a:prstGeom>
            <a:noFill/>
            <a:ln w="33338" cap="rnd">
              <a:solidFill>
                <a:srgbClr val="F30DD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pSp>
        <p:nvGrpSpPr>
          <p:cNvPr id="36" name="Group 103"/>
          <p:cNvGrpSpPr>
            <a:grpSpLocks/>
          </p:cNvGrpSpPr>
          <p:nvPr/>
        </p:nvGrpSpPr>
        <p:grpSpPr bwMode="auto">
          <a:xfrm>
            <a:off x="3102453" y="2007389"/>
            <a:ext cx="266700" cy="373063"/>
            <a:chOff x="4686" y="2149"/>
            <a:chExt cx="168" cy="235"/>
          </a:xfrm>
        </p:grpSpPr>
        <p:grpSp>
          <p:nvGrpSpPr>
            <p:cNvPr id="37" name="Group 104"/>
            <p:cNvGrpSpPr>
              <a:grpSpLocks/>
            </p:cNvGrpSpPr>
            <p:nvPr/>
          </p:nvGrpSpPr>
          <p:grpSpPr bwMode="auto">
            <a:xfrm>
              <a:off x="4686" y="2215"/>
              <a:ext cx="168" cy="169"/>
              <a:chOff x="4686" y="2215"/>
              <a:chExt cx="168" cy="169"/>
            </a:xfrm>
          </p:grpSpPr>
          <p:sp>
            <p:nvSpPr>
              <p:cNvPr id="39" name="Line 105"/>
              <p:cNvSpPr>
                <a:spLocks noChangeShapeType="1"/>
              </p:cNvSpPr>
              <p:nvPr/>
            </p:nvSpPr>
            <p:spPr bwMode="auto">
              <a:xfrm flipV="1">
                <a:off x="4686" y="2280"/>
                <a:ext cx="104" cy="104"/>
              </a:xfrm>
              <a:prstGeom prst="line">
                <a:avLst/>
              </a:prstGeom>
              <a:noFill/>
              <a:ln w="333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06"/>
              <p:cNvSpPr>
                <a:spLocks/>
              </p:cNvSpPr>
              <p:nvPr/>
            </p:nvSpPr>
            <p:spPr bwMode="auto">
              <a:xfrm>
                <a:off x="4760" y="2215"/>
                <a:ext cx="94" cy="94"/>
              </a:xfrm>
              <a:custGeom>
                <a:avLst/>
                <a:gdLst>
                  <a:gd name="T0" fmla="*/ 0 w 94"/>
                  <a:gd name="T1" fmla="*/ 47 h 94"/>
                  <a:gd name="T2" fmla="*/ 94 w 94"/>
                  <a:gd name="T3" fmla="*/ 0 h 94"/>
                  <a:gd name="T4" fmla="*/ 47 w 94"/>
                  <a:gd name="T5" fmla="*/ 94 h 94"/>
                  <a:gd name="T6" fmla="*/ 0 w 94"/>
                  <a:gd name="T7" fmla="*/ 47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"/>
                  <a:gd name="T13" fmla="*/ 0 h 94"/>
                  <a:gd name="T14" fmla="*/ 94 w 94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" h="94">
                    <a:moveTo>
                      <a:pt x="0" y="47"/>
                    </a:moveTo>
                    <a:lnTo>
                      <a:pt x="94" y="0"/>
                    </a:lnTo>
                    <a:lnTo>
                      <a:pt x="47" y="94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Rectangle 107"/>
            <p:cNvSpPr>
              <a:spLocks noChangeArrowheads="1"/>
            </p:cNvSpPr>
            <p:nvPr/>
          </p:nvSpPr>
          <p:spPr bwMode="auto">
            <a:xfrm>
              <a:off x="4704" y="2149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</a:rPr>
                <a:t>r</a:t>
              </a:r>
              <a:endParaRPr lang="en-US" altLang="zh-CN" sz="2800"/>
            </a:p>
          </p:txBody>
        </p:sp>
      </p:grpSp>
      <p:sp>
        <p:nvSpPr>
          <p:cNvPr id="41" name="矩形 40"/>
          <p:cNvSpPr/>
          <p:nvPr/>
        </p:nvSpPr>
        <p:spPr>
          <a:xfrm>
            <a:off x="2045568" y="3492587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00FF"/>
                </a:solidFill>
              </a:rPr>
              <a:t>均匀带电圆盘</a:t>
            </a:r>
          </a:p>
        </p:txBody>
      </p:sp>
      <p:grpSp>
        <p:nvGrpSpPr>
          <p:cNvPr id="42" name="Group 6"/>
          <p:cNvGrpSpPr>
            <a:grpSpLocks/>
          </p:cNvGrpSpPr>
          <p:nvPr/>
        </p:nvGrpSpPr>
        <p:grpSpPr bwMode="auto">
          <a:xfrm>
            <a:off x="4835516" y="1349910"/>
            <a:ext cx="1676400" cy="2667000"/>
            <a:chOff x="2112" y="1392"/>
            <a:chExt cx="1056" cy="1680"/>
          </a:xfrm>
        </p:grpSpPr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2112" y="2016"/>
              <a:ext cx="105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2487" y="1978"/>
            <a:ext cx="14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57" name="公式" r:id="rId7" imgW="38201" imgH="95399" progId="Equation.3">
                    <p:embed/>
                  </p:oleObj>
                </mc:Choice>
                <mc:Fallback>
                  <p:oleObj name="公式" r:id="rId7" imgW="38201" imgH="953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1978"/>
                          <a:ext cx="14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2261" y="2068"/>
              <a:ext cx="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2532" y="1404"/>
              <a:ext cx="240" cy="120"/>
            </a:xfrm>
            <a:custGeom>
              <a:avLst/>
              <a:gdLst>
                <a:gd name="T0" fmla="*/ 0 w 240"/>
                <a:gd name="T1" fmla="*/ 84 h 120"/>
                <a:gd name="T2" fmla="*/ 72 w 240"/>
                <a:gd name="T3" fmla="*/ 108 h 120"/>
                <a:gd name="T4" fmla="*/ 108 w 240"/>
                <a:gd name="T5" fmla="*/ 120 h 120"/>
                <a:gd name="T6" fmla="*/ 240 w 240"/>
                <a:gd name="T7" fmla="*/ 48 h 120"/>
                <a:gd name="T8" fmla="*/ 228 w 240"/>
                <a:gd name="T9" fmla="*/ 12 h 120"/>
                <a:gd name="T10" fmla="*/ 192 w 240"/>
                <a:gd name="T11" fmla="*/ 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"/>
                <a:gd name="T19" fmla="*/ 0 h 120"/>
                <a:gd name="T20" fmla="*/ 240 w 240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" h="120">
                  <a:moveTo>
                    <a:pt x="0" y="84"/>
                  </a:moveTo>
                  <a:cubicBezTo>
                    <a:pt x="24" y="92"/>
                    <a:pt x="48" y="100"/>
                    <a:pt x="72" y="108"/>
                  </a:cubicBezTo>
                  <a:cubicBezTo>
                    <a:pt x="84" y="112"/>
                    <a:pt x="108" y="120"/>
                    <a:pt x="108" y="120"/>
                  </a:cubicBezTo>
                  <a:cubicBezTo>
                    <a:pt x="180" y="110"/>
                    <a:pt x="217" y="117"/>
                    <a:pt x="240" y="48"/>
                  </a:cubicBezTo>
                  <a:cubicBezTo>
                    <a:pt x="236" y="36"/>
                    <a:pt x="237" y="21"/>
                    <a:pt x="228" y="12"/>
                  </a:cubicBezTo>
                  <a:cubicBezTo>
                    <a:pt x="219" y="3"/>
                    <a:pt x="192" y="0"/>
                    <a:pt x="19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" name="Object 18"/>
            <p:cNvGraphicFramePr>
              <a:graphicFrameLocks noChangeAspect="1"/>
            </p:cNvGraphicFramePr>
            <p:nvPr/>
          </p:nvGraphicFramePr>
          <p:xfrm>
            <a:off x="2832" y="1392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58" name="公式" r:id="rId9" imgW="152334" imgH="139639" progId="Equation.3">
                    <p:embed/>
                  </p:oleObj>
                </mc:Choice>
                <mc:Fallback>
                  <p:oleObj name="公式" r:id="rId9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392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Line 11"/>
          <p:cNvSpPr>
            <a:spLocks noChangeShapeType="1"/>
          </p:cNvSpPr>
          <p:nvPr/>
        </p:nvSpPr>
        <p:spPr bwMode="auto">
          <a:xfrm flipH="1">
            <a:off x="5648317" y="2080161"/>
            <a:ext cx="681037" cy="579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26117"/>
              </p:ext>
            </p:extLst>
          </p:nvPr>
        </p:nvGraphicFramePr>
        <p:xfrm>
          <a:off x="6151553" y="2351622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9" name="公式" r:id="rId11" imgW="142971" imgH="95399" progId="Equation.3">
                  <p:embed/>
                </p:oleObj>
              </mc:Choice>
              <mc:Fallback>
                <p:oleObj name="公式" r:id="rId11" imgW="142971" imgH="9539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553" y="2351622"/>
                        <a:ext cx="406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Freeform 17"/>
          <p:cNvSpPr>
            <a:spLocks/>
          </p:cNvSpPr>
          <p:nvPr/>
        </p:nvSpPr>
        <p:spPr bwMode="auto">
          <a:xfrm rot="16844243">
            <a:off x="5907079" y="2432586"/>
            <a:ext cx="182563" cy="198437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Freeform 17"/>
          <p:cNvSpPr>
            <a:spLocks/>
          </p:cNvSpPr>
          <p:nvPr/>
        </p:nvSpPr>
        <p:spPr bwMode="auto">
          <a:xfrm rot="12358292">
            <a:off x="5672129" y="2315111"/>
            <a:ext cx="231775" cy="168275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072053" y="1961097"/>
            <a:ext cx="1219200" cy="228600"/>
          </a:xfrm>
          <a:prstGeom prst="donu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sp>
        <p:nvSpPr>
          <p:cNvPr id="57" name="Line 11"/>
          <p:cNvSpPr>
            <a:spLocks noChangeShapeType="1"/>
          </p:cNvSpPr>
          <p:nvPr/>
        </p:nvSpPr>
        <p:spPr bwMode="auto">
          <a:xfrm flipH="1">
            <a:off x="5673716" y="2035710"/>
            <a:ext cx="609600" cy="609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708906" y="3737892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6600CC"/>
                </a:solidFill>
              </a:rPr>
              <a:t>均匀带电球面</a:t>
            </a:r>
          </a:p>
        </p:txBody>
      </p:sp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7369822" y="1370365"/>
            <a:ext cx="1676400" cy="2667000"/>
            <a:chOff x="2112" y="1392"/>
            <a:chExt cx="1056" cy="1680"/>
          </a:xfrm>
        </p:grpSpPr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Oval 9"/>
            <p:cNvSpPr>
              <a:spLocks noChangeArrowheads="1"/>
            </p:cNvSpPr>
            <p:nvPr/>
          </p:nvSpPr>
          <p:spPr bwMode="auto">
            <a:xfrm>
              <a:off x="2112" y="2016"/>
              <a:ext cx="105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63" name="Object 2"/>
            <p:cNvGraphicFramePr>
              <a:graphicFrameLocks noChangeAspect="1"/>
            </p:cNvGraphicFramePr>
            <p:nvPr/>
          </p:nvGraphicFramePr>
          <p:xfrm>
            <a:off x="2487" y="1978"/>
            <a:ext cx="14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60" name="公式" r:id="rId13" imgW="38201" imgH="95399" progId="Equation.3">
                    <p:embed/>
                  </p:oleObj>
                </mc:Choice>
                <mc:Fallback>
                  <p:oleObj name="公式" r:id="rId13" imgW="38201" imgH="953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1978"/>
                          <a:ext cx="14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66" name="Text Box 16"/>
            <p:cNvSpPr txBox="1">
              <a:spLocks noChangeArrowheads="1"/>
            </p:cNvSpPr>
            <p:nvPr/>
          </p:nvSpPr>
          <p:spPr bwMode="auto">
            <a:xfrm>
              <a:off x="2261" y="2068"/>
              <a:ext cx="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2532" y="1404"/>
              <a:ext cx="240" cy="120"/>
            </a:xfrm>
            <a:custGeom>
              <a:avLst/>
              <a:gdLst>
                <a:gd name="T0" fmla="*/ 0 w 240"/>
                <a:gd name="T1" fmla="*/ 84 h 120"/>
                <a:gd name="T2" fmla="*/ 72 w 240"/>
                <a:gd name="T3" fmla="*/ 108 h 120"/>
                <a:gd name="T4" fmla="*/ 108 w 240"/>
                <a:gd name="T5" fmla="*/ 120 h 120"/>
                <a:gd name="T6" fmla="*/ 240 w 240"/>
                <a:gd name="T7" fmla="*/ 48 h 120"/>
                <a:gd name="T8" fmla="*/ 228 w 240"/>
                <a:gd name="T9" fmla="*/ 12 h 120"/>
                <a:gd name="T10" fmla="*/ 192 w 240"/>
                <a:gd name="T11" fmla="*/ 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"/>
                <a:gd name="T19" fmla="*/ 0 h 120"/>
                <a:gd name="T20" fmla="*/ 240 w 240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" h="120">
                  <a:moveTo>
                    <a:pt x="0" y="84"/>
                  </a:moveTo>
                  <a:cubicBezTo>
                    <a:pt x="24" y="92"/>
                    <a:pt x="48" y="100"/>
                    <a:pt x="72" y="108"/>
                  </a:cubicBezTo>
                  <a:cubicBezTo>
                    <a:pt x="84" y="112"/>
                    <a:pt x="108" y="120"/>
                    <a:pt x="108" y="120"/>
                  </a:cubicBezTo>
                  <a:cubicBezTo>
                    <a:pt x="180" y="110"/>
                    <a:pt x="217" y="117"/>
                    <a:pt x="240" y="48"/>
                  </a:cubicBezTo>
                  <a:cubicBezTo>
                    <a:pt x="236" y="36"/>
                    <a:pt x="237" y="21"/>
                    <a:pt x="228" y="12"/>
                  </a:cubicBezTo>
                  <a:cubicBezTo>
                    <a:pt x="219" y="3"/>
                    <a:pt x="192" y="0"/>
                    <a:pt x="19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8" name="Object 18"/>
            <p:cNvGraphicFramePr>
              <a:graphicFrameLocks noChangeAspect="1"/>
            </p:cNvGraphicFramePr>
            <p:nvPr/>
          </p:nvGraphicFramePr>
          <p:xfrm>
            <a:off x="2832" y="1392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61" name="公式" r:id="rId15" imgW="152334" imgH="139639" progId="Equation.3">
                    <p:embed/>
                  </p:oleObj>
                </mc:Choice>
                <mc:Fallback>
                  <p:oleObj name="公式" r:id="rId15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392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Line 11"/>
          <p:cNvSpPr>
            <a:spLocks noChangeShapeType="1"/>
          </p:cNvSpPr>
          <p:nvPr/>
        </p:nvSpPr>
        <p:spPr bwMode="auto">
          <a:xfrm flipH="1">
            <a:off x="8182623" y="2113316"/>
            <a:ext cx="619125" cy="5667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634997"/>
              </p:ext>
            </p:extLst>
          </p:nvPr>
        </p:nvGraphicFramePr>
        <p:xfrm>
          <a:off x="8685859" y="2372077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2" name="公式" r:id="rId16" imgW="142971" imgH="95399" progId="Equation.3">
                  <p:embed/>
                </p:oleObj>
              </mc:Choice>
              <mc:Fallback>
                <p:oleObj name="公式" r:id="rId16" imgW="142971" imgH="9539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5859" y="2372077"/>
                        <a:ext cx="406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Freeform 17"/>
          <p:cNvSpPr>
            <a:spLocks/>
          </p:cNvSpPr>
          <p:nvPr/>
        </p:nvSpPr>
        <p:spPr bwMode="auto">
          <a:xfrm rot="16844243">
            <a:off x="8441385" y="2453041"/>
            <a:ext cx="182563" cy="198437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Freeform 17"/>
          <p:cNvSpPr>
            <a:spLocks/>
          </p:cNvSpPr>
          <p:nvPr/>
        </p:nvSpPr>
        <p:spPr bwMode="auto">
          <a:xfrm rot="12358292">
            <a:off x="8206435" y="2335566"/>
            <a:ext cx="231775" cy="168275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627095"/>
              </p:ext>
            </p:extLst>
          </p:nvPr>
        </p:nvGraphicFramePr>
        <p:xfrm>
          <a:off x="7965134" y="1219552"/>
          <a:ext cx="2873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3" name="公式" r:id="rId18" imgW="126725" imgH="126725" progId="Equation.3">
                  <p:embed/>
                </p:oleObj>
              </mc:Choice>
              <mc:Fallback>
                <p:oleObj name="公式" r:id="rId18" imgW="126725" imgH="126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5134" y="1219552"/>
                        <a:ext cx="2873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10"/>
          <p:cNvSpPr>
            <a:spLocks noChangeArrowheads="1"/>
          </p:cNvSpPr>
          <p:nvPr/>
        </p:nvSpPr>
        <p:spPr bwMode="auto">
          <a:xfrm>
            <a:off x="7654779" y="1978377"/>
            <a:ext cx="1146969" cy="175419"/>
          </a:xfrm>
          <a:prstGeom prst="donut">
            <a:avLst/>
          </a:prstGeom>
          <a:solidFill>
            <a:srgbClr val="00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sp>
        <p:nvSpPr>
          <p:cNvPr id="75" name="Line 11"/>
          <p:cNvSpPr>
            <a:spLocks noChangeShapeType="1"/>
          </p:cNvSpPr>
          <p:nvPr/>
        </p:nvSpPr>
        <p:spPr bwMode="auto">
          <a:xfrm flipH="1">
            <a:off x="8208023" y="2103791"/>
            <a:ext cx="498475" cy="5619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7116455" y="3764195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均匀带电球体</a:t>
            </a:r>
          </a:p>
        </p:txBody>
      </p:sp>
      <p:graphicFrame>
        <p:nvGraphicFramePr>
          <p:cNvPr id="161" name="对象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34107"/>
              </p:ext>
            </p:extLst>
          </p:nvPr>
        </p:nvGraphicFramePr>
        <p:xfrm>
          <a:off x="9311991" y="2402675"/>
          <a:ext cx="12065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4" name="公式" r:id="rId20" imgW="533160" imgH="393480" progId="Equation.3">
                  <p:embed/>
                </p:oleObj>
              </mc:Choice>
              <mc:Fallback>
                <p:oleObj name="公式" r:id="rId20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1991" y="2402675"/>
                        <a:ext cx="12065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 Box 31"/>
          <p:cNvSpPr txBox="1">
            <a:spLocks noChangeArrowheads="1"/>
          </p:cNvSpPr>
          <p:nvPr/>
        </p:nvSpPr>
        <p:spPr bwMode="auto">
          <a:xfrm>
            <a:off x="705203" y="4278408"/>
            <a:ext cx="293370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CC33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rgbClr val="CC3300"/>
                </a:solidFill>
                <a:latin typeface="宋体" panose="02010600030101010101" pitchFamily="2" charset="-122"/>
              </a:rPr>
              <a:t>）微观电流</a:t>
            </a:r>
          </a:p>
        </p:txBody>
      </p:sp>
      <p:sp>
        <p:nvSpPr>
          <p:cNvPr id="245" name="Text Box 11"/>
          <p:cNvSpPr txBox="1">
            <a:spLocks noChangeArrowheads="1"/>
          </p:cNvSpPr>
          <p:nvPr/>
        </p:nvSpPr>
        <p:spPr bwMode="auto">
          <a:xfrm>
            <a:off x="701606" y="4878047"/>
            <a:ext cx="307394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600" dirty="0">
                <a:solidFill>
                  <a:srgbClr val="0000FF"/>
                </a:solidFill>
              </a:rPr>
              <a:t>分子中电子绕原子核的运动，</a:t>
            </a:r>
            <a:r>
              <a:rPr lang="zh-CN" altLang="en-US" sz="2600" dirty="0">
                <a:solidFill>
                  <a:srgbClr val="009900"/>
                </a:solidFill>
              </a:rPr>
              <a:t>产生的</a:t>
            </a:r>
            <a:r>
              <a:rPr lang="zh-CN" altLang="en-US" sz="2800" dirty="0">
                <a:solidFill>
                  <a:srgbClr val="FF0000"/>
                </a:solidFill>
              </a:rPr>
              <a:t>等效</a:t>
            </a:r>
            <a:r>
              <a:rPr lang="zh-CN" altLang="en-US" sz="2800" dirty="0">
                <a:solidFill>
                  <a:srgbClr val="009900"/>
                </a:solidFill>
              </a:rPr>
              <a:t>电流称为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分子电流</a:t>
            </a:r>
            <a:r>
              <a:rPr lang="zh-CN" altLang="en-US" sz="2800" dirty="0">
                <a:solidFill>
                  <a:srgbClr val="009900"/>
                </a:solidFill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安培电流</a:t>
            </a:r>
            <a:r>
              <a:rPr lang="zh-CN" altLang="en-US" sz="2800" dirty="0">
                <a:solidFill>
                  <a:srgbClr val="009900"/>
                </a:solidFill>
              </a:rPr>
              <a:t>。</a:t>
            </a:r>
          </a:p>
        </p:txBody>
      </p:sp>
      <p:sp>
        <p:nvSpPr>
          <p:cNvPr id="246" name="Oval 46"/>
          <p:cNvSpPr>
            <a:spLocks noChangeArrowheads="1"/>
          </p:cNvSpPr>
          <p:nvPr/>
        </p:nvSpPr>
        <p:spPr bwMode="auto">
          <a:xfrm>
            <a:off x="5205723" y="561056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7" name="Oval 48"/>
          <p:cNvSpPr>
            <a:spLocks noChangeArrowheads="1"/>
          </p:cNvSpPr>
          <p:nvPr/>
        </p:nvSpPr>
        <p:spPr bwMode="auto">
          <a:xfrm rot="2210532">
            <a:off x="4907273" y="4692994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Oval 49"/>
          <p:cNvSpPr>
            <a:spLocks noChangeArrowheads="1"/>
          </p:cNvSpPr>
          <p:nvPr/>
        </p:nvSpPr>
        <p:spPr bwMode="auto">
          <a:xfrm rot="19361874">
            <a:off x="4854886" y="4654894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9" name="Oval 50"/>
          <p:cNvSpPr>
            <a:spLocks noChangeArrowheads="1"/>
          </p:cNvSpPr>
          <p:nvPr/>
        </p:nvSpPr>
        <p:spPr bwMode="auto">
          <a:xfrm rot="16200000">
            <a:off x="4965218" y="4723950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Oval 47"/>
          <p:cNvSpPr>
            <a:spLocks noChangeArrowheads="1"/>
          </p:cNvSpPr>
          <p:nvPr/>
        </p:nvSpPr>
        <p:spPr bwMode="auto">
          <a:xfrm>
            <a:off x="6026461" y="5159719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1" name="Oval 51"/>
          <p:cNvSpPr>
            <a:spLocks noChangeArrowheads="1"/>
          </p:cNvSpPr>
          <p:nvPr/>
        </p:nvSpPr>
        <p:spPr bwMode="auto">
          <a:xfrm>
            <a:off x="4370698" y="5913782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2" name="Oval 52"/>
          <p:cNvSpPr>
            <a:spLocks noChangeArrowheads="1"/>
          </p:cNvSpPr>
          <p:nvPr/>
        </p:nvSpPr>
        <p:spPr bwMode="auto">
          <a:xfrm>
            <a:off x="4931086" y="4794594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3" name="Oval 46"/>
          <p:cNvSpPr>
            <a:spLocks noChangeArrowheads="1"/>
          </p:cNvSpPr>
          <p:nvPr/>
        </p:nvSpPr>
        <p:spPr bwMode="auto">
          <a:xfrm>
            <a:off x="7959458" y="507453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4" name="Oval 48"/>
          <p:cNvSpPr>
            <a:spLocks noChangeArrowheads="1"/>
          </p:cNvSpPr>
          <p:nvPr/>
        </p:nvSpPr>
        <p:spPr bwMode="auto">
          <a:xfrm rot="2210532">
            <a:off x="7661008" y="4156956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5" name="Oval 49"/>
          <p:cNvSpPr>
            <a:spLocks noChangeArrowheads="1"/>
          </p:cNvSpPr>
          <p:nvPr/>
        </p:nvSpPr>
        <p:spPr bwMode="auto">
          <a:xfrm rot="19361874">
            <a:off x="7608621" y="4118856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" name="Oval 50"/>
          <p:cNvSpPr>
            <a:spLocks noChangeArrowheads="1"/>
          </p:cNvSpPr>
          <p:nvPr/>
        </p:nvSpPr>
        <p:spPr bwMode="auto">
          <a:xfrm rot="16200000">
            <a:off x="7718953" y="4187912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7" name="Oval 47"/>
          <p:cNvSpPr>
            <a:spLocks noChangeArrowheads="1"/>
          </p:cNvSpPr>
          <p:nvPr/>
        </p:nvSpPr>
        <p:spPr bwMode="auto">
          <a:xfrm>
            <a:off x="8780196" y="4623681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" name="Oval 51"/>
          <p:cNvSpPr>
            <a:spLocks noChangeArrowheads="1"/>
          </p:cNvSpPr>
          <p:nvPr/>
        </p:nvSpPr>
        <p:spPr bwMode="auto">
          <a:xfrm>
            <a:off x="6895835" y="5557457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9" name="Oval 52"/>
          <p:cNvSpPr>
            <a:spLocks noChangeArrowheads="1"/>
          </p:cNvSpPr>
          <p:nvPr/>
        </p:nvSpPr>
        <p:spPr bwMode="auto">
          <a:xfrm>
            <a:off x="7684821" y="4258556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0" name="Oval 46"/>
          <p:cNvSpPr>
            <a:spLocks noChangeArrowheads="1"/>
          </p:cNvSpPr>
          <p:nvPr/>
        </p:nvSpPr>
        <p:spPr bwMode="auto">
          <a:xfrm>
            <a:off x="10597648" y="541078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1" name="Oval 48"/>
          <p:cNvSpPr>
            <a:spLocks noChangeArrowheads="1"/>
          </p:cNvSpPr>
          <p:nvPr/>
        </p:nvSpPr>
        <p:spPr bwMode="auto">
          <a:xfrm rot="2210532">
            <a:off x="10299198" y="449320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2" name="Oval 49"/>
          <p:cNvSpPr>
            <a:spLocks noChangeArrowheads="1"/>
          </p:cNvSpPr>
          <p:nvPr/>
        </p:nvSpPr>
        <p:spPr bwMode="auto">
          <a:xfrm rot="19361874">
            <a:off x="10246811" y="445510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" name="Oval 50"/>
          <p:cNvSpPr>
            <a:spLocks noChangeArrowheads="1"/>
          </p:cNvSpPr>
          <p:nvPr/>
        </p:nvSpPr>
        <p:spPr bwMode="auto">
          <a:xfrm rot="16200000">
            <a:off x="10357143" y="452416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" name="Oval 47"/>
          <p:cNvSpPr>
            <a:spLocks noChangeArrowheads="1"/>
          </p:cNvSpPr>
          <p:nvPr/>
        </p:nvSpPr>
        <p:spPr bwMode="auto">
          <a:xfrm>
            <a:off x="11418386" y="495993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5" name="Oval 51"/>
          <p:cNvSpPr>
            <a:spLocks noChangeArrowheads="1"/>
          </p:cNvSpPr>
          <p:nvPr/>
        </p:nvSpPr>
        <p:spPr bwMode="auto">
          <a:xfrm>
            <a:off x="9762623" y="571399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" name="Oval 52"/>
          <p:cNvSpPr>
            <a:spLocks noChangeArrowheads="1"/>
          </p:cNvSpPr>
          <p:nvPr/>
        </p:nvSpPr>
        <p:spPr bwMode="auto">
          <a:xfrm>
            <a:off x="10323011" y="459480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18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5 -0.02639 -0.00039 0.04699 -0.03972 0.11435 C -0.07774 0.1838 -0.12943 0.2213 -0.15 0.20023 C -0.17305 0.18009 -0.1586 0.1037 -0.12032 0.03704 C -0.08112 -0.0331 -0.03217 -0.07014 -0.01068 -0.04884 Z " pathEditMode="relative" rAng="2220000" ptsTypes="AAAAA">
                                      <p:cBhvr>
                                        <p:cTn id="180" dur="1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 0.00185 C -0.01393 -0.0206 0.03633 0.01667 0.07487 0.08565 C 0.11367 0.15486 0.12735 0.22917 0.10521 0.25139 C 0.08281 0.27384 0.03347 0.23565 -0.00573 0.16644 C -0.04466 0.09769 -0.05807 0.02431 -0.0362 0.00185 Z " pathEditMode="relative" rAng="19380000" ptsTypes="AAAAA">
                                      <p:cBhvr>
                                        <p:cTn id="182" dur="1000" spd="-10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7 C 0.21667 0.00463 0.16497 0.03102 0.10143 0.03102 C 0.03789 0.03102 -0.01367 0.00463 -0.01367 -0.02777 C -0.01367 -0.06018 0.03789 -0.08634 0.10143 -0.08634 Z " pathEditMode="relative" rAng="0" ptsTypes="AAAAA">
                                      <p:cBhvr>
                                        <p:cTn id="184" dur="100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5 -0.02639 -0.00039 0.04699 -0.03972 0.11435 C -0.07774 0.1838 -0.12943 0.2213 -0.15 0.20023 C -0.17305 0.18009 -0.1586 0.1037 -0.12032 0.03704 C -0.08112 -0.0331 -0.03217 -0.07014 -0.01068 -0.04884 Z " pathEditMode="relative" rAng="2220000" ptsTypes="AAAAA">
                                      <p:cBhvr>
                                        <p:cTn id="214" dur="100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 0.00185 C -0.01393 -0.0206 0.03633 0.01667 0.07487 0.08565 C 0.11367 0.15486 0.12735 0.22917 0.10521 0.25139 C 0.08281 0.27384 0.03347 0.23565 -0.00573 0.16644 C -0.04466 0.09769 -0.05807 0.02431 -0.0362 0.00185 Z " pathEditMode="relative" rAng="19380000" ptsTypes="AAAAA">
                                      <p:cBhvr>
                                        <p:cTn id="216" dur="1000" spd="-100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7 C 0.21667 0.00463 0.16497 0.03102 0.10143 0.03102 C 0.03789 0.03102 -0.01367 0.00463 -0.01367 -0.02777 C -0.01367 -0.06018 0.03789 -0.08634 0.10143 -0.08634 Z " pathEditMode="relative" rAng="0" ptsTypes="AAAAA">
                                      <p:cBhvr>
                                        <p:cTn id="218" dur="1000" spd="-100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5 -0.02639 -0.00039 0.04699 -0.03972 0.11435 C -0.07774 0.1838 -0.12943 0.2213 -0.15 0.20023 C -0.17305 0.18009 -0.1586 0.1037 -0.12032 0.03704 C -0.08112 -0.0331 -0.03217 -0.07014 -0.01068 -0.04884 Z " pathEditMode="relative" rAng="2220000" ptsTypes="AAAAA">
                                      <p:cBhvr>
                                        <p:cTn id="248" dur="100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 0.00185 C -0.01393 -0.0206 0.03633 0.01667 0.07487 0.08565 C 0.11367 0.15486 0.12735 0.22917 0.10521 0.25139 C 0.08281 0.27384 0.03347 0.23565 -0.00573 0.16644 C -0.04466 0.09769 -0.05807 0.02431 -0.0362 0.00185 Z " pathEditMode="relative" rAng="19380000" ptsTypes="AAAAA">
                                      <p:cBhvr>
                                        <p:cTn id="250" dur="1000" spd="-100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7 C 0.21667 0.00463 0.16497 0.03102 0.10143 0.03102 C 0.03789 0.03102 -0.01367 0.00463 -0.01367 -0.02777 C -0.01367 -0.06018 0.03789 -0.08634 0.10143 -0.08634 Z " pathEditMode="relative" rAng="0" ptsTypes="AAAAA">
                                      <p:cBhvr>
                                        <p:cTn id="252" dur="1000" spd="-100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/>
      <p:bldP spid="4" grpId="0" animBg="1"/>
      <p:bldP spid="41" grpId="0"/>
      <p:bldP spid="52" grpId="0" animBg="1"/>
      <p:bldP spid="54" grpId="0" animBg="1"/>
      <p:bldP spid="55" grpId="0" animBg="1"/>
      <p:bldP spid="56" grpId="0" animBg="1"/>
      <p:bldP spid="57" grpId="0" animBg="1"/>
      <p:bldP spid="58" grpId="0"/>
      <p:bldP spid="69" grpId="0" animBg="1"/>
      <p:bldP spid="71" grpId="0" animBg="1"/>
      <p:bldP spid="72" grpId="0" animBg="1"/>
      <p:bldP spid="74" grpId="0" animBg="1"/>
      <p:bldP spid="75" grpId="0" animBg="1"/>
      <p:bldP spid="76" grpId="0"/>
      <p:bldP spid="162" grpId="0"/>
      <p:bldP spid="245" grpId="0"/>
      <p:bldP spid="246" grpId="0" animBg="1"/>
      <p:bldP spid="247" grpId="0" animBg="1"/>
      <p:bldP spid="248" grpId="0" animBg="1"/>
      <p:bldP spid="249" grpId="0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4" grpId="0" animBg="1"/>
      <p:bldP spid="255" grpId="0" animBg="1"/>
      <p:bldP spid="256" grpId="0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1" grpId="0" animBg="1"/>
      <p:bldP spid="262" grpId="0" animBg="1"/>
      <p:bldP spid="263" grpId="0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24000" y="196851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</a:rPr>
              <a:t>15-1 】</a:t>
            </a:r>
            <a:r>
              <a:rPr lang="zh-CN" altLang="en-US" sz="2600" dirty="0">
                <a:solidFill>
                  <a:srgbClr val="0000FF"/>
                </a:solidFill>
              </a:rPr>
              <a:t>求均匀磁化介质球磁化电流及其在球心处产生磁场。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8518253" y="1897268"/>
            <a:ext cx="1676400" cy="2667000"/>
            <a:chOff x="2112" y="1392"/>
            <a:chExt cx="1056" cy="1680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2112" y="2016"/>
              <a:ext cx="105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7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2432" y="2141"/>
              <a:ext cx="1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009900"/>
                  </a:solidFill>
                </a:rPr>
                <a:t>O</a:t>
              </a:r>
            </a:p>
          </p:txBody>
        </p:sp>
      </p:grp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38980"/>
              </p:ext>
            </p:extLst>
          </p:nvPr>
        </p:nvGraphicFramePr>
        <p:xfrm>
          <a:off x="8920897" y="1843517"/>
          <a:ext cx="41391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55" name="公式" r:id="rId3" imgW="126720" imgH="126720" progId="Equation.3">
                  <p:embed/>
                </p:oleObj>
              </mc:Choice>
              <mc:Fallback>
                <p:oleObj name="公式" r:id="rId3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0897" y="1843517"/>
                        <a:ext cx="41391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20"/>
          <p:cNvSpPr>
            <a:spLocks noChangeShapeType="1"/>
          </p:cNvSpPr>
          <p:nvPr/>
        </p:nvSpPr>
        <p:spPr bwMode="auto">
          <a:xfrm flipV="1">
            <a:off x="8880743" y="2831276"/>
            <a:ext cx="10694" cy="722784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9168985" y="2898788"/>
            <a:ext cx="10694" cy="722784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 flipV="1">
            <a:off x="9348582" y="2898788"/>
            <a:ext cx="10694" cy="722784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 flipV="1">
            <a:off x="9569013" y="2885439"/>
            <a:ext cx="10694" cy="722784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 flipV="1">
            <a:off x="9871139" y="2820462"/>
            <a:ext cx="10694" cy="722784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223254"/>
              </p:ext>
            </p:extLst>
          </p:nvPr>
        </p:nvGraphicFramePr>
        <p:xfrm>
          <a:off x="9153369" y="3409604"/>
          <a:ext cx="5651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56" name="公式" r:id="rId5" imgW="203040" imgH="203040" progId="Equation.3">
                  <p:embed/>
                </p:oleObj>
              </mc:Choice>
              <mc:Fallback>
                <p:oleObj name="公式" r:id="rId5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3369" y="3409604"/>
                        <a:ext cx="5651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1641476" y="836613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解：</a:t>
            </a:r>
            <a:endParaRPr lang="zh-CN" altLang="en-US" dirty="0"/>
          </a:p>
        </p:txBody>
      </p:sp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287588"/>
              </p:ext>
            </p:extLst>
          </p:nvPr>
        </p:nvGraphicFramePr>
        <p:xfrm>
          <a:off x="2540286" y="838994"/>
          <a:ext cx="17700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57" name="公式" r:id="rId7" imgW="698400" imgH="241200" progId="Equation.3">
                  <p:embed/>
                </p:oleObj>
              </mc:Choice>
              <mc:Fallback>
                <p:oleObj name="公式" r:id="rId7" imgW="698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286" y="838994"/>
                        <a:ext cx="17700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6"/>
          <p:cNvGrpSpPr>
            <a:grpSpLocks/>
          </p:cNvGrpSpPr>
          <p:nvPr/>
        </p:nvGrpSpPr>
        <p:grpSpPr bwMode="auto">
          <a:xfrm>
            <a:off x="5795506" y="1636918"/>
            <a:ext cx="1676400" cy="2667000"/>
            <a:chOff x="2112" y="1392"/>
            <a:chExt cx="1056" cy="1680"/>
          </a:xfrm>
        </p:grpSpPr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2416" y="2131"/>
              <a:ext cx="1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009900"/>
                  </a:solidFill>
                </a:rPr>
                <a:t>O</a:t>
              </a:r>
            </a:p>
          </p:txBody>
        </p:sp>
      </p:grpSp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0164"/>
              </p:ext>
            </p:extLst>
          </p:nvPr>
        </p:nvGraphicFramePr>
        <p:xfrm>
          <a:off x="6199686" y="1578404"/>
          <a:ext cx="41391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58" name="公式" r:id="rId9" imgW="126720" imgH="126720" progId="Equation.3">
                  <p:embed/>
                </p:oleObj>
              </mc:Choice>
              <mc:Fallback>
                <p:oleObj name="公式" r:id="rId9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686" y="1578404"/>
                        <a:ext cx="41391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20"/>
          <p:cNvSpPr>
            <a:spLocks noChangeShapeType="1"/>
          </p:cNvSpPr>
          <p:nvPr/>
        </p:nvSpPr>
        <p:spPr bwMode="auto">
          <a:xfrm flipV="1">
            <a:off x="6636444" y="2391375"/>
            <a:ext cx="669036" cy="557694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Freeform 20"/>
          <p:cNvSpPr>
            <a:spLocks/>
          </p:cNvSpPr>
          <p:nvPr/>
        </p:nvSpPr>
        <p:spPr bwMode="auto">
          <a:xfrm rot="5910778" flipH="1">
            <a:off x="6799378" y="2439684"/>
            <a:ext cx="45719" cy="376302"/>
          </a:xfrm>
          <a:custGeom>
            <a:avLst/>
            <a:gdLst>
              <a:gd name="T0" fmla="*/ 0 w 144"/>
              <a:gd name="T1" fmla="*/ 0 h 480"/>
              <a:gd name="T2" fmla="*/ 0 w 144"/>
              <a:gd name="T3" fmla="*/ 0 h 480"/>
              <a:gd name="T4" fmla="*/ 0 w 144"/>
              <a:gd name="T5" fmla="*/ 0 h 480"/>
              <a:gd name="T6" fmla="*/ 0 60000 65536"/>
              <a:gd name="T7" fmla="*/ 0 60000 65536"/>
              <a:gd name="T8" fmla="*/ 0 60000 65536"/>
              <a:gd name="T9" fmla="*/ 0 w 144"/>
              <a:gd name="T10" fmla="*/ 0 h 480"/>
              <a:gd name="T11" fmla="*/ 144 w 144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480">
                <a:moveTo>
                  <a:pt x="0" y="0"/>
                </a:moveTo>
                <a:cubicBezTo>
                  <a:pt x="72" y="80"/>
                  <a:pt x="144" y="160"/>
                  <a:pt x="144" y="240"/>
                </a:cubicBezTo>
                <a:cubicBezTo>
                  <a:pt x="144" y="320"/>
                  <a:pt x="72" y="400"/>
                  <a:pt x="0" y="48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072545"/>
              </p:ext>
            </p:extLst>
          </p:nvPr>
        </p:nvGraphicFramePr>
        <p:xfrm>
          <a:off x="6676090" y="2179131"/>
          <a:ext cx="3222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59" name="公式" r:id="rId10" imgW="126720" imgH="177480" progId="Equation.3">
                  <p:embed/>
                </p:oleObj>
              </mc:Choice>
              <mc:Fallback>
                <p:oleObj name="公式" r:id="rId1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6090" y="2179131"/>
                        <a:ext cx="3222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20"/>
          <p:cNvSpPr>
            <a:spLocks noChangeShapeType="1"/>
          </p:cNvSpPr>
          <p:nvPr/>
        </p:nvSpPr>
        <p:spPr bwMode="auto">
          <a:xfrm flipV="1">
            <a:off x="7277245" y="1702095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230976"/>
              </p:ext>
            </p:extLst>
          </p:nvPr>
        </p:nvGraphicFramePr>
        <p:xfrm>
          <a:off x="6697284" y="1401990"/>
          <a:ext cx="5651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60" name="公式" r:id="rId12" imgW="203040" imgH="203040" progId="Equation.3">
                  <p:embed/>
                </p:oleObj>
              </mc:Choice>
              <mc:Fallback>
                <p:oleObj name="公式" r:id="rId12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7284" y="1401990"/>
                        <a:ext cx="5651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Line 20"/>
          <p:cNvSpPr>
            <a:spLocks noChangeShapeType="1"/>
          </p:cNvSpPr>
          <p:nvPr/>
        </p:nvSpPr>
        <p:spPr bwMode="auto">
          <a:xfrm flipV="1">
            <a:off x="7281265" y="1943836"/>
            <a:ext cx="606029" cy="4666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335449"/>
              </p:ext>
            </p:extLst>
          </p:nvPr>
        </p:nvGraphicFramePr>
        <p:xfrm>
          <a:off x="7920785" y="1592064"/>
          <a:ext cx="520269" cy="737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61" name="公式" r:id="rId13" imgW="152280" imgH="215640" progId="Equation.3">
                  <p:embed/>
                </p:oleObj>
              </mc:Choice>
              <mc:Fallback>
                <p:oleObj name="公式" r:id="rId13" imgW="1522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20785" y="1592064"/>
                        <a:ext cx="520269" cy="737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34"/>
          <p:cNvSpPr txBox="1">
            <a:spLocks noChangeArrowheads="1"/>
          </p:cNvSpPr>
          <p:nvPr/>
        </p:nvSpPr>
        <p:spPr bwMode="auto">
          <a:xfrm rot="2700000">
            <a:off x="7004303" y="2083399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504687"/>
              </p:ext>
            </p:extLst>
          </p:nvPr>
        </p:nvGraphicFramePr>
        <p:xfrm>
          <a:off x="7474384" y="2171757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62" name="公式" r:id="rId15" imgW="164880" imgH="177480" progId="Equation.3">
                  <p:embed/>
                </p:oleObj>
              </mc:Choice>
              <mc:Fallback>
                <p:oleObj name="公式" r:id="rId15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74384" y="2171757"/>
                        <a:ext cx="680243" cy="732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1898929" y="1578404"/>
            <a:ext cx="3311525" cy="3671887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grpSp>
        <p:nvGrpSpPr>
          <p:cNvPr id="37" name="Group 52"/>
          <p:cNvGrpSpPr>
            <a:grpSpLocks/>
          </p:cNvGrpSpPr>
          <p:nvPr/>
        </p:nvGrpSpPr>
        <p:grpSpPr bwMode="auto">
          <a:xfrm>
            <a:off x="2259292" y="1726041"/>
            <a:ext cx="2632075" cy="3452813"/>
            <a:chOff x="3243" y="1845"/>
            <a:chExt cx="1658" cy="2175"/>
          </a:xfrm>
        </p:grpSpPr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3243" y="2205"/>
              <a:ext cx="1587" cy="1587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3243" y="2795"/>
              <a:ext cx="1587" cy="454"/>
            </a:xfrm>
            <a:prstGeom prst="ellipse">
              <a:avLst/>
            </a:prstGeom>
            <a:gradFill rotWithShape="1">
              <a:gsLst>
                <a:gs pos="0">
                  <a:srgbClr val="FFDEBD">
                    <a:gamma/>
                    <a:shade val="56078"/>
                    <a:invGamma/>
                  </a:srgbClr>
                </a:gs>
                <a:gs pos="100000">
                  <a:srgbClr val="FFDEB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 rot="5400000">
              <a:off x="3247" y="2768"/>
              <a:ext cx="1587" cy="454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 rot="5400000">
              <a:off x="3221" y="2454"/>
              <a:ext cx="1587" cy="1089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 flipV="1">
              <a:off x="3548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 flipV="1">
              <a:off x="3742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 flipV="1">
              <a:off x="3334" y="2716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 flipV="1">
              <a:off x="3815" y="2547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 flipV="1">
              <a:off x="3951" y="2296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 flipV="1">
              <a:off x="4171" y="2562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 flipV="1">
              <a:off x="4307" y="2335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49" name="Line 22"/>
            <p:cNvSpPr>
              <a:spLocks noChangeShapeType="1"/>
            </p:cNvSpPr>
            <p:nvPr/>
          </p:nvSpPr>
          <p:spPr bwMode="auto">
            <a:xfrm flipV="1">
              <a:off x="4377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50" name="Line 23"/>
            <p:cNvSpPr>
              <a:spLocks noChangeShapeType="1"/>
            </p:cNvSpPr>
            <p:nvPr/>
          </p:nvSpPr>
          <p:spPr bwMode="auto">
            <a:xfrm flipV="1">
              <a:off x="4571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51" name="Line 24"/>
            <p:cNvSpPr>
              <a:spLocks noChangeShapeType="1"/>
            </p:cNvSpPr>
            <p:nvPr/>
          </p:nvSpPr>
          <p:spPr bwMode="auto">
            <a:xfrm flipV="1">
              <a:off x="4740" y="2750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52" name="Line 27"/>
            <p:cNvSpPr>
              <a:spLocks noChangeShapeType="1"/>
            </p:cNvSpPr>
            <p:nvPr/>
          </p:nvSpPr>
          <p:spPr bwMode="auto">
            <a:xfrm flipV="1">
              <a:off x="4059" y="1888"/>
              <a:ext cx="0" cy="1134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53" name="Line 28"/>
            <p:cNvSpPr>
              <a:spLocks noChangeShapeType="1"/>
            </p:cNvSpPr>
            <p:nvPr/>
          </p:nvSpPr>
          <p:spPr bwMode="auto">
            <a:xfrm flipV="1">
              <a:off x="4059" y="2115"/>
              <a:ext cx="635" cy="90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54" name="Line 29"/>
            <p:cNvSpPr>
              <a:spLocks noChangeShapeType="1"/>
            </p:cNvSpPr>
            <p:nvPr/>
          </p:nvSpPr>
          <p:spPr bwMode="auto">
            <a:xfrm>
              <a:off x="4059" y="3793"/>
              <a:ext cx="0" cy="22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55" name="Object 30"/>
            <p:cNvGraphicFramePr>
              <a:graphicFrameLocks noChangeAspect="1"/>
            </p:cNvGraphicFramePr>
            <p:nvPr/>
          </p:nvGraphicFramePr>
          <p:xfrm>
            <a:off x="3735" y="1935"/>
            <a:ext cx="204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3" name="公式" r:id="rId17" imgW="9456" imgH="9427" progId="Equation.3">
                    <p:embed/>
                  </p:oleObj>
                </mc:Choice>
                <mc:Fallback>
                  <p:oleObj name="公式" r:id="rId17" imgW="9456" imgH="942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1935"/>
                          <a:ext cx="204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31"/>
            <p:cNvGraphicFramePr>
              <a:graphicFrameLocks noChangeAspect="1"/>
            </p:cNvGraphicFramePr>
            <p:nvPr/>
          </p:nvGraphicFramePr>
          <p:xfrm>
            <a:off x="4635" y="1845"/>
            <a:ext cx="26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4" name="公式" r:id="rId19" imgW="47657" imgH="114253" progId="Equation.3">
                    <p:embed/>
                  </p:oleObj>
                </mc:Choice>
                <mc:Fallback>
                  <p:oleObj name="公式" r:id="rId19" imgW="47657" imgH="11425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5" y="1845"/>
                          <a:ext cx="266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679982"/>
                </p:ext>
              </p:extLst>
            </p:nvPr>
          </p:nvGraphicFramePr>
          <p:xfrm>
            <a:off x="4155" y="2792"/>
            <a:ext cx="1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5" name="公式" r:id="rId21" imgW="126720" imgH="177480" progId="Equation.3">
                    <p:embed/>
                  </p:oleObj>
                </mc:Choice>
                <mc:Fallback>
                  <p:oleObj name="公式" r:id="rId21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2792"/>
                          <a:ext cx="1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059" y="2741"/>
              <a:ext cx="136" cy="5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1" y="7"/>
                </a:cxn>
                <a:cxn ang="0">
                  <a:pos x="136" y="54"/>
                </a:cxn>
              </a:cxnLst>
              <a:rect l="0" t="0" r="r" b="b"/>
              <a:pathLst>
                <a:path w="136" h="54">
                  <a:moveTo>
                    <a:pt x="0" y="9"/>
                  </a:moveTo>
                  <a:cubicBezTo>
                    <a:pt x="13" y="9"/>
                    <a:pt x="58" y="0"/>
                    <a:pt x="81" y="7"/>
                  </a:cubicBezTo>
                  <a:cubicBezTo>
                    <a:pt x="104" y="14"/>
                    <a:pt x="125" y="44"/>
                    <a:pt x="136" y="54"/>
                  </a:cubicBezTo>
                </a:path>
              </a:pathLst>
            </a:custGeom>
            <a:noFill/>
            <a:ln w="9525" cap="flat" cmpd="sng">
              <a:solidFill>
                <a:srgbClr val="FFFF99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59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8854887"/>
                </p:ext>
              </p:extLst>
            </p:nvPr>
          </p:nvGraphicFramePr>
          <p:xfrm>
            <a:off x="3529" y="2872"/>
            <a:ext cx="27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6" name="公式" r:id="rId23" imgW="203040" imgH="203040" progId="Equation.3">
                    <p:embed/>
                  </p:oleObj>
                </mc:Choice>
                <mc:Fallback>
                  <p:oleObj name="公式" r:id="rId23" imgW="203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9" y="2872"/>
                          <a:ext cx="27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35"/>
            <p:cNvGraphicFramePr>
              <a:graphicFrameLocks noChangeAspect="1"/>
            </p:cNvGraphicFramePr>
            <p:nvPr/>
          </p:nvGraphicFramePr>
          <p:xfrm>
            <a:off x="3987" y="2087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7" name="公式" r:id="rId25" imgW="28746" imgH="28657" progId="Equation.3">
                    <p:embed/>
                  </p:oleObj>
                </mc:Choice>
                <mc:Fallback>
                  <p:oleObj name="公式" r:id="rId25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2087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36"/>
            <p:cNvGraphicFramePr>
              <a:graphicFrameLocks noChangeAspect="1"/>
            </p:cNvGraphicFramePr>
            <p:nvPr/>
          </p:nvGraphicFramePr>
          <p:xfrm>
            <a:off x="4241" y="2151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8" name="公式" r:id="rId27" imgW="28746" imgH="28657" progId="Equation.3">
                    <p:embed/>
                  </p:oleObj>
                </mc:Choice>
                <mc:Fallback>
                  <p:oleObj name="公式" r:id="rId27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2151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37"/>
            <p:cNvGraphicFramePr>
              <a:graphicFrameLocks noChangeAspect="1"/>
            </p:cNvGraphicFramePr>
            <p:nvPr/>
          </p:nvGraphicFramePr>
          <p:xfrm>
            <a:off x="3685" y="214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69" name="公式" r:id="rId29" imgW="28746" imgH="28657" progId="Equation.3">
                    <p:embed/>
                  </p:oleObj>
                </mc:Choice>
                <mc:Fallback>
                  <p:oleObj name="公式" r:id="rId29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14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39"/>
            <p:cNvGraphicFramePr>
              <a:graphicFrameLocks noChangeAspect="1"/>
            </p:cNvGraphicFramePr>
            <p:nvPr/>
          </p:nvGraphicFramePr>
          <p:xfrm>
            <a:off x="3470" y="226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0" name="公式" r:id="rId31" imgW="28746" imgH="28657" progId="Equation.3">
                    <p:embed/>
                  </p:oleObj>
                </mc:Choice>
                <mc:Fallback>
                  <p:oleObj name="公式" r:id="rId31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260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40"/>
            <p:cNvGraphicFramePr>
              <a:graphicFrameLocks noChangeAspect="1"/>
            </p:cNvGraphicFramePr>
            <p:nvPr/>
          </p:nvGraphicFramePr>
          <p:xfrm>
            <a:off x="4694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1" name="公式" r:id="rId33" imgW="28746" imgH="28657" progId="Equation.3">
                    <p:embed/>
                  </p:oleObj>
                </mc:Choice>
                <mc:Fallback>
                  <p:oleObj name="公式" r:id="rId33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41"/>
            <p:cNvGraphicFramePr>
              <a:graphicFrameLocks noChangeAspect="1"/>
            </p:cNvGraphicFramePr>
            <p:nvPr/>
          </p:nvGraphicFramePr>
          <p:xfrm>
            <a:off x="3243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2" name="公式" r:id="rId35" imgW="28746" imgH="28657" progId="Equation.3">
                    <p:embed/>
                  </p:oleObj>
                </mc:Choice>
                <mc:Fallback>
                  <p:oleObj name="公式" r:id="rId35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42"/>
            <p:cNvGraphicFramePr>
              <a:graphicFrameLocks noChangeAspect="1"/>
            </p:cNvGraphicFramePr>
            <p:nvPr/>
          </p:nvGraphicFramePr>
          <p:xfrm>
            <a:off x="4241" y="3764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3" name="公式" r:id="rId37" imgW="47657" imgH="0" progId="Equation.3">
                    <p:embed/>
                  </p:oleObj>
                </mc:Choice>
                <mc:Fallback>
                  <p:oleObj name="公式" r:id="rId37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3764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43"/>
            <p:cNvGraphicFramePr>
              <a:graphicFrameLocks noChangeAspect="1"/>
            </p:cNvGraphicFramePr>
            <p:nvPr/>
          </p:nvGraphicFramePr>
          <p:xfrm>
            <a:off x="3685" y="376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4" name="公式" r:id="rId39" imgW="47657" imgH="0" progId="Equation.3">
                    <p:embed/>
                  </p:oleObj>
                </mc:Choice>
                <mc:Fallback>
                  <p:oleObj name="公式" r:id="rId39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376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5"/>
            <p:cNvGraphicFramePr>
              <a:graphicFrameLocks noChangeAspect="1"/>
            </p:cNvGraphicFramePr>
            <p:nvPr/>
          </p:nvGraphicFramePr>
          <p:xfrm>
            <a:off x="4513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5" name="公式" r:id="rId41" imgW="47657" imgH="0" progId="Equation.3">
                    <p:embed/>
                  </p:oleObj>
                </mc:Choice>
                <mc:Fallback>
                  <p:oleObj name="公式" r:id="rId41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6"/>
            <p:cNvGraphicFramePr>
              <a:graphicFrameLocks noChangeAspect="1"/>
            </p:cNvGraphicFramePr>
            <p:nvPr/>
          </p:nvGraphicFramePr>
          <p:xfrm>
            <a:off x="3255" y="342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6" name="公式" r:id="rId43" imgW="47657" imgH="0" progId="Equation.3">
                    <p:embed/>
                  </p:oleObj>
                </mc:Choice>
                <mc:Fallback>
                  <p:oleObj name="公式" r:id="rId43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42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17"/>
            <p:cNvGraphicFramePr>
              <a:graphicFrameLocks noChangeAspect="1"/>
            </p:cNvGraphicFramePr>
            <p:nvPr/>
          </p:nvGraphicFramePr>
          <p:xfrm>
            <a:off x="4694" y="3418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7" name="公式" r:id="rId45" imgW="47657" imgH="0" progId="Equation.3">
                    <p:embed/>
                  </p:oleObj>
                </mc:Choice>
                <mc:Fallback>
                  <p:oleObj name="公式" r:id="rId45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3418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47"/>
            <p:cNvGraphicFramePr>
              <a:graphicFrameLocks noChangeAspect="1"/>
            </p:cNvGraphicFramePr>
            <p:nvPr/>
          </p:nvGraphicFramePr>
          <p:xfrm>
            <a:off x="3415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8" name="公式" r:id="rId47" imgW="47657" imgH="0" progId="Equation.3">
                    <p:embed/>
                  </p:oleObj>
                </mc:Choice>
                <mc:Fallback>
                  <p:oleObj name="公式" r:id="rId47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5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21"/>
            <p:cNvGraphicFramePr>
              <a:graphicFrameLocks noChangeAspect="1"/>
            </p:cNvGraphicFramePr>
            <p:nvPr/>
          </p:nvGraphicFramePr>
          <p:xfrm>
            <a:off x="3993" y="3793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79" name="公式" r:id="rId49" imgW="47657" imgH="0" progId="Equation.3">
                    <p:embed/>
                  </p:oleObj>
                </mc:Choice>
                <mc:Fallback>
                  <p:oleObj name="公式" r:id="rId49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3793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Oval 51"/>
          <p:cNvSpPr>
            <a:spLocks noChangeArrowheads="1"/>
          </p:cNvSpPr>
          <p:nvPr/>
        </p:nvSpPr>
        <p:spPr bwMode="auto">
          <a:xfrm>
            <a:off x="2762528" y="2442004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4" name="Line 20"/>
          <p:cNvSpPr>
            <a:spLocks noChangeShapeType="1"/>
          </p:cNvSpPr>
          <p:nvPr/>
        </p:nvSpPr>
        <p:spPr bwMode="auto">
          <a:xfrm>
            <a:off x="3156604" y="2672190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51"/>
          <p:cNvSpPr>
            <a:spLocks noChangeArrowheads="1"/>
          </p:cNvSpPr>
          <p:nvPr/>
        </p:nvSpPr>
        <p:spPr bwMode="auto">
          <a:xfrm>
            <a:off x="2360137" y="2839136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1" name="Line 20"/>
          <p:cNvSpPr>
            <a:spLocks noChangeShapeType="1"/>
          </p:cNvSpPr>
          <p:nvPr/>
        </p:nvSpPr>
        <p:spPr bwMode="auto">
          <a:xfrm>
            <a:off x="3242867" y="3302428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Oval 51"/>
          <p:cNvSpPr>
            <a:spLocks noChangeArrowheads="1"/>
          </p:cNvSpPr>
          <p:nvPr/>
        </p:nvSpPr>
        <p:spPr bwMode="auto">
          <a:xfrm>
            <a:off x="2410520" y="3816062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4" name="Line 20"/>
          <p:cNvSpPr>
            <a:spLocks noChangeShapeType="1"/>
          </p:cNvSpPr>
          <p:nvPr/>
        </p:nvSpPr>
        <p:spPr bwMode="auto">
          <a:xfrm>
            <a:off x="3382920" y="4305191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Oval 51"/>
          <p:cNvSpPr>
            <a:spLocks noChangeArrowheads="1"/>
          </p:cNvSpPr>
          <p:nvPr/>
        </p:nvSpPr>
        <p:spPr bwMode="auto">
          <a:xfrm>
            <a:off x="2791896" y="4412091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6" name="Line 20"/>
          <p:cNvSpPr>
            <a:spLocks noChangeShapeType="1"/>
          </p:cNvSpPr>
          <p:nvPr/>
        </p:nvSpPr>
        <p:spPr bwMode="auto">
          <a:xfrm>
            <a:off x="3387677" y="4655706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1129"/>
              </p:ext>
            </p:extLst>
          </p:nvPr>
        </p:nvGraphicFramePr>
        <p:xfrm>
          <a:off x="1984179" y="1837944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80" name="公式" r:id="rId51" imgW="164880" imgH="177480" progId="Equation.3">
                  <p:embed/>
                </p:oleObj>
              </mc:Choice>
              <mc:Fallback>
                <p:oleObj name="公式" r:id="rId51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84179" y="1837944"/>
                        <a:ext cx="680243" cy="732569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147785"/>
              </p:ext>
            </p:extLst>
          </p:nvPr>
        </p:nvGraphicFramePr>
        <p:xfrm>
          <a:off x="5755761" y="4589967"/>
          <a:ext cx="1965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81" name="公式" r:id="rId52" imgW="774360" imgH="177480" progId="Equation.3">
                  <p:embed/>
                </p:oleObj>
              </mc:Choice>
              <mc:Fallback>
                <p:oleObj name="公式" r:id="rId52" imgW="774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761" y="4589967"/>
                        <a:ext cx="19653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089168"/>
              </p:ext>
            </p:extLst>
          </p:nvPr>
        </p:nvGraphicFramePr>
        <p:xfrm>
          <a:off x="7064054" y="4238785"/>
          <a:ext cx="33591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82" name="Visio" r:id="rId54" imgW="3358851" imgH="2337260" progId="">
                  <p:embed/>
                </p:oleObj>
              </mc:Choice>
              <mc:Fallback>
                <p:oleObj name="Visio" r:id="rId54" imgW="3358851" imgH="23372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054" y="4238785"/>
                        <a:ext cx="335915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矩形 92"/>
          <p:cNvSpPr/>
          <p:nvPr/>
        </p:nvSpPr>
        <p:spPr>
          <a:xfrm>
            <a:off x="2175024" y="5337638"/>
            <a:ext cx="45010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       </a:t>
            </a:r>
            <a:r>
              <a:rPr lang="en-US" altLang="zh-CN" dirty="0">
                <a:solidFill>
                  <a:srgbClr val="009900"/>
                </a:solidFill>
              </a:rPr>
              <a:t>=</a:t>
            </a:r>
            <a:r>
              <a:rPr lang="zh-CN" altLang="en-US" dirty="0">
                <a:solidFill>
                  <a:srgbClr val="009900"/>
                </a:solidFill>
              </a:rPr>
              <a:t>垂直于磁化电流方向上表面单位长度流过的电流</a:t>
            </a:r>
          </a:p>
        </p:txBody>
      </p:sp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13589"/>
              </p:ext>
            </p:extLst>
          </p:nvPr>
        </p:nvGraphicFramePr>
        <p:xfrm>
          <a:off x="2403754" y="5358498"/>
          <a:ext cx="414208" cy="44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83" name="公式" r:id="rId56" imgW="164880" imgH="177480" progId="Equation.3">
                  <p:embed/>
                </p:oleObj>
              </mc:Choice>
              <mc:Fallback>
                <p:oleObj name="公式" r:id="rId56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403754" y="5358498"/>
                        <a:ext cx="414208" cy="44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矩形 94"/>
          <p:cNvSpPr/>
          <p:nvPr/>
        </p:nvSpPr>
        <p:spPr>
          <a:xfrm>
            <a:off x="2154631" y="6245282"/>
            <a:ext cx="5032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A1CBE"/>
                </a:solidFill>
              </a:rPr>
              <a:t>球表面磁化电流绕</a:t>
            </a:r>
            <a:r>
              <a:rPr lang="en-US" altLang="zh-CN" dirty="0">
                <a:solidFill>
                  <a:srgbClr val="CA1CBE"/>
                </a:solidFill>
              </a:rPr>
              <a:t>z</a:t>
            </a:r>
            <a:r>
              <a:rPr lang="zh-CN" altLang="en-US" dirty="0">
                <a:solidFill>
                  <a:srgbClr val="CA1CBE"/>
                </a:solidFill>
              </a:rPr>
              <a:t>轴对称分布</a:t>
            </a:r>
          </a:p>
        </p:txBody>
      </p:sp>
    </p:spTree>
    <p:extLst>
      <p:ext uri="{BB962C8B-B14F-4D97-AF65-F5344CB8AC3E}">
        <p14:creationId xmlns:p14="http://schemas.microsoft.com/office/powerpoint/2010/main" val="9531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27" grpId="0" animBg="1"/>
      <p:bldP spid="28" grpId="0" animBg="1"/>
      <p:bldP spid="30" grpId="0" animBg="1"/>
      <p:bldP spid="32" grpId="0" animBg="1"/>
      <p:bldP spid="34" grpId="0"/>
      <p:bldP spid="36" grpId="0" animBg="1"/>
      <p:bldP spid="73" grpId="0" animBg="1"/>
      <p:bldP spid="74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93" grpId="0"/>
      <p:bldP spid="9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881824" y="484007"/>
            <a:ext cx="1676400" cy="2667000"/>
            <a:chOff x="2112" y="1392"/>
            <a:chExt cx="1056" cy="1680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2112" y="2016"/>
              <a:ext cx="105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2487" y="1978"/>
            <a:ext cx="14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59" name="公式" r:id="rId3" imgW="38201" imgH="95399" progId="Equation.3">
                    <p:embed/>
                  </p:oleObj>
                </mc:Choice>
                <mc:Fallback>
                  <p:oleObj name="公式" r:id="rId3" imgW="38201" imgH="953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1978"/>
                          <a:ext cx="14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2407" y="2157"/>
              <a:ext cx="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33CC33"/>
                  </a:solidFill>
                </a:rPr>
                <a:t>O</a:t>
              </a:r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764511"/>
                </p:ext>
              </p:extLst>
            </p:nvPr>
          </p:nvGraphicFramePr>
          <p:xfrm>
            <a:off x="2688" y="1399"/>
            <a:ext cx="27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0" name="公式" r:id="rId5" imgW="126720" imgH="126720" progId="Equation.3">
                    <p:embed/>
                  </p:oleObj>
                </mc:Choice>
                <mc:Fallback>
                  <p:oleObj name="公式" r:id="rId5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99"/>
                          <a:ext cx="27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8694625" y="1214258"/>
            <a:ext cx="681037" cy="579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417937"/>
              </p:ext>
            </p:extLst>
          </p:nvPr>
        </p:nvGraphicFramePr>
        <p:xfrm>
          <a:off x="9197861" y="1485719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61" name="公式" r:id="rId7" imgW="142971" imgH="95399" progId="Equation.3">
                  <p:embed/>
                </p:oleObj>
              </mc:Choice>
              <mc:Fallback>
                <p:oleObj name="公式" r:id="rId7" imgW="142971" imgH="9539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7861" y="1485719"/>
                        <a:ext cx="406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7"/>
          <p:cNvSpPr>
            <a:spLocks/>
          </p:cNvSpPr>
          <p:nvPr/>
        </p:nvSpPr>
        <p:spPr bwMode="auto">
          <a:xfrm rot="12358292">
            <a:off x="8718437" y="1449208"/>
            <a:ext cx="231775" cy="168275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8110424" y="1120324"/>
            <a:ext cx="1219200" cy="228600"/>
          </a:xfrm>
          <a:prstGeom prst="donut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H="1">
            <a:off x="8720024" y="1169807"/>
            <a:ext cx="609600" cy="609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8464274" y="1317175"/>
            <a:ext cx="268614" cy="21176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 rot="16844243">
            <a:off x="8953387" y="1566683"/>
            <a:ext cx="182563" cy="198437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Text Box 34"/>
          <p:cNvSpPr txBox="1">
            <a:spLocks noChangeArrowheads="1"/>
          </p:cNvSpPr>
          <p:nvPr/>
        </p:nvSpPr>
        <p:spPr bwMode="auto">
          <a:xfrm rot="2700000">
            <a:off x="9007885" y="961812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134" name="对象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682912"/>
              </p:ext>
            </p:extLst>
          </p:nvPr>
        </p:nvGraphicFramePr>
        <p:xfrm>
          <a:off x="9621057" y="1282172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62" name="公式" r:id="rId9" imgW="164880" imgH="177480" progId="Equation.3">
                  <p:embed/>
                </p:oleObj>
              </mc:Choice>
              <mc:Fallback>
                <p:oleObj name="公式" r:id="rId9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21057" y="1282172"/>
                        <a:ext cx="680243" cy="7325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Line 64"/>
          <p:cNvSpPr>
            <a:spLocks noChangeShapeType="1"/>
          </p:cNvSpPr>
          <p:nvPr/>
        </p:nvSpPr>
        <p:spPr bwMode="auto">
          <a:xfrm rot="5400000" flipV="1">
            <a:off x="9259195" y="787595"/>
            <a:ext cx="217776" cy="226011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" name="Line 63"/>
          <p:cNvSpPr>
            <a:spLocks noChangeShapeType="1"/>
          </p:cNvSpPr>
          <p:nvPr/>
        </p:nvSpPr>
        <p:spPr bwMode="auto">
          <a:xfrm flipV="1">
            <a:off x="9375661" y="872748"/>
            <a:ext cx="308134" cy="242493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" name="Line 63"/>
          <p:cNvSpPr>
            <a:spLocks noChangeShapeType="1"/>
          </p:cNvSpPr>
          <p:nvPr/>
        </p:nvSpPr>
        <p:spPr bwMode="auto">
          <a:xfrm flipV="1">
            <a:off x="9406541" y="950107"/>
            <a:ext cx="329771" cy="24013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64"/>
          <p:cNvSpPr>
            <a:spLocks noChangeShapeType="1"/>
          </p:cNvSpPr>
          <p:nvPr/>
        </p:nvSpPr>
        <p:spPr bwMode="auto">
          <a:xfrm rot="5400000" flipV="1">
            <a:off x="9547173" y="1092937"/>
            <a:ext cx="251990" cy="23884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9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650441"/>
              </p:ext>
            </p:extLst>
          </p:nvPr>
        </p:nvGraphicFramePr>
        <p:xfrm>
          <a:off x="9411231" y="333600"/>
          <a:ext cx="5238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63" name="公式" r:id="rId11" imgW="177480" imgH="177480" progId="Equation.3">
                  <p:embed/>
                </p:oleObj>
              </mc:Choice>
              <mc:Fallback>
                <p:oleObj name="公式" r:id="rId11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1231" y="333600"/>
                        <a:ext cx="5238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Rectangle 7"/>
          <p:cNvSpPr>
            <a:spLocks noChangeArrowheads="1"/>
          </p:cNvSpPr>
          <p:nvPr/>
        </p:nvSpPr>
        <p:spPr bwMode="auto">
          <a:xfrm>
            <a:off x="7064262" y="3003628"/>
            <a:ext cx="3311525" cy="3671887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grpSp>
        <p:nvGrpSpPr>
          <p:cNvPr id="141" name="Group 52"/>
          <p:cNvGrpSpPr>
            <a:grpSpLocks/>
          </p:cNvGrpSpPr>
          <p:nvPr/>
        </p:nvGrpSpPr>
        <p:grpSpPr bwMode="auto">
          <a:xfrm>
            <a:off x="7424625" y="3151265"/>
            <a:ext cx="2632075" cy="3452813"/>
            <a:chOff x="3243" y="1845"/>
            <a:chExt cx="1658" cy="2175"/>
          </a:xfrm>
        </p:grpSpPr>
        <p:sp>
          <p:nvSpPr>
            <p:cNvPr id="142" name="Oval 8"/>
            <p:cNvSpPr>
              <a:spLocks noChangeArrowheads="1"/>
            </p:cNvSpPr>
            <p:nvPr/>
          </p:nvSpPr>
          <p:spPr bwMode="auto">
            <a:xfrm>
              <a:off x="3243" y="2205"/>
              <a:ext cx="1587" cy="1587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3" name="Oval 9"/>
            <p:cNvSpPr>
              <a:spLocks noChangeArrowheads="1"/>
            </p:cNvSpPr>
            <p:nvPr/>
          </p:nvSpPr>
          <p:spPr bwMode="auto">
            <a:xfrm>
              <a:off x="3243" y="2795"/>
              <a:ext cx="1587" cy="454"/>
            </a:xfrm>
            <a:prstGeom prst="ellipse">
              <a:avLst/>
            </a:prstGeom>
            <a:gradFill rotWithShape="1">
              <a:gsLst>
                <a:gs pos="0">
                  <a:srgbClr val="FFDEBD">
                    <a:gamma/>
                    <a:shade val="56078"/>
                    <a:invGamma/>
                  </a:srgbClr>
                </a:gs>
                <a:gs pos="100000">
                  <a:srgbClr val="FFDEB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4" name="Oval 10"/>
            <p:cNvSpPr>
              <a:spLocks noChangeArrowheads="1"/>
            </p:cNvSpPr>
            <p:nvPr/>
          </p:nvSpPr>
          <p:spPr bwMode="auto">
            <a:xfrm rot="5400000">
              <a:off x="3247" y="2768"/>
              <a:ext cx="1587" cy="454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5" name="Oval 11"/>
            <p:cNvSpPr>
              <a:spLocks noChangeArrowheads="1"/>
            </p:cNvSpPr>
            <p:nvPr/>
          </p:nvSpPr>
          <p:spPr bwMode="auto">
            <a:xfrm rot="5400000">
              <a:off x="3221" y="2454"/>
              <a:ext cx="1587" cy="1089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6" name="Line 14"/>
            <p:cNvSpPr>
              <a:spLocks noChangeShapeType="1"/>
            </p:cNvSpPr>
            <p:nvPr/>
          </p:nvSpPr>
          <p:spPr bwMode="auto">
            <a:xfrm flipV="1">
              <a:off x="3548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V="1">
              <a:off x="3742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 flipV="1">
              <a:off x="3334" y="2716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V="1">
              <a:off x="3815" y="2547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V="1">
              <a:off x="3951" y="2296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 flipV="1">
              <a:off x="4171" y="2562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V="1">
              <a:off x="4307" y="2335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 flipV="1">
              <a:off x="4377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 flipV="1">
              <a:off x="4571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V="1">
              <a:off x="4740" y="2750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 flipV="1">
              <a:off x="4059" y="1888"/>
              <a:ext cx="0" cy="1134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7" name="Line 28"/>
            <p:cNvSpPr>
              <a:spLocks noChangeShapeType="1"/>
            </p:cNvSpPr>
            <p:nvPr/>
          </p:nvSpPr>
          <p:spPr bwMode="auto">
            <a:xfrm flipV="1">
              <a:off x="4059" y="2115"/>
              <a:ext cx="635" cy="90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8" name="Line 29"/>
            <p:cNvSpPr>
              <a:spLocks noChangeShapeType="1"/>
            </p:cNvSpPr>
            <p:nvPr/>
          </p:nvSpPr>
          <p:spPr bwMode="auto">
            <a:xfrm>
              <a:off x="4059" y="3793"/>
              <a:ext cx="0" cy="22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159" name="Object 30"/>
            <p:cNvGraphicFramePr>
              <a:graphicFrameLocks noChangeAspect="1"/>
            </p:cNvGraphicFramePr>
            <p:nvPr/>
          </p:nvGraphicFramePr>
          <p:xfrm>
            <a:off x="3735" y="1935"/>
            <a:ext cx="204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4" name="公式" r:id="rId13" imgW="9456" imgH="9427" progId="Equation.3">
                    <p:embed/>
                  </p:oleObj>
                </mc:Choice>
                <mc:Fallback>
                  <p:oleObj name="公式" r:id="rId13" imgW="9456" imgH="942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1935"/>
                          <a:ext cx="204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0" name="Object 31"/>
            <p:cNvGraphicFramePr>
              <a:graphicFrameLocks noChangeAspect="1"/>
            </p:cNvGraphicFramePr>
            <p:nvPr/>
          </p:nvGraphicFramePr>
          <p:xfrm>
            <a:off x="4635" y="1845"/>
            <a:ext cx="26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5" name="公式" r:id="rId15" imgW="47657" imgH="114253" progId="Equation.3">
                    <p:embed/>
                  </p:oleObj>
                </mc:Choice>
                <mc:Fallback>
                  <p:oleObj name="公式" r:id="rId15" imgW="47657" imgH="11425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5" y="1845"/>
                          <a:ext cx="266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1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3174680"/>
                </p:ext>
              </p:extLst>
            </p:nvPr>
          </p:nvGraphicFramePr>
          <p:xfrm>
            <a:off x="4155" y="2792"/>
            <a:ext cx="1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6" name="公式" r:id="rId17" imgW="126720" imgH="177480" progId="Equation.3">
                    <p:embed/>
                  </p:oleObj>
                </mc:Choice>
                <mc:Fallback>
                  <p:oleObj name="公式" r:id="rId17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2792"/>
                          <a:ext cx="1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2" name="Freeform 33"/>
            <p:cNvSpPr>
              <a:spLocks/>
            </p:cNvSpPr>
            <p:nvPr/>
          </p:nvSpPr>
          <p:spPr bwMode="auto">
            <a:xfrm>
              <a:off x="4059" y="2741"/>
              <a:ext cx="136" cy="5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1" y="7"/>
                </a:cxn>
                <a:cxn ang="0">
                  <a:pos x="136" y="54"/>
                </a:cxn>
              </a:cxnLst>
              <a:rect l="0" t="0" r="r" b="b"/>
              <a:pathLst>
                <a:path w="136" h="54">
                  <a:moveTo>
                    <a:pt x="0" y="9"/>
                  </a:moveTo>
                  <a:cubicBezTo>
                    <a:pt x="13" y="9"/>
                    <a:pt x="58" y="0"/>
                    <a:pt x="81" y="7"/>
                  </a:cubicBezTo>
                  <a:cubicBezTo>
                    <a:pt x="104" y="14"/>
                    <a:pt x="125" y="44"/>
                    <a:pt x="136" y="54"/>
                  </a:cubicBezTo>
                </a:path>
              </a:pathLst>
            </a:custGeom>
            <a:noFill/>
            <a:ln w="9525" cap="flat" cmpd="sng">
              <a:solidFill>
                <a:srgbClr val="FFFF99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163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560143"/>
                </p:ext>
              </p:extLst>
            </p:nvPr>
          </p:nvGraphicFramePr>
          <p:xfrm>
            <a:off x="3529" y="2872"/>
            <a:ext cx="27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7" name="公式" r:id="rId19" imgW="203040" imgH="203040" progId="Equation.3">
                    <p:embed/>
                  </p:oleObj>
                </mc:Choice>
                <mc:Fallback>
                  <p:oleObj name="公式" r:id="rId19" imgW="203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9" y="2872"/>
                          <a:ext cx="27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" name="Object 35"/>
            <p:cNvGraphicFramePr>
              <a:graphicFrameLocks noChangeAspect="1"/>
            </p:cNvGraphicFramePr>
            <p:nvPr/>
          </p:nvGraphicFramePr>
          <p:xfrm>
            <a:off x="3987" y="2087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8" name="公式" r:id="rId21" imgW="28746" imgH="28657" progId="Equation.3">
                    <p:embed/>
                  </p:oleObj>
                </mc:Choice>
                <mc:Fallback>
                  <p:oleObj name="公式" r:id="rId21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2087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" name="Object 36"/>
            <p:cNvGraphicFramePr>
              <a:graphicFrameLocks noChangeAspect="1"/>
            </p:cNvGraphicFramePr>
            <p:nvPr/>
          </p:nvGraphicFramePr>
          <p:xfrm>
            <a:off x="4241" y="2151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69" name="公式" r:id="rId23" imgW="28746" imgH="28657" progId="Equation.3">
                    <p:embed/>
                  </p:oleObj>
                </mc:Choice>
                <mc:Fallback>
                  <p:oleObj name="公式" r:id="rId23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2151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" name="Object 37"/>
            <p:cNvGraphicFramePr>
              <a:graphicFrameLocks noChangeAspect="1"/>
            </p:cNvGraphicFramePr>
            <p:nvPr/>
          </p:nvGraphicFramePr>
          <p:xfrm>
            <a:off x="3685" y="214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0" name="公式" r:id="rId25" imgW="28746" imgH="28657" progId="Equation.3">
                    <p:embed/>
                  </p:oleObj>
                </mc:Choice>
                <mc:Fallback>
                  <p:oleObj name="公式" r:id="rId25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14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7" name="Object 39"/>
            <p:cNvGraphicFramePr>
              <a:graphicFrameLocks noChangeAspect="1"/>
            </p:cNvGraphicFramePr>
            <p:nvPr/>
          </p:nvGraphicFramePr>
          <p:xfrm>
            <a:off x="3470" y="226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1" name="公式" r:id="rId27" imgW="28746" imgH="28657" progId="Equation.3">
                    <p:embed/>
                  </p:oleObj>
                </mc:Choice>
                <mc:Fallback>
                  <p:oleObj name="公式" r:id="rId27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260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" name="Object 40"/>
            <p:cNvGraphicFramePr>
              <a:graphicFrameLocks noChangeAspect="1"/>
            </p:cNvGraphicFramePr>
            <p:nvPr/>
          </p:nvGraphicFramePr>
          <p:xfrm>
            <a:off x="4694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2" name="公式" r:id="rId29" imgW="28746" imgH="28657" progId="Equation.3">
                    <p:embed/>
                  </p:oleObj>
                </mc:Choice>
                <mc:Fallback>
                  <p:oleObj name="公式" r:id="rId29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9" name="Object 41"/>
            <p:cNvGraphicFramePr>
              <a:graphicFrameLocks noChangeAspect="1"/>
            </p:cNvGraphicFramePr>
            <p:nvPr/>
          </p:nvGraphicFramePr>
          <p:xfrm>
            <a:off x="3243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3" name="公式" r:id="rId31" imgW="28746" imgH="28657" progId="Equation.3">
                    <p:embed/>
                  </p:oleObj>
                </mc:Choice>
                <mc:Fallback>
                  <p:oleObj name="公式" r:id="rId31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0" name="Object 42"/>
            <p:cNvGraphicFramePr>
              <a:graphicFrameLocks noChangeAspect="1"/>
            </p:cNvGraphicFramePr>
            <p:nvPr/>
          </p:nvGraphicFramePr>
          <p:xfrm>
            <a:off x="4241" y="3764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4" name="公式" r:id="rId33" imgW="47657" imgH="0" progId="Equation.3">
                    <p:embed/>
                  </p:oleObj>
                </mc:Choice>
                <mc:Fallback>
                  <p:oleObj name="公式" r:id="rId33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3764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" name="Object 43"/>
            <p:cNvGraphicFramePr>
              <a:graphicFrameLocks noChangeAspect="1"/>
            </p:cNvGraphicFramePr>
            <p:nvPr/>
          </p:nvGraphicFramePr>
          <p:xfrm>
            <a:off x="3685" y="376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5" name="公式" r:id="rId35" imgW="47657" imgH="0" progId="Equation.3">
                    <p:embed/>
                  </p:oleObj>
                </mc:Choice>
                <mc:Fallback>
                  <p:oleObj name="公式" r:id="rId35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376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15"/>
            <p:cNvGraphicFramePr>
              <a:graphicFrameLocks noChangeAspect="1"/>
            </p:cNvGraphicFramePr>
            <p:nvPr/>
          </p:nvGraphicFramePr>
          <p:xfrm>
            <a:off x="4513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6" name="公式" r:id="rId37" imgW="47657" imgH="0" progId="Equation.3">
                    <p:embed/>
                  </p:oleObj>
                </mc:Choice>
                <mc:Fallback>
                  <p:oleObj name="公式" r:id="rId37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Object 16"/>
            <p:cNvGraphicFramePr>
              <a:graphicFrameLocks noChangeAspect="1"/>
            </p:cNvGraphicFramePr>
            <p:nvPr/>
          </p:nvGraphicFramePr>
          <p:xfrm>
            <a:off x="3255" y="342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7" name="公式" r:id="rId39" imgW="47657" imgH="0" progId="Equation.3">
                    <p:embed/>
                  </p:oleObj>
                </mc:Choice>
                <mc:Fallback>
                  <p:oleObj name="公式" r:id="rId39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42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" name="Object 17"/>
            <p:cNvGraphicFramePr>
              <a:graphicFrameLocks noChangeAspect="1"/>
            </p:cNvGraphicFramePr>
            <p:nvPr/>
          </p:nvGraphicFramePr>
          <p:xfrm>
            <a:off x="4694" y="3418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8" name="公式" r:id="rId41" imgW="47657" imgH="0" progId="Equation.3">
                    <p:embed/>
                  </p:oleObj>
                </mc:Choice>
                <mc:Fallback>
                  <p:oleObj name="公式" r:id="rId41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3418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47"/>
            <p:cNvGraphicFramePr>
              <a:graphicFrameLocks noChangeAspect="1"/>
            </p:cNvGraphicFramePr>
            <p:nvPr/>
          </p:nvGraphicFramePr>
          <p:xfrm>
            <a:off x="3415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79" name="公式" r:id="rId43" imgW="47657" imgH="0" progId="Equation.3">
                    <p:embed/>
                  </p:oleObj>
                </mc:Choice>
                <mc:Fallback>
                  <p:oleObj name="公式" r:id="rId43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5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" name="Object 21"/>
            <p:cNvGraphicFramePr>
              <a:graphicFrameLocks noChangeAspect="1"/>
            </p:cNvGraphicFramePr>
            <p:nvPr/>
          </p:nvGraphicFramePr>
          <p:xfrm>
            <a:off x="3993" y="3793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80" name="公式" r:id="rId45" imgW="47657" imgH="0" progId="Equation.3">
                    <p:embed/>
                  </p:oleObj>
                </mc:Choice>
                <mc:Fallback>
                  <p:oleObj name="公式" r:id="rId45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3793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7" name="Oval 51"/>
          <p:cNvSpPr>
            <a:spLocks noChangeArrowheads="1"/>
          </p:cNvSpPr>
          <p:nvPr/>
        </p:nvSpPr>
        <p:spPr bwMode="auto">
          <a:xfrm>
            <a:off x="7927861" y="3867228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8" name="Line 20"/>
          <p:cNvSpPr>
            <a:spLocks noChangeShapeType="1"/>
          </p:cNvSpPr>
          <p:nvPr/>
        </p:nvSpPr>
        <p:spPr bwMode="auto">
          <a:xfrm>
            <a:off x="8321937" y="4097414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" name="Oval 51"/>
          <p:cNvSpPr>
            <a:spLocks noChangeArrowheads="1"/>
          </p:cNvSpPr>
          <p:nvPr/>
        </p:nvSpPr>
        <p:spPr bwMode="auto">
          <a:xfrm>
            <a:off x="7525470" y="4264360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0" name="Line 20"/>
          <p:cNvSpPr>
            <a:spLocks noChangeShapeType="1"/>
          </p:cNvSpPr>
          <p:nvPr/>
        </p:nvSpPr>
        <p:spPr bwMode="auto">
          <a:xfrm>
            <a:off x="8408200" y="4727652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" name="Oval 51"/>
          <p:cNvSpPr>
            <a:spLocks noChangeArrowheads="1"/>
          </p:cNvSpPr>
          <p:nvPr/>
        </p:nvSpPr>
        <p:spPr bwMode="auto">
          <a:xfrm>
            <a:off x="7575853" y="5241286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2" name="Line 20"/>
          <p:cNvSpPr>
            <a:spLocks noChangeShapeType="1"/>
          </p:cNvSpPr>
          <p:nvPr/>
        </p:nvSpPr>
        <p:spPr bwMode="auto">
          <a:xfrm>
            <a:off x="8548253" y="5730415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" name="Oval 51"/>
          <p:cNvSpPr>
            <a:spLocks noChangeArrowheads="1"/>
          </p:cNvSpPr>
          <p:nvPr/>
        </p:nvSpPr>
        <p:spPr bwMode="auto">
          <a:xfrm>
            <a:off x="7957229" y="5837315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4" name="Line 20"/>
          <p:cNvSpPr>
            <a:spLocks noChangeShapeType="1"/>
          </p:cNvSpPr>
          <p:nvPr/>
        </p:nvSpPr>
        <p:spPr bwMode="auto">
          <a:xfrm>
            <a:off x="8553010" y="6080930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5" name="对象 1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680075"/>
              </p:ext>
            </p:extLst>
          </p:nvPr>
        </p:nvGraphicFramePr>
        <p:xfrm>
          <a:off x="7149512" y="3263168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1" name="公式" r:id="rId47" imgW="164880" imgH="177480" progId="Equation.3">
                  <p:embed/>
                </p:oleObj>
              </mc:Choice>
              <mc:Fallback>
                <p:oleObj name="公式" r:id="rId47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9512" y="3263168"/>
                        <a:ext cx="680243" cy="732569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875830"/>
              </p:ext>
            </p:extLst>
          </p:nvPr>
        </p:nvGraphicFramePr>
        <p:xfrm>
          <a:off x="2974827" y="99909"/>
          <a:ext cx="19970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2" name="公式" r:id="rId48" imgW="787058" imgH="177723" progId="Equation.3">
                  <p:embed/>
                </p:oleObj>
              </mc:Choice>
              <mc:Fallback>
                <p:oleObj name="公式" r:id="rId48" imgW="787058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827" y="99909"/>
                        <a:ext cx="19970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" name="矩形 186"/>
          <p:cNvSpPr/>
          <p:nvPr/>
        </p:nvSpPr>
        <p:spPr>
          <a:xfrm>
            <a:off x="2182035" y="650993"/>
            <a:ext cx="49961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       </a:t>
            </a:r>
            <a:r>
              <a:rPr lang="en-US" altLang="zh-CN" dirty="0">
                <a:solidFill>
                  <a:srgbClr val="009900"/>
                </a:solidFill>
              </a:rPr>
              <a:t>=</a:t>
            </a:r>
            <a:r>
              <a:rPr lang="zh-CN" altLang="en-US" dirty="0">
                <a:solidFill>
                  <a:srgbClr val="009900"/>
                </a:solidFill>
              </a:rPr>
              <a:t>垂直于磁化电流方向上表面单位长度流过的电流</a:t>
            </a:r>
          </a:p>
        </p:txBody>
      </p:sp>
      <p:graphicFrame>
        <p:nvGraphicFramePr>
          <p:cNvPr id="188" name="对象 1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5581"/>
              </p:ext>
            </p:extLst>
          </p:nvPr>
        </p:nvGraphicFramePr>
        <p:xfrm>
          <a:off x="2291036" y="667089"/>
          <a:ext cx="414208" cy="44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3" name="公式" r:id="rId50" imgW="164880" imgH="177480" progId="Equation.3">
                  <p:embed/>
                </p:oleObj>
              </mc:Choice>
              <mc:Fallback>
                <p:oleObj name="公式" r:id="rId50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291036" y="667089"/>
                        <a:ext cx="414208" cy="44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矩形 188"/>
          <p:cNvSpPr/>
          <p:nvPr/>
        </p:nvSpPr>
        <p:spPr>
          <a:xfrm>
            <a:off x="1677687" y="1623507"/>
            <a:ext cx="5032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A1CBE"/>
                </a:solidFill>
              </a:rPr>
              <a:t>球表面磁化电流绕</a:t>
            </a:r>
            <a:r>
              <a:rPr lang="en-US" altLang="zh-CN" dirty="0">
                <a:solidFill>
                  <a:srgbClr val="CA1CBE"/>
                </a:solidFill>
              </a:rPr>
              <a:t>z</a:t>
            </a:r>
            <a:r>
              <a:rPr lang="zh-CN" altLang="en-US" dirty="0">
                <a:solidFill>
                  <a:srgbClr val="CA1CBE"/>
                </a:solidFill>
              </a:rPr>
              <a:t>轴对称分布</a:t>
            </a:r>
          </a:p>
        </p:txBody>
      </p:sp>
      <p:sp>
        <p:nvSpPr>
          <p:cNvPr id="190" name="矩形 30"/>
          <p:cNvSpPr>
            <a:spLocks noChangeArrowheads="1"/>
          </p:cNvSpPr>
          <p:nvPr/>
        </p:nvSpPr>
        <p:spPr bwMode="auto">
          <a:xfrm>
            <a:off x="1687496" y="2129727"/>
            <a:ext cx="6394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分解成无穷多个同轴的无限小圆环电流</a:t>
            </a:r>
          </a:p>
        </p:txBody>
      </p:sp>
      <p:graphicFrame>
        <p:nvGraphicFramePr>
          <p:cNvPr id="191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212435"/>
              </p:ext>
            </p:extLst>
          </p:nvPr>
        </p:nvGraphicFramePr>
        <p:xfrm>
          <a:off x="4460571" y="3123140"/>
          <a:ext cx="1336770" cy="51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4" name="公式" r:id="rId52" imgW="457002" imgH="177723" progId="Equation.3">
                  <p:embed/>
                </p:oleObj>
              </mc:Choice>
              <mc:Fallback>
                <p:oleObj name="公式" r:id="rId52" imgW="457002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571" y="3123140"/>
                        <a:ext cx="1336770" cy="519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Text Box 84"/>
          <p:cNvSpPr txBox="1">
            <a:spLocks noChangeArrowheads="1"/>
          </p:cNvSpPr>
          <p:nvPr/>
        </p:nvSpPr>
        <p:spPr bwMode="auto">
          <a:xfrm>
            <a:off x="1672175" y="2646087"/>
            <a:ext cx="30838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800" i="1" dirty="0">
                <a:solidFill>
                  <a:srgbClr val="FF0066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sz="2800" dirty="0">
                <a:solidFill>
                  <a:srgbClr val="3333C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处的</a:t>
            </a:r>
            <a:r>
              <a:rPr lang="zh-CN" altLang="en-US" sz="2800" dirty="0">
                <a:solidFill>
                  <a:srgbClr val="3333CC"/>
                </a:solidFill>
              </a:rPr>
              <a:t>无限小圆环电流</a:t>
            </a:r>
            <a:r>
              <a:rPr lang="zh-CN" altLang="en-US" sz="2800" dirty="0">
                <a:solidFill>
                  <a:srgbClr val="3333CC"/>
                </a:solidFill>
                <a:latin typeface="宋体" panose="02010600030101010101" pitchFamily="2" charset="-122"/>
              </a:rPr>
              <a:t>的半径为</a:t>
            </a:r>
          </a:p>
        </p:txBody>
      </p:sp>
      <p:sp>
        <p:nvSpPr>
          <p:cNvPr id="193" name="Text Box 86"/>
          <p:cNvSpPr txBox="1">
            <a:spLocks noChangeArrowheads="1"/>
          </p:cNvSpPr>
          <p:nvPr/>
        </p:nvSpPr>
        <p:spPr bwMode="auto">
          <a:xfrm>
            <a:off x="1945893" y="3745839"/>
            <a:ext cx="1782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8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其宽度</a:t>
            </a:r>
            <a:r>
              <a:rPr lang="zh-CN" altLang="en-US" sz="2800" dirty="0">
                <a:solidFill>
                  <a:srgbClr val="008000"/>
                </a:solidFill>
                <a:latin typeface="宋体" panose="02010600030101010101" pitchFamily="2" charset="-122"/>
              </a:rPr>
              <a:t>为</a:t>
            </a:r>
          </a:p>
        </p:txBody>
      </p:sp>
      <p:graphicFrame>
        <p:nvGraphicFramePr>
          <p:cNvPr id="19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615667"/>
              </p:ext>
            </p:extLst>
          </p:nvPr>
        </p:nvGraphicFramePr>
        <p:xfrm>
          <a:off x="3556491" y="3735464"/>
          <a:ext cx="17208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5" name="公式" r:id="rId54" imgW="583920" imgH="177480" progId="Equation.3">
                  <p:embed/>
                </p:oleObj>
              </mc:Choice>
              <mc:Fallback>
                <p:oleObj name="公式" r:id="rId54" imgW="5839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491" y="3735464"/>
                        <a:ext cx="172085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" name="AutoShape 18"/>
          <p:cNvSpPr>
            <a:spLocks noChangeArrowheads="1"/>
          </p:cNvSpPr>
          <p:nvPr/>
        </p:nvSpPr>
        <p:spPr bwMode="auto">
          <a:xfrm>
            <a:off x="1990424" y="4573989"/>
            <a:ext cx="468471" cy="194858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853473"/>
              </p:ext>
            </p:extLst>
          </p:nvPr>
        </p:nvGraphicFramePr>
        <p:xfrm>
          <a:off x="2500871" y="4468771"/>
          <a:ext cx="19002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6" name="公式" r:id="rId56" imgW="749160" imgH="177480" progId="Equation.3">
                  <p:embed/>
                </p:oleObj>
              </mc:Choice>
              <mc:Fallback>
                <p:oleObj name="公式" r:id="rId56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871" y="4468771"/>
                        <a:ext cx="190023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对象 1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56558"/>
              </p:ext>
            </p:extLst>
          </p:nvPr>
        </p:nvGraphicFramePr>
        <p:xfrm>
          <a:off x="4366291" y="4485897"/>
          <a:ext cx="2197710" cy="46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7" name="公式" r:id="rId58" imgW="838080" imgH="177480" progId="Equation.3">
                  <p:embed/>
                </p:oleObj>
              </mc:Choice>
              <mc:Fallback>
                <p:oleObj name="公式" r:id="rId58" imgW="8380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66291" y="4485897"/>
                        <a:ext cx="2197710" cy="46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AutoShape 18"/>
          <p:cNvSpPr>
            <a:spLocks noChangeArrowheads="1"/>
          </p:cNvSpPr>
          <p:nvPr/>
        </p:nvSpPr>
        <p:spPr bwMode="auto">
          <a:xfrm>
            <a:off x="2368804" y="5455477"/>
            <a:ext cx="468471" cy="194858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021132"/>
              </p:ext>
            </p:extLst>
          </p:nvPr>
        </p:nvGraphicFramePr>
        <p:xfrm>
          <a:off x="3081035" y="5221394"/>
          <a:ext cx="14493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8" name="公式" r:id="rId60" imgW="571320" imgH="279360" progId="Equation.3">
                  <p:embed/>
                </p:oleObj>
              </mc:Choice>
              <mc:Fallback>
                <p:oleObj name="公式" r:id="rId60" imgW="5713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035" y="5221394"/>
                        <a:ext cx="1449387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对象 1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778273"/>
              </p:ext>
            </p:extLst>
          </p:nvPr>
        </p:nvGraphicFramePr>
        <p:xfrm>
          <a:off x="4460572" y="6073449"/>
          <a:ext cx="1180533" cy="41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89" name="公式" r:id="rId62" imgW="469800" imgH="164880" progId="Equation.3">
                  <p:embed/>
                </p:oleObj>
              </mc:Choice>
              <mc:Fallback>
                <p:oleObj name="公式" r:id="rId62" imgW="46980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4460572" y="6073449"/>
                        <a:ext cx="1180533" cy="414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对象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471127"/>
              </p:ext>
            </p:extLst>
          </p:nvPr>
        </p:nvGraphicFramePr>
        <p:xfrm>
          <a:off x="1861412" y="5834462"/>
          <a:ext cx="2555504" cy="841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90" name="公式" r:id="rId64" imgW="1002960" imgH="330120" progId="Equation.3">
                  <p:embed/>
                </p:oleObj>
              </mc:Choice>
              <mc:Fallback>
                <p:oleObj name="公式" r:id="rId64" imgW="10029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861412" y="5834462"/>
                        <a:ext cx="2555504" cy="841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45" grpId="0" animBg="1"/>
      <p:bldP spid="133" grpId="0"/>
      <p:bldP spid="135" grpId="0" animBg="1"/>
      <p:bldP spid="136" grpId="0" animBg="1"/>
      <p:bldP spid="137" grpId="0" animBg="1"/>
      <p:bldP spid="138" grpId="0" animBg="1"/>
      <p:bldP spid="140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7" grpId="0"/>
      <p:bldP spid="189" grpId="0"/>
      <p:bldP spid="190" grpId="0"/>
      <p:bldP spid="192" grpId="0"/>
      <p:bldP spid="193" grpId="0"/>
      <p:bldP spid="195" grpId="0" animBg="1"/>
      <p:bldP spid="19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81824" y="484007"/>
            <a:ext cx="1676400" cy="2667000"/>
            <a:chOff x="2112" y="1392"/>
            <a:chExt cx="1056" cy="1680"/>
          </a:xfrm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2112" y="2016"/>
              <a:ext cx="105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6" name="Object 2"/>
            <p:cNvGraphicFramePr>
              <a:graphicFrameLocks noChangeAspect="1"/>
            </p:cNvGraphicFramePr>
            <p:nvPr/>
          </p:nvGraphicFramePr>
          <p:xfrm>
            <a:off x="2487" y="1978"/>
            <a:ext cx="14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703" name="公式" r:id="rId3" imgW="38201" imgH="95399" progId="Equation.3">
                    <p:embed/>
                  </p:oleObj>
                </mc:Choice>
                <mc:Fallback>
                  <p:oleObj name="公式" r:id="rId3" imgW="38201" imgH="953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1978"/>
                          <a:ext cx="14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2407" y="2157"/>
              <a:ext cx="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33CC33"/>
                  </a:solidFill>
                </a:rPr>
                <a:t>O</a:t>
              </a:r>
            </a:p>
          </p:txBody>
        </p:sp>
        <p:graphicFrame>
          <p:nvGraphicFramePr>
            <p:cNvPr id="10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9599398"/>
                </p:ext>
              </p:extLst>
            </p:nvPr>
          </p:nvGraphicFramePr>
          <p:xfrm>
            <a:off x="2688" y="1399"/>
            <a:ext cx="27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704" name="公式" r:id="rId5" imgW="126720" imgH="126720" progId="Equation.3">
                    <p:embed/>
                  </p:oleObj>
                </mc:Choice>
                <mc:Fallback>
                  <p:oleObj name="公式" r:id="rId5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99"/>
                          <a:ext cx="27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8694625" y="1214258"/>
            <a:ext cx="681037" cy="579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164762"/>
              </p:ext>
            </p:extLst>
          </p:nvPr>
        </p:nvGraphicFramePr>
        <p:xfrm>
          <a:off x="9197861" y="1485719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5" name="公式" r:id="rId7" imgW="142971" imgH="95399" progId="Equation.3">
                  <p:embed/>
                </p:oleObj>
              </mc:Choice>
              <mc:Fallback>
                <p:oleObj name="公式" r:id="rId7" imgW="142971" imgH="9539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7861" y="1485719"/>
                        <a:ext cx="406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7"/>
          <p:cNvSpPr>
            <a:spLocks/>
          </p:cNvSpPr>
          <p:nvPr/>
        </p:nvSpPr>
        <p:spPr bwMode="auto">
          <a:xfrm rot="12358292">
            <a:off x="8718437" y="1449208"/>
            <a:ext cx="231775" cy="168275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8110424" y="1120324"/>
            <a:ext cx="1219200" cy="228600"/>
          </a:xfrm>
          <a:prstGeom prst="donut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>
            <a:off x="8720024" y="1169807"/>
            <a:ext cx="609600" cy="609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8464274" y="1317175"/>
            <a:ext cx="268614" cy="21176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 rot="16844243">
            <a:off x="8953387" y="1566683"/>
            <a:ext cx="182563" cy="198437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 rot="2700000">
            <a:off x="9007885" y="961812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2334"/>
              </p:ext>
            </p:extLst>
          </p:nvPr>
        </p:nvGraphicFramePr>
        <p:xfrm>
          <a:off x="9621057" y="1282172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6" name="公式" r:id="rId9" imgW="164880" imgH="177480" progId="Equation.3">
                  <p:embed/>
                </p:oleObj>
              </mc:Choice>
              <mc:Fallback>
                <p:oleObj name="公式" r:id="rId9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21057" y="1282172"/>
                        <a:ext cx="680243" cy="7325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64"/>
          <p:cNvSpPr>
            <a:spLocks noChangeShapeType="1"/>
          </p:cNvSpPr>
          <p:nvPr/>
        </p:nvSpPr>
        <p:spPr bwMode="auto">
          <a:xfrm rot="5400000" flipV="1">
            <a:off x="9259195" y="787595"/>
            <a:ext cx="217776" cy="226011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63"/>
          <p:cNvSpPr>
            <a:spLocks noChangeShapeType="1"/>
          </p:cNvSpPr>
          <p:nvPr/>
        </p:nvSpPr>
        <p:spPr bwMode="auto">
          <a:xfrm flipV="1">
            <a:off x="9375661" y="872748"/>
            <a:ext cx="308134" cy="242493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63"/>
          <p:cNvSpPr>
            <a:spLocks noChangeShapeType="1"/>
          </p:cNvSpPr>
          <p:nvPr/>
        </p:nvSpPr>
        <p:spPr bwMode="auto">
          <a:xfrm flipV="1">
            <a:off x="9406541" y="950107"/>
            <a:ext cx="329771" cy="24013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64"/>
          <p:cNvSpPr>
            <a:spLocks noChangeShapeType="1"/>
          </p:cNvSpPr>
          <p:nvPr/>
        </p:nvSpPr>
        <p:spPr bwMode="auto">
          <a:xfrm rot="5400000" flipV="1">
            <a:off x="9547173" y="1092937"/>
            <a:ext cx="251990" cy="23884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49898"/>
              </p:ext>
            </p:extLst>
          </p:nvPr>
        </p:nvGraphicFramePr>
        <p:xfrm>
          <a:off x="9411231" y="333600"/>
          <a:ext cx="5238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7" name="公式" r:id="rId11" imgW="177480" imgH="177480" progId="Equation.3">
                  <p:embed/>
                </p:oleObj>
              </mc:Choice>
              <mc:Fallback>
                <p:oleObj name="公式" r:id="rId11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1231" y="333600"/>
                        <a:ext cx="5238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684272" y="40279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9900FF"/>
                </a:solidFill>
              </a:rPr>
              <a:t>圆电流轴线上磁场</a:t>
            </a:r>
            <a:endParaRPr lang="zh-CN" altLang="en-US" dirty="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909359"/>
              </p:ext>
            </p:extLst>
          </p:nvPr>
        </p:nvGraphicFramePr>
        <p:xfrm>
          <a:off x="4795572" y="67550"/>
          <a:ext cx="2826635" cy="151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8" name="公式" r:id="rId13" imgW="1040948" imgH="558558" progId="Equation.3">
                  <p:embed/>
                </p:oleObj>
              </mc:Choice>
              <mc:Fallback>
                <p:oleObj name="公式" r:id="rId13" imgW="1040948" imgH="55855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572" y="67550"/>
                        <a:ext cx="2826635" cy="1516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9"/>
          <p:cNvSpPr txBox="1">
            <a:spLocks noChangeArrowheads="1"/>
          </p:cNvSpPr>
          <p:nvPr/>
        </p:nvSpPr>
        <p:spPr bwMode="auto">
          <a:xfrm>
            <a:off x="1875854" y="1503975"/>
            <a:ext cx="63306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无限小圆环电流在球心处产生磁场</a:t>
            </a:r>
            <a:endParaRPr lang="zh-CN" altLang="en-US" b="0" dirty="0">
              <a:solidFill>
                <a:srgbClr val="009900"/>
              </a:solidFill>
            </a:endParaRPr>
          </a:p>
        </p:txBody>
      </p:sp>
      <p:graphicFrame>
        <p:nvGraphicFramePr>
          <p:cNvPr id="28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69945"/>
              </p:ext>
            </p:extLst>
          </p:nvPr>
        </p:nvGraphicFramePr>
        <p:xfrm>
          <a:off x="2064453" y="2100752"/>
          <a:ext cx="2451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9" name="公式" r:id="rId15" imgW="761760" imgH="177480" progId="Equation.3">
                  <p:embed/>
                </p:oleObj>
              </mc:Choice>
              <mc:Fallback>
                <p:oleObj name="公式" r:id="rId15" imgW="761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453" y="2100752"/>
                        <a:ext cx="24511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FF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622467"/>
              </p:ext>
            </p:extLst>
          </p:nvPr>
        </p:nvGraphicFramePr>
        <p:xfrm>
          <a:off x="5041737" y="1969422"/>
          <a:ext cx="2451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0" name="公式" r:id="rId17" imgW="761760" imgH="177480" progId="Equation.3">
                  <p:embed/>
                </p:oleObj>
              </mc:Choice>
              <mc:Fallback>
                <p:oleObj name="公式" r:id="rId17" imgW="761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737" y="1969422"/>
                        <a:ext cx="24511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FF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673754"/>
              </p:ext>
            </p:extLst>
          </p:nvPr>
        </p:nvGraphicFramePr>
        <p:xfrm>
          <a:off x="2855894" y="2584466"/>
          <a:ext cx="3879354" cy="51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1" name="公式" r:id="rId19" imgW="1346040" imgH="177480" progId="Equation.3">
                  <p:embed/>
                </p:oleObj>
              </mc:Choice>
              <mc:Fallback>
                <p:oleObj name="公式" r:id="rId19" imgW="134604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55894" y="2584466"/>
                        <a:ext cx="3879354" cy="513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1919536" y="3733281"/>
            <a:ext cx="679146" cy="260181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3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932241"/>
              </p:ext>
            </p:extLst>
          </p:nvPr>
        </p:nvGraphicFramePr>
        <p:xfrm>
          <a:off x="2914696" y="3187010"/>
          <a:ext cx="6933267" cy="13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2" name="公式" r:id="rId21" imgW="2527200" imgH="495000" progId="Equation.3">
                  <p:embed/>
                </p:oleObj>
              </mc:Choice>
              <mc:Fallback>
                <p:oleObj name="公式" r:id="rId21" imgW="25272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96" y="3187010"/>
                        <a:ext cx="6933267" cy="13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697452"/>
              </p:ext>
            </p:extLst>
          </p:nvPr>
        </p:nvGraphicFramePr>
        <p:xfrm>
          <a:off x="3643824" y="4629220"/>
          <a:ext cx="2761483" cy="107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3" name="公式" r:id="rId23" imgW="1002960" imgH="393480" progId="Equation.3">
                  <p:embed/>
                </p:oleObj>
              </mc:Choice>
              <mc:Fallback>
                <p:oleObj name="公式" r:id="rId23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824" y="4629220"/>
                        <a:ext cx="2761483" cy="1075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93798"/>
              </p:ext>
            </p:extLst>
          </p:nvPr>
        </p:nvGraphicFramePr>
        <p:xfrm>
          <a:off x="7385753" y="5719442"/>
          <a:ext cx="1359718" cy="916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4" name="公式" r:id="rId25" imgW="583920" imgH="393480" progId="Equation.3">
                  <p:embed/>
                </p:oleObj>
              </mc:Choice>
              <mc:Fallback>
                <p:oleObj name="公式" r:id="rId25" imgW="583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385753" y="5719442"/>
                        <a:ext cx="1359718" cy="916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18"/>
          <p:cNvSpPr>
            <a:spLocks noChangeArrowheads="1"/>
          </p:cNvSpPr>
          <p:nvPr/>
        </p:nvSpPr>
        <p:spPr bwMode="auto">
          <a:xfrm>
            <a:off x="1817721" y="6072853"/>
            <a:ext cx="679146" cy="260181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3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02936"/>
              </p:ext>
            </p:extLst>
          </p:nvPr>
        </p:nvGraphicFramePr>
        <p:xfrm>
          <a:off x="2817258" y="5731864"/>
          <a:ext cx="44767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5" name="公式" r:id="rId27" imgW="1765080" imgH="393480" progId="Equation.3">
                  <p:embed/>
                </p:oleObj>
              </mc:Choice>
              <mc:Fallback>
                <p:oleObj name="公式" r:id="rId27" imgW="1765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258" y="5731864"/>
                        <a:ext cx="44767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4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 animBg="1"/>
      <p:bldP spid="21" grpId="0" animBg="1"/>
      <p:bldP spid="22" grpId="0" animBg="1"/>
      <p:bldP spid="23" grpId="0" animBg="1"/>
      <p:bldP spid="25" grpId="0"/>
      <p:bldP spid="27" grpId="0" autoUpdateAnimBg="0"/>
      <p:bldP spid="31" grpId="0" animBg="1"/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938" y="1"/>
            <a:ext cx="76009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补充例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r>
              <a:rPr lang="zh-CN" altLang="en-US" dirty="0">
                <a:solidFill>
                  <a:srgbClr val="9900FF"/>
                </a:solidFill>
              </a:rPr>
              <a:t>接上题，计算</a:t>
            </a:r>
            <a:r>
              <a:rPr kumimoji="0" lang="zh-CN" altLang="en-US" dirty="0">
                <a:solidFill>
                  <a:srgbClr val="9900FF"/>
                </a:solidFill>
              </a:rPr>
              <a:t>轴线上所激发的磁场。</a:t>
            </a:r>
            <a:endParaRPr lang="zh-CN" altLang="en-US" dirty="0">
              <a:solidFill>
                <a:srgbClr val="9900FF"/>
              </a:solidFill>
            </a:endParaRPr>
          </a:p>
        </p:txBody>
      </p:sp>
      <p:graphicFrame>
        <p:nvGraphicFramePr>
          <p:cNvPr id="419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41456"/>
              </p:ext>
            </p:extLst>
          </p:nvPr>
        </p:nvGraphicFramePr>
        <p:xfrm>
          <a:off x="1745665" y="1398464"/>
          <a:ext cx="5180012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75" name="公式" r:id="rId3" imgW="2057400" imgH="711000" progId="Equation.3">
                  <p:embed/>
                </p:oleObj>
              </mc:Choice>
              <mc:Fallback>
                <p:oleObj name="公式" r:id="rId3" imgW="2057400" imgH="711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665" y="1398464"/>
                        <a:ext cx="5180012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94493"/>
              </p:ext>
            </p:extLst>
          </p:nvPr>
        </p:nvGraphicFramePr>
        <p:xfrm>
          <a:off x="1763305" y="3598739"/>
          <a:ext cx="51879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76" name="公式" r:id="rId5" imgW="2044700" imgH="469900" progId="Equation.3">
                  <p:embed/>
                </p:oleObj>
              </mc:Choice>
              <mc:Fallback>
                <p:oleObj name="公式" r:id="rId5" imgW="2044700" imgH="469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305" y="3598739"/>
                        <a:ext cx="51879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848543"/>
              </p:ext>
            </p:extLst>
          </p:nvPr>
        </p:nvGraphicFramePr>
        <p:xfrm>
          <a:off x="2284477" y="5221532"/>
          <a:ext cx="63309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77" name="公式" r:id="rId7" imgW="2374900" imgH="469900" progId="Equation.3">
                  <p:embed/>
                </p:oleObj>
              </mc:Choice>
              <mc:Fallback>
                <p:oleObj name="公式" r:id="rId7" imgW="2374900" imgH="469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77" y="5221532"/>
                        <a:ext cx="63309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矩形 2"/>
          <p:cNvSpPr>
            <a:spLocks noChangeArrowheads="1"/>
          </p:cNvSpPr>
          <p:nvPr/>
        </p:nvSpPr>
        <p:spPr bwMode="auto">
          <a:xfrm>
            <a:off x="1893889" y="836613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解：</a:t>
            </a:r>
            <a:endParaRPr lang="zh-CN" alt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131437" y="812678"/>
            <a:ext cx="3311525" cy="3671887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7491800" y="960315"/>
            <a:ext cx="2632075" cy="3452813"/>
            <a:chOff x="3243" y="1845"/>
            <a:chExt cx="1658" cy="2175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243" y="2205"/>
              <a:ext cx="1587" cy="1587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243" y="2795"/>
              <a:ext cx="1587" cy="454"/>
            </a:xfrm>
            <a:prstGeom prst="ellipse">
              <a:avLst/>
            </a:prstGeom>
            <a:gradFill rotWithShape="1">
              <a:gsLst>
                <a:gs pos="0">
                  <a:srgbClr val="FFDEBD">
                    <a:gamma/>
                    <a:shade val="56078"/>
                    <a:invGamma/>
                  </a:srgbClr>
                </a:gs>
                <a:gs pos="100000">
                  <a:srgbClr val="FFDEB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5400000">
              <a:off x="3247" y="2768"/>
              <a:ext cx="1587" cy="454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5400000">
              <a:off x="3221" y="2454"/>
              <a:ext cx="1587" cy="1089"/>
            </a:xfrm>
            <a:prstGeom prst="ellips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3548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3742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3334" y="2716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3815" y="2547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3951" y="2296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4171" y="2562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V="1">
              <a:off x="4307" y="2335"/>
              <a:ext cx="0" cy="590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4377" y="2638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V="1">
              <a:off x="4571" y="2387"/>
              <a:ext cx="0" cy="499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4740" y="2750"/>
              <a:ext cx="0" cy="272"/>
            </a:xfrm>
            <a:prstGeom prst="line">
              <a:avLst/>
            </a:prstGeom>
            <a:noFill/>
            <a:ln w="9525">
              <a:solidFill>
                <a:srgbClr val="FF7C8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V="1">
              <a:off x="4059" y="1888"/>
              <a:ext cx="0" cy="1134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 flipV="1">
              <a:off x="4059" y="2115"/>
              <a:ext cx="635" cy="90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>
              <a:off x="4059" y="3793"/>
              <a:ext cx="0" cy="227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26" name="Object 30"/>
            <p:cNvGraphicFramePr>
              <a:graphicFrameLocks noChangeAspect="1"/>
            </p:cNvGraphicFramePr>
            <p:nvPr/>
          </p:nvGraphicFramePr>
          <p:xfrm>
            <a:off x="3735" y="1935"/>
            <a:ext cx="204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78" name="公式" r:id="rId9" imgW="9456" imgH="9427" progId="Equation.3">
                    <p:embed/>
                  </p:oleObj>
                </mc:Choice>
                <mc:Fallback>
                  <p:oleObj name="公式" r:id="rId9" imgW="9456" imgH="942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1935"/>
                          <a:ext cx="204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1"/>
            <p:cNvGraphicFramePr>
              <a:graphicFrameLocks noChangeAspect="1"/>
            </p:cNvGraphicFramePr>
            <p:nvPr/>
          </p:nvGraphicFramePr>
          <p:xfrm>
            <a:off x="4635" y="1845"/>
            <a:ext cx="26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79" name="公式" r:id="rId11" imgW="47657" imgH="114253" progId="Equation.3">
                    <p:embed/>
                  </p:oleObj>
                </mc:Choice>
                <mc:Fallback>
                  <p:oleObj name="公式" r:id="rId11" imgW="47657" imgH="11425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5" y="1845"/>
                          <a:ext cx="266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827575"/>
                </p:ext>
              </p:extLst>
            </p:nvPr>
          </p:nvGraphicFramePr>
          <p:xfrm>
            <a:off x="4155" y="2792"/>
            <a:ext cx="1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0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2792"/>
                          <a:ext cx="1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4059" y="2741"/>
              <a:ext cx="136" cy="5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1" y="7"/>
                </a:cxn>
                <a:cxn ang="0">
                  <a:pos x="136" y="54"/>
                </a:cxn>
              </a:cxnLst>
              <a:rect l="0" t="0" r="r" b="b"/>
              <a:pathLst>
                <a:path w="136" h="54">
                  <a:moveTo>
                    <a:pt x="0" y="9"/>
                  </a:moveTo>
                  <a:cubicBezTo>
                    <a:pt x="13" y="9"/>
                    <a:pt x="58" y="0"/>
                    <a:pt x="81" y="7"/>
                  </a:cubicBezTo>
                  <a:cubicBezTo>
                    <a:pt x="104" y="14"/>
                    <a:pt x="125" y="44"/>
                    <a:pt x="136" y="54"/>
                  </a:cubicBezTo>
                </a:path>
              </a:pathLst>
            </a:custGeom>
            <a:noFill/>
            <a:ln w="9525" cap="flat" cmpd="sng">
              <a:solidFill>
                <a:srgbClr val="FFFF99"/>
              </a:solidFill>
              <a:prstDash val="solid"/>
              <a:round/>
              <a:headEnd type="none" w="med" len="med"/>
              <a:tailEnd type="none" w="sm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graphicFrame>
          <p:nvGraphicFramePr>
            <p:cNvPr id="30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978482"/>
                </p:ext>
              </p:extLst>
            </p:nvPr>
          </p:nvGraphicFramePr>
          <p:xfrm>
            <a:off x="3529" y="2872"/>
            <a:ext cx="27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1" name="公式" r:id="rId15" imgW="203040" imgH="203040" progId="Equation.3">
                    <p:embed/>
                  </p:oleObj>
                </mc:Choice>
                <mc:Fallback>
                  <p:oleObj name="公式" r:id="rId15" imgW="203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9" y="2872"/>
                          <a:ext cx="27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5"/>
            <p:cNvGraphicFramePr>
              <a:graphicFrameLocks noChangeAspect="1"/>
            </p:cNvGraphicFramePr>
            <p:nvPr/>
          </p:nvGraphicFramePr>
          <p:xfrm>
            <a:off x="3987" y="2087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2" name="公式" r:id="rId17" imgW="28746" imgH="28657" progId="Equation.3">
                    <p:embed/>
                  </p:oleObj>
                </mc:Choice>
                <mc:Fallback>
                  <p:oleObj name="公式" r:id="rId17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2087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6"/>
            <p:cNvGraphicFramePr>
              <a:graphicFrameLocks noChangeAspect="1"/>
            </p:cNvGraphicFramePr>
            <p:nvPr/>
          </p:nvGraphicFramePr>
          <p:xfrm>
            <a:off x="4241" y="2151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3" name="公式" r:id="rId19" imgW="28746" imgH="28657" progId="Equation.3">
                    <p:embed/>
                  </p:oleObj>
                </mc:Choice>
                <mc:Fallback>
                  <p:oleObj name="公式" r:id="rId19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2151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7"/>
            <p:cNvGraphicFramePr>
              <a:graphicFrameLocks noChangeAspect="1"/>
            </p:cNvGraphicFramePr>
            <p:nvPr/>
          </p:nvGraphicFramePr>
          <p:xfrm>
            <a:off x="3685" y="214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4" name="公式" r:id="rId21" imgW="28746" imgH="28657" progId="Equation.3">
                    <p:embed/>
                  </p:oleObj>
                </mc:Choice>
                <mc:Fallback>
                  <p:oleObj name="公式" r:id="rId21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14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9"/>
            <p:cNvGraphicFramePr>
              <a:graphicFrameLocks noChangeAspect="1"/>
            </p:cNvGraphicFramePr>
            <p:nvPr/>
          </p:nvGraphicFramePr>
          <p:xfrm>
            <a:off x="3470" y="226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5" name="公式" r:id="rId23" imgW="28746" imgH="28657" progId="Equation.3">
                    <p:embed/>
                  </p:oleObj>
                </mc:Choice>
                <mc:Fallback>
                  <p:oleObj name="公式" r:id="rId23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260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40"/>
            <p:cNvGraphicFramePr>
              <a:graphicFrameLocks noChangeAspect="1"/>
            </p:cNvGraphicFramePr>
            <p:nvPr/>
          </p:nvGraphicFramePr>
          <p:xfrm>
            <a:off x="4694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6" name="公式" r:id="rId25" imgW="28746" imgH="28657" progId="Equation.3">
                    <p:embed/>
                  </p:oleObj>
                </mc:Choice>
                <mc:Fallback>
                  <p:oleObj name="公式" r:id="rId25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41"/>
            <p:cNvGraphicFramePr>
              <a:graphicFrameLocks noChangeAspect="1"/>
            </p:cNvGraphicFramePr>
            <p:nvPr/>
          </p:nvGraphicFramePr>
          <p:xfrm>
            <a:off x="3243" y="2523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7" name="公式" r:id="rId27" imgW="28746" imgH="28657" progId="Equation.3">
                    <p:embed/>
                  </p:oleObj>
                </mc:Choice>
                <mc:Fallback>
                  <p:oleObj name="公式" r:id="rId27" imgW="28746" imgH="286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2523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42"/>
            <p:cNvGraphicFramePr>
              <a:graphicFrameLocks noChangeAspect="1"/>
            </p:cNvGraphicFramePr>
            <p:nvPr/>
          </p:nvGraphicFramePr>
          <p:xfrm>
            <a:off x="4241" y="3764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8" name="公式" r:id="rId29" imgW="47657" imgH="0" progId="Equation.3">
                    <p:embed/>
                  </p:oleObj>
                </mc:Choice>
                <mc:Fallback>
                  <p:oleObj name="公式" r:id="rId29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3764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43"/>
            <p:cNvGraphicFramePr>
              <a:graphicFrameLocks noChangeAspect="1"/>
            </p:cNvGraphicFramePr>
            <p:nvPr/>
          </p:nvGraphicFramePr>
          <p:xfrm>
            <a:off x="3685" y="376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89" name="公式" r:id="rId31" imgW="47657" imgH="0" progId="Equation.3">
                    <p:embed/>
                  </p:oleObj>
                </mc:Choice>
                <mc:Fallback>
                  <p:oleObj name="公式" r:id="rId31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376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5"/>
            <p:cNvGraphicFramePr>
              <a:graphicFrameLocks noChangeAspect="1"/>
            </p:cNvGraphicFramePr>
            <p:nvPr/>
          </p:nvGraphicFramePr>
          <p:xfrm>
            <a:off x="4513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90" name="公式" r:id="rId33" imgW="47657" imgH="0" progId="Equation.3">
                    <p:embed/>
                  </p:oleObj>
                </mc:Choice>
                <mc:Fallback>
                  <p:oleObj name="公式" r:id="rId33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6"/>
            <p:cNvGraphicFramePr>
              <a:graphicFrameLocks noChangeAspect="1"/>
            </p:cNvGraphicFramePr>
            <p:nvPr/>
          </p:nvGraphicFramePr>
          <p:xfrm>
            <a:off x="3255" y="3421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91" name="公式" r:id="rId35" imgW="47657" imgH="0" progId="Equation.3">
                    <p:embed/>
                  </p:oleObj>
                </mc:Choice>
                <mc:Fallback>
                  <p:oleObj name="公式" r:id="rId35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421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17"/>
            <p:cNvGraphicFramePr>
              <a:graphicFrameLocks noChangeAspect="1"/>
            </p:cNvGraphicFramePr>
            <p:nvPr/>
          </p:nvGraphicFramePr>
          <p:xfrm>
            <a:off x="4694" y="3418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92" name="公式" r:id="rId37" imgW="47657" imgH="0" progId="Equation.3">
                    <p:embed/>
                  </p:oleObj>
                </mc:Choice>
                <mc:Fallback>
                  <p:oleObj name="公式" r:id="rId37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3418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7"/>
            <p:cNvGraphicFramePr>
              <a:graphicFrameLocks noChangeAspect="1"/>
            </p:cNvGraphicFramePr>
            <p:nvPr/>
          </p:nvGraphicFramePr>
          <p:xfrm>
            <a:off x="3415" y="3600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93" name="公式" r:id="rId39" imgW="47657" imgH="0" progId="Equation.3">
                    <p:embed/>
                  </p:oleObj>
                </mc:Choice>
                <mc:Fallback>
                  <p:oleObj name="公式" r:id="rId39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5" y="3600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21"/>
            <p:cNvGraphicFramePr>
              <a:graphicFrameLocks noChangeAspect="1"/>
            </p:cNvGraphicFramePr>
            <p:nvPr/>
          </p:nvGraphicFramePr>
          <p:xfrm>
            <a:off x="3993" y="3793"/>
            <a:ext cx="136" cy="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94" name="公式" r:id="rId41" imgW="47657" imgH="0" progId="Equation.3">
                    <p:embed/>
                  </p:oleObj>
                </mc:Choice>
                <mc:Fallback>
                  <p:oleObj name="公式" r:id="rId41" imgW="47657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3793"/>
                          <a:ext cx="136" cy="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Oval 51"/>
          <p:cNvSpPr>
            <a:spLocks noChangeArrowheads="1"/>
          </p:cNvSpPr>
          <p:nvPr/>
        </p:nvSpPr>
        <p:spPr bwMode="auto">
          <a:xfrm>
            <a:off x="7995036" y="1676278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5" name="Line 20"/>
          <p:cNvSpPr>
            <a:spLocks noChangeShapeType="1"/>
          </p:cNvSpPr>
          <p:nvPr/>
        </p:nvSpPr>
        <p:spPr bwMode="auto">
          <a:xfrm>
            <a:off x="8389112" y="1906464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51"/>
          <p:cNvSpPr>
            <a:spLocks noChangeArrowheads="1"/>
          </p:cNvSpPr>
          <p:nvPr/>
        </p:nvSpPr>
        <p:spPr bwMode="auto">
          <a:xfrm>
            <a:off x="7592645" y="2073410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7" name="Line 20"/>
          <p:cNvSpPr>
            <a:spLocks noChangeShapeType="1"/>
          </p:cNvSpPr>
          <p:nvPr/>
        </p:nvSpPr>
        <p:spPr bwMode="auto">
          <a:xfrm>
            <a:off x="8475375" y="2536702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51"/>
          <p:cNvSpPr>
            <a:spLocks noChangeArrowheads="1"/>
          </p:cNvSpPr>
          <p:nvPr/>
        </p:nvSpPr>
        <p:spPr bwMode="auto">
          <a:xfrm>
            <a:off x="7643028" y="3050336"/>
            <a:ext cx="2275643" cy="536480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>
            <a:off x="8615428" y="3539465"/>
            <a:ext cx="283251" cy="37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51"/>
          <p:cNvSpPr>
            <a:spLocks noChangeArrowheads="1"/>
          </p:cNvSpPr>
          <p:nvPr/>
        </p:nvSpPr>
        <p:spPr bwMode="auto">
          <a:xfrm>
            <a:off x="8024404" y="3646365"/>
            <a:ext cx="1512888" cy="288925"/>
          </a:xfrm>
          <a:prstGeom prst="donut">
            <a:avLst/>
          </a:prstGeom>
          <a:solidFill>
            <a:srgbClr val="FF00FF"/>
          </a:solidFill>
          <a:ln w="38100">
            <a:solidFill>
              <a:srgbClr val="FF99FF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1" name="Line 20"/>
          <p:cNvSpPr>
            <a:spLocks noChangeShapeType="1"/>
          </p:cNvSpPr>
          <p:nvPr/>
        </p:nvSpPr>
        <p:spPr bwMode="auto">
          <a:xfrm>
            <a:off x="8620185" y="3889980"/>
            <a:ext cx="268614" cy="2117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374180"/>
              </p:ext>
            </p:extLst>
          </p:nvPr>
        </p:nvGraphicFramePr>
        <p:xfrm>
          <a:off x="7216687" y="1072218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95" name="公式" r:id="rId43" imgW="164880" imgH="177480" progId="Equation.3">
                  <p:embed/>
                </p:oleObj>
              </mc:Choice>
              <mc:Fallback>
                <p:oleObj name="公式" r:id="rId43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7216687" y="1072218"/>
                        <a:ext cx="680243" cy="732569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7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1952625" y="285751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令</a:t>
            </a:r>
            <a:endParaRPr lang="zh-CN" altLang="en-US"/>
          </a:p>
        </p:txBody>
      </p:sp>
      <p:graphicFrame>
        <p:nvGraphicFramePr>
          <p:cNvPr id="43011" name="Object 75"/>
          <p:cNvGraphicFramePr>
            <a:graphicFrameLocks noChangeAspect="1"/>
          </p:cNvGraphicFramePr>
          <p:nvPr/>
        </p:nvGraphicFramePr>
        <p:xfrm>
          <a:off x="3238501" y="214313"/>
          <a:ext cx="414337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43" name="公式" r:id="rId3" imgW="1511300" imgH="254000" progId="Equation.3">
                  <p:embed/>
                </p:oleObj>
              </mc:Choice>
              <mc:Fallback>
                <p:oleObj name="公式" r:id="rId3" imgW="1511300" imgH="2540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1" y="214313"/>
                        <a:ext cx="414337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1537"/>
              </p:ext>
            </p:extLst>
          </p:nvPr>
        </p:nvGraphicFramePr>
        <p:xfrm>
          <a:off x="2260601" y="1143001"/>
          <a:ext cx="643096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44" name="公式" r:id="rId5" imgW="2412720" imgH="469800" progId="Equation.3">
                  <p:embed/>
                </p:oleObj>
              </mc:Choice>
              <mc:Fallback>
                <p:oleObj name="公式" r:id="rId5" imgW="2412720" imgH="469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1" y="1143001"/>
                        <a:ext cx="6430963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1992314" y="2714626"/>
          <a:ext cx="79216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45" name="公式" r:id="rId7" imgW="2971800" imgH="469900" progId="Equation.3">
                  <p:embed/>
                </p:oleObj>
              </mc:Choice>
              <mc:Fallback>
                <p:oleObj name="公式" r:id="rId7" imgW="29718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4" y="2714626"/>
                        <a:ext cx="7921625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2416175" y="4214814"/>
          <a:ext cx="7278688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46" name="公式" r:id="rId9" imgW="2730500" imgH="469900" progId="Equation.3">
                  <p:embed/>
                </p:oleObj>
              </mc:Choice>
              <mc:Fallback>
                <p:oleObj name="公式" r:id="rId9" imgW="2730500" imgH="469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4214814"/>
                        <a:ext cx="7278688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77"/>
          <p:cNvGraphicFramePr>
            <a:graphicFrameLocks noChangeAspect="1"/>
          </p:cNvGraphicFramePr>
          <p:nvPr/>
        </p:nvGraphicFramePr>
        <p:xfrm>
          <a:off x="2390775" y="285750"/>
          <a:ext cx="50927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2" name="公式" r:id="rId3" imgW="1917700" imgH="457200" progId="Equation.3">
                  <p:embed/>
                </p:oleObj>
              </mc:Choice>
              <mc:Fallback>
                <p:oleObj name="公式" r:id="rId3" imgW="1917700" imgH="4572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285750"/>
                        <a:ext cx="50927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78"/>
          <p:cNvGraphicFramePr>
            <a:graphicFrameLocks noChangeAspect="1"/>
          </p:cNvGraphicFramePr>
          <p:nvPr/>
        </p:nvGraphicFramePr>
        <p:xfrm>
          <a:off x="2452688" y="1730376"/>
          <a:ext cx="46545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3" name="公式" r:id="rId5" imgW="1752600" imgH="457200" progId="Equation.3">
                  <p:embed/>
                </p:oleObj>
              </mc:Choice>
              <mc:Fallback>
                <p:oleObj name="公式" r:id="rId5" imgW="1752600" imgH="45720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30376"/>
                        <a:ext cx="465455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16"/>
          <p:cNvGraphicFramePr>
            <a:graphicFrameLocks noChangeAspect="1"/>
          </p:cNvGraphicFramePr>
          <p:nvPr/>
        </p:nvGraphicFramePr>
        <p:xfrm>
          <a:off x="2182813" y="3230563"/>
          <a:ext cx="5160962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4" name="公式" r:id="rId7" imgW="1943100" imgH="482600" progId="Equation.3">
                  <p:embed/>
                </p:oleObj>
              </mc:Choice>
              <mc:Fallback>
                <p:oleObj name="公式" r:id="rId7" imgW="1943100" imgH="482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3230563"/>
                        <a:ext cx="5160962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17"/>
          <p:cNvGraphicFramePr>
            <a:graphicFrameLocks noChangeAspect="1"/>
          </p:cNvGraphicFramePr>
          <p:nvPr/>
        </p:nvGraphicFramePr>
        <p:xfrm>
          <a:off x="2166939" y="4564064"/>
          <a:ext cx="6137275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5" name="公式" r:id="rId9" imgW="2311400" imgH="863600" progId="Equation.3">
                  <p:embed/>
                </p:oleObj>
              </mc:Choice>
              <mc:Fallback>
                <p:oleObj name="公式" r:id="rId9" imgW="2311400" imgH="863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9" y="4564064"/>
                        <a:ext cx="6137275" cy="229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14"/>
          <p:cNvGraphicFramePr>
            <a:graphicFrameLocks noChangeAspect="1"/>
          </p:cNvGraphicFramePr>
          <p:nvPr/>
        </p:nvGraphicFramePr>
        <p:xfrm>
          <a:off x="2238376" y="1000125"/>
          <a:ext cx="36433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6" name="公式" r:id="rId3" imgW="977476" imgH="203112" progId="Equation.3">
                  <p:embed/>
                </p:oleObj>
              </mc:Choice>
              <mc:Fallback>
                <p:oleObj name="公式" r:id="rId3" imgW="977476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6" y="1000125"/>
                        <a:ext cx="364331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Object 16"/>
          <p:cNvGraphicFramePr>
            <a:graphicFrameLocks noChangeAspect="1"/>
          </p:cNvGraphicFramePr>
          <p:nvPr/>
        </p:nvGraphicFramePr>
        <p:xfrm>
          <a:off x="2524125" y="3214688"/>
          <a:ext cx="29289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7" name="公式" r:id="rId5" imgW="965200" imgH="203200" progId="Equation.3">
                  <p:embed/>
                </p:oleObj>
              </mc:Choice>
              <mc:Fallback>
                <p:oleObj name="公式" r:id="rId5" imgW="9652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5" y="3214688"/>
                        <a:ext cx="29289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15"/>
          <p:cNvGraphicFramePr>
            <a:graphicFrameLocks noChangeAspect="1"/>
          </p:cNvGraphicFramePr>
          <p:nvPr/>
        </p:nvGraphicFramePr>
        <p:xfrm>
          <a:off x="3824288" y="1928814"/>
          <a:ext cx="211296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8" name="公式" r:id="rId7" imgW="888614" imgH="495085" progId="Equation.3">
                  <p:embed/>
                </p:oleObj>
              </mc:Choice>
              <mc:Fallback>
                <p:oleObj name="公式" r:id="rId7" imgW="888614" imgH="4950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1928814"/>
                        <a:ext cx="2112962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17"/>
          <p:cNvGraphicFramePr>
            <a:graphicFrameLocks noChangeAspect="1"/>
          </p:cNvGraphicFramePr>
          <p:nvPr/>
        </p:nvGraphicFramePr>
        <p:xfrm>
          <a:off x="4238626" y="4357689"/>
          <a:ext cx="192881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9" name="公式" r:id="rId9" imgW="774364" imgH="393529" progId="Equation.3">
                  <p:embed/>
                </p:oleObj>
              </mc:Choice>
              <mc:Fallback>
                <p:oleObj name="公式" r:id="rId9" imgW="774364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6" y="4357689"/>
                        <a:ext cx="1928813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495600" y="260648"/>
            <a:ext cx="745232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补充例</a:t>
            </a:r>
            <a:r>
              <a:rPr lang="en-US" altLang="zh-CN" sz="2400" dirty="0">
                <a:solidFill>
                  <a:srgbClr val="FF0000"/>
                </a:solidFill>
              </a:rPr>
              <a:t> 】</a:t>
            </a:r>
            <a:r>
              <a:rPr lang="en-US" altLang="zh-CN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>
                <a:solidFill>
                  <a:schemeClr val="accent6"/>
                </a:solidFill>
              </a:rPr>
              <a:t>求均匀磁化介质半球磁化电流及其在球心处产生磁场。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7472291" y="1421878"/>
            <a:ext cx="1750773" cy="1278540"/>
            <a:chOff x="-10" y="292"/>
            <a:chExt cx="1517" cy="1059"/>
          </a:xfrm>
        </p:grpSpPr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0" y="292"/>
              <a:ext cx="1507" cy="1059"/>
              <a:chOff x="0" y="292"/>
              <a:chExt cx="1507" cy="1059"/>
            </a:xfrm>
          </p:grpSpPr>
          <p:sp>
            <p:nvSpPr>
              <p:cNvPr id="7" name="Arc 18"/>
              <p:cNvSpPr>
                <a:spLocks/>
              </p:cNvSpPr>
              <p:nvPr/>
            </p:nvSpPr>
            <p:spPr bwMode="auto">
              <a:xfrm>
                <a:off x="0" y="292"/>
                <a:ext cx="1489" cy="844"/>
              </a:xfrm>
              <a:custGeom>
                <a:avLst/>
                <a:gdLst>
                  <a:gd name="T0" fmla="*/ 0 w 43200"/>
                  <a:gd name="T1" fmla="*/ 0 h 22223"/>
                  <a:gd name="T2" fmla="*/ 0 w 43200"/>
                  <a:gd name="T3" fmla="*/ 0 h 22223"/>
                  <a:gd name="T4" fmla="*/ 0 w 43200"/>
                  <a:gd name="T5" fmla="*/ 0 h 2222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223"/>
                  <a:gd name="T11" fmla="*/ 43200 w 43200"/>
                  <a:gd name="T12" fmla="*/ 22223 h 222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223" fill="none" extrusionOk="0">
                    <a:moveTo>
                      <a:pt x="8" y="22223"/>
                    </a:moveTo>
                    <a:cubicBezTo>
                      <a:pt x="2" y="22015"/>
                      <a:pt x="0" y="2180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</a:path>
                  <a:path w="43200" h="22223" stroke="0" extrusionOk="0">
                    <a:moveTo>
                      <a:pt x="8" y="22223"/>
                    </a:moveTo>
                    <a:cubicBezTo>
                      <a:pt x="2" y="22015"/>
                      <a:pt x="0" y="2180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  <a:lnTo>
                      <a:pt x="21600" y="21600"/>
                    </a:lnTo>
                    <a:lnTo>
                      <a:pt x="8" y="22223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Arc 19"/>
              <p:cNvSpPr>
                <a:spLocks/>
              </p:cNvSpPr>
              <p:nvPr/>
            </p:nvSpPr>
            <p:spPr bwMode="auto">
              <a:xfrm>
                <a:off x="1" y="822"/>
                <a:ext cx="1506" cy="529"/>
              </a:xfrm>
              <a:custGeom>
                <a:avLst/>
                <a:gdLst>
                  <a:gd name="T0" fmla="*/ 0 w 37560"/>
                  <a:gd name="T1" fmla="*/ 0 h 21600"/>
                  <a:gd name="T2" fmla="*/ 0 w 37560"/>
                  <a:gd name="T3" fmla="*/ 0 h 21600"/>
                  <a:gd name="T4" fmla="*/ 0 w 3756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560"/>
                  <a:gd name="T10" fmla="*/ 0 h 21600"/>
                  <a:gd name="T11" fmla="*/ 37560 w 3756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560" h="21600" fill="none" extrusionOk="0">
                    <a:moveTo>
                      <a:pt x="-1" y="12107"/>
                    </a:moveTo>
                    <a:cubicBezTo>
                      <a:pt x="3624" y="4698"/>
                      <a:pt x="11153" y="-1"/>
                      <a:pt x="19402" y="0"/>
                    </a:cubicBezTo>
                    <a:cubicBezTo>
                      <a:pt x="26744" y="0"/>
                      <a:pt x="33583" y="3729"/>
                      <a:pt x="37560" y="9901"/>
                    </a:cubicBezTo>
                  </a:path>
                  <a:path w="37560" h="21600" stroke="0" extrusionOk="0">
                    <a:moveTo>
                      <a:pt x="-1" y="12107"/>
                    </a:moveTo>
                    <a:cubicBezTo>
                      <a:pt x="3624" y="4698"/>
                      <a:pt x="11153" y="-1"/>
                      <a:pt x="19402" y="0"/>
                    </a:cubicBezTo>
                    <a:cubicBezTo>
                      <a:pt x="26744" y="0"/>
                      <a:pt x="33583" y="3729"/>
                      <a:pt x="37560" y="9901"/>
                    </a:cubicBezTo>
                    <a:lnTo>
                      <a:pt x="19402" y="21600"/>
                    </a:lnTo>
                    <a:lnTo>
                      <a:pt x="-1" y="12107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" name="Arc 24"/>
            <p:cNvSpPr>
              <a:spLocks/>
            </p:cNvSpPr>
            <p:nvPr/>
          </p:nvSpPr>
          <p:spPr bwMode="auto">
            <a:xfrm flipH="1" flipV="1">
              <a:off x="-10" y="1056"/>
              <a:ext cx="1488" cy="287"/>
            </a:xfrm>
            <a:custGeom>
              <a:avLst/>
              <a:gdLst>
                <a:gd name="T0" fmla="*/ 0 w 41909"/>
                <a:gd name="T1" fmla="*/ 0 h 21600"/>
                <a:gd name="T2" fmla="*/ 0 w 41909"/>
                <a:gd name="T3" fmla="*/ 0 h 21600"/>
                <a:gd name="T4" fmla="*/ 0 w 41909"/>
                <a:gd name="T5" fmla="*/ 0 h 21600"/>
                <a:gd name="T6" fmla="*/ 0 60000 65536"/>
                <a:gd name="T7" fmla="*/ 0 60000 65536"/>
                <a:gd name="T8" fmla="*/ 0 60000 65536"/>
                <a:gd name="T9" fmla="*/ 0 w 41909"/>
                <a:gd name="T10" fmla="*/ 0 h 21600"/>
                <a:gd name="T11" fmla="*/ 41909 w 4190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909" h="21600" fill="none" extrusionOk="0">
                  <a:moveTo>
                    <a:pt x="0" y="17001"/>
                  </a:moveTo>
                  <a:cubicBezTo>
                    <a:pt x="2162" y="7076"/>
                    <a:pt x="10947" y="-1"/>
                    <a:pt x="21105" y="0"/>
                  </a:cubicBezTo>
                  <a:cubicBezTo>
                    <a:pt x="30796" y="0"/>
                    <a:pt x="39301" y="6454"/>
                    <a:pt x="41908" y="15789"/>
                  </a:cubicBezTo>
                </a:path>
                <a:path w="41909" h="21600" stroke="0" extrusionOk="0">
                  <a:moveTo>
                    <a:pt x="0" y="17001"/>
                  </a:moveTo>
                  <a:cubicBezTo>
                    <a:pt x="2162" y="7076"/>
                    <a:pt x="10947" y="-1"/>
                    <a:pt x="21105" y="0"/>
                  </a:cubicBezTo>
                  <a:cubicBezTo>
                    <a:pt x="30796" y="0"/>
                    <a:pt x="39301" y="6454"/>
                    <a:pt x="41908" y="15789"/>
                  </a:cubicBezTo>
                  <a:lnTo>
                    <a:pt x="21105" y="21600"/>
                  </a:lnTo>
                  <a:lnTo>
                    <a:pt x="0" y="17001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3094402"/>
                </p:ext>
              </p:extLst>
            </p:nvPr>
          </p:nvGraphicFramePr>
          <p:xfrm>
            <a:off x="371" y="945"/>
            <a:ext cx="30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82" name="公式" r:id="rId3" imgW="194639" imgH="207615" progId="Equation.3">
                    <p:embed/>
                  </p:oleObj>
                </mc:Choice>
                <mc:Fallback>
                  <p:oleObj name="公式" r:id="rId3" imgW="194639" imgH="207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" y="945"/>
                          <a:ext cx="30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8131522" y="3002884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8387272" y="3002884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20"/>
          <p:cNvSpPr>
            <a:spLocks noChangeShapeType="1"/>
          </p:cNvSpPr>
          <p:nvPr/>
        </p:nvSpPr>
        <p:spPr bwMode="auto">
          <a:xfrm flipV="1">
            <a:off x="8629738" y="3002884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8906147" y="3002884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507655"/>
              </p:ext>
            </p:extLst>
          </p:nvPr>
        </p:nvGraphicFramePr>
        <p:xfrm>
          <a:off x="7337773" y="3064948"/>
          <a:ext cx="5651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3" name="公式" r:id="rId5" imgW="203040" imgH="203040" progId="Equation.3">
                  <p:embed/>
                </p:oleObj>
              </mc:Choice>
              <mc:Fallback>
                <p:oleObj name="公式" r:id="rId5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7773" y="3064948"/>
                        <a:ext cx="5651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8131522" y="1025164"/>
            <a:ext cx="1081088" cy="2667000"/>
            <a:chOff x="2487" y="1392"/>
            <a:chExt cx="681" cy="1680"/>
          </a:xfrm>
        </p:grpSpPr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2487" y="1978"/>
            <a:ext cx="14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84" name="公式" r:id="rId7" imgW="38201" imgH="95399" progId="Equation.3">
                    <p:embed/>
                  </p:oleObj>
                </mc:Choice>
                <mc:Fallback>
                  <p:oleObj name="公式" r:id="rId7" imgW="38201" imgH="953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1978"/>
                          <a:ext cx="14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784" y="2160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accent2"/>
                  </a:solidFill>
                </a:rPr>
                <a:t>R</a:t>
              </a:r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5695316"/>
                </p:ext>
              </p:extLst>
            </p:nvPr>
          </p:nvGraphicFramePr>
          <p:xfrm>
            <a:off x="2688" y="1399"/>
            <a:ext cx="27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85" name="公式" r:id="rId9" imgW="126720" imgH="126720" progId="Equation.3">
                    <p:embed/>
                  </p:oleObj>
                </mc:Choice>
                <mc:Fallback>
                  <p:oleObj name="公式" r:id="rId9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99"/>
                          <a:ext cx="27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8349009" y="1755415"/>
            <a:ext cx="681037" cy="579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478051"/>
              </p:ext>
            </p:extLst>
          </p:nvPr>
        </p:nvGraphicFramePr>
        <p:xfrm>
          <a:off x="8774002" y="1987653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6" name="公式" r:id="rId11" imgW="142971" imgH="95399" progId="Equation.3">
                  <p:embed/>
                </p:oleObj>
              </mc:Choice>
              <mc:Fallback>
                <p:oleObj name="公式" r:id="rId11" imgW="142971" imgH="9539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02" y="1987653"/>
                        <a:ext cx="406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 17"/>
          <p:cNvSpPr>
            <a:spLocks/>
          </p:cNvSpPr>
          <p:nvPr/>
        </p:nvSpPr>
        <p:spPr bwMode="auto">
          <a:xfrm rot="12358292">
            <a:off x="8372821" y="1990365"/>
            <a:ext cx="231775" cy="168275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7680176" y="1661481"/>
            <a:ext cx="1303832" cy="242139"/>
          </a:xfrm>
          <a:prstGeom prst="donut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8374408" y="1710964"/>
            <a:ext cx="609600" cy="609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8118658" y="1858332"/>
            <a:ext cx="268614" cy="21176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Freeform 17"/>
          <p:cNvSpPr>
            <a:spLocks/>
          </p:cNvSpPr>
          <p:nvPr/>
        </p:nvSpPr>
        <p:spPr bwMode="auto">
          <a:xfrm rot="16844243">
            <a:off x="8607771" y="2107840"/>
            <a:ext cx="182563" cy="198437"/>
          </a:xfrm>
          <a:custGeom>
            <a:avLst/>
            <a:gdLst>
              <a:gd name="T0" fmla="*/ 0 w 240"/>
              <a:gd name="T1" fmla="*/ 2147483646 h 120"/>
              <a:gd name="T2" fmla="*/ 2147483646 w 240"/>
              <a:gd name="T3" fmla="*/ 2147483646 h 120"/>
              <a:gd name="T4" fmla="*/ 2147483646 w 240"/>
              <a:gd name="T5" fmla="*/ 2147483646 h 120"/>
              <a:gd name="T6" fmla="*/ 2147483646 w 240"/>
              <a:gd name="T7" fmla="*/ 2147483646 h 120"/>
              <a:gd name="T8" fmla="*/ 2147483646 w 240"/>
              <a:gd name="T9" fmla="*/ 2147483646 h 120"/>
              <a:gd name="T10" fmla="*/ 2147483646 w 240"/>
              <a:gd name="T11" fmla="*/ 0 h 1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20"/>
              <a:gd name="T20" fmla="*/ 240 w 240"/>
              <a:gd name="T21" fmla="*/ 120 h 1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20">
                <a:moveTo>
                  <a:pt x="0" y="84"/>
                </a:moveTo>
                <a:cubicBezTo>
                  <a:pt x="24" y="92"/>
                  <a:pt x="48" y="100"/>
                  <a:pt x="72" y="108"/>
                </a:cubicBezTo>
                <a:cubicBezTo>
                  <a:pt x="84" y="112"/>
                  <a:pt x="108" y="120"/>
                  <a:pt x="108" y="120"/>
                </a:cubicBezTo>
                <a:cubicBezTo>
                  <a:pt x="180" y="110"/>
                  <a:pt x="217" y="117"/>
                  <a:pt x="240" y="48"/>
                </a:cubicBezTo>
                <a:cubicBezTo>
                  <a:pt x="236" y="36"/>
                  <a:pt x="237" y="21"/>
                  <a:pt x="228" y="12"/>
                </a:cubicBezTo>
                <a:cubicBezTo>
                  <a:pt x="219" y="3"/>
                  <a:pt x="192" y="0"/>
                  <a:pt x="192" y="0"/>
                </a:cubicBezTo>
              </a:path>
            </a:pathLst>
          </a:custGeom>
          <a:noFill/>
          <a:ln w="9525">
            <a:solidFill>
              <a:srgbClr val="9A00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34"/>
          <p:cNvSpPr txBox="1">
            <a:spLocks noChangeArrowheads="1"/>
          </p:cNvSpPr>
          <p:nvPr/>
        </p:nvSpPr>
        <p:spPr bwMode="auto">
          <a:xfrm rot="2700000">
            <a:off x="8662269" y="1502969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28356"/>
              </p:ext>
            </p:extLst>
          </p:nvPr>
        </p:nvGraphicFramePr>
        <p:xfrm>
          <a:off x="9275441" y="1823329"/>
          <a:ext cx="680243" cy="732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7" name="公式" r:id="rId13" imgW="164880" imgH="177480" progId="Equation.3">
                  <p:embed/>
                </p:oleObj>
              </mc:Choice>
              <mc:Fallback>
                <p:oleObj name="公式" r:id="rId13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75441" y="1823329"/>
                        <a:ext cx="680243" cy="7325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64"/>
          <p:cNvSpPr>
            <a:spLocks noChangeShapeType="1"/>
          </p:cNvSpPr>
          <p:nvPr/>
        </p:nvSpPr>
        <p:spPr bwMode="auto">
          <a:xfrm rot="5400000" flipV="1">
            <a:off x="8913579" y="1328752"/>
            <a:ext cx="217776" cy="226011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63"/>
          <p:cNvSpPr>
            <a:spLocks noChangeShapeType="1"/>
          </p:cNvSpPr>
          <p:nvPr/>
        </p:nvSpPr>
        <p:spPr bwMode="auto">
          <a:xfrm flipV="1">
            <a:off x="9030045" y="1413905"/>
            <a:ext cx="308134" cy="242493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63"/>
          <p:cNvSpPr>
            <a:spLocks noChangeShapeType="1"/>
          </p:cNvSpPr>
          <p:nvPr/>
        </p:nvSpPr>
        <p:spPr bwMode="auto">
          <a:xfrm flipV="1">
            <a:off x="9060925" y="1491264"/>
            <a:ext cx="329771" cy="24013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64"/>
          <p:cNvSpPr>
            <a:spLocks noChangeShapeType="1"/>
          </p:cNvSpPr>
          <p:nvPr/>
        </p:nvSpPr>
        <p:spPr bwMode="auto">
          <a:xfrm rot="5400000" flipV="1">
            <a:off x="9201557" y="1634094"/>
            <a:ext cx="251990" cy="23884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264172"/>
              </p:ext>
            </p:extLst>
          </p:nvPr>
        </p:nvGraphicFramePr>
        <p:xfrm>
          <a:off x="9065615" y="874757"/>
          <a:ext cx="5238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8" name="公式" r:id="rId15" imgW="177480" imgH="177480" progId="Equation.3">
                  <p:embed/>
                </p:oleObj>
              </mc:Choice>
              <mc:Fallback>
                <p:oleObj name="公式" r:id="rId15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5615" y="874757"/>
                        <a:ext cx="5238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2350581" y="1271678"/>
            <a:ext cx="16639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9900"/>
                </a:solidFill>
              </a:rPr>
              <a:t>圆电流轴线上磁场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459397"/>
              </p:ext>
            </p:extLst>
          </p:nvPr>
        </p:nvGraphicFramePr>
        <p:xfrm>
          <a:off x="4310080" y="1151308"/>
          <a:ext cx="2826635" cy="151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9" name="公式" r:id="rId17" imgW="1040948" imgH="558558" progId="Equation.3">
                  <p:embed/>
                </p:oleObj>
              </mc:Choice>
              <mc:Fallback>
                <p:oleObj name="公式" r:id="rId17" imgW="1040948" imgH="55855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80" y="1151308"/>
                        <a:ext cx="2826635" cy="1516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18406"/>
              </p:ext>
            </p:extLst>
          </p:nvPr>
        </p:nvGraphicFramePr>
        <p:xfrm>
          <a:off x="2136735" y="2710115"/>
          <a:ext cx="17700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0" name="公式" r:id="rId19" imgW="698400" imgH="241200" progId="Equation.3">
                  <p:embed/>
                </p:oleObj>
              </mc:Choice>
              <mc:Fallback>
                <p:oleObj name="公式" r:id="rId19" imgW="698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35" y="2710115"/>
                        <a:ext cx="17700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669726"/>
              </p:ext>
            </p:extLst>
          </p:nvPr>
        </p:nvGraphicFramePr>
        <p:xfrm>
          <a:off x="4791650" y="2800908"/>
          <a:ext cx="1965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1" name="公式" r:id="rId21" imgW="774360" imgH="177480" progId="Equation.3">
                  <p:embed/>
                </p:oleObj>
              </mc:Choice>
              <mc:Fallback>
                <p:oleObj name="公式" r:id="rId21" imgW="774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650" y="2800908"/>
                        <a:ext cx="19653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61369"/>
              </p:ext>
            </p:extLst>
          </p:nvPr>
        </p:nvGraphicFramePr>
        <p:xfrm>
          <a:off x="2654726" y="3391796"/>
          <a:ext cx="19002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2" name="公式" r:id="rId23" imgW="749160" imgH="177480" progId="Equation.3">
                  <p:embed/>
                </p:oleObj>
              </mc:Choice>
              <mc:Fallback>
                <p:oleObj name="公式" r:id="rId23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726" y="3391796"/>
                        <a:ext cx="190023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114396"/>
              </p:ext>
            </p:extLst>
          </p:nvPr>
        </p:nvGraphicFramePr>
        <p:xfrm>
          <a:off x="4520146" y="3408922"/>
          <a:ext cx="2197710" cy="46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3" name="公式" r:id="rId25" imgW="838080" imgH="177480" progId="Equation.3">
                  <p:embed/>
                </p:oleObj>
              </mc:Choice>
              <mc:Fallback>
                <p:oleObj name="公式" r:id="rId25" imgW="8380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520146" y="3408922"/>
                        <a:ext cx="2197710" cy="46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utoShape 18"/>
          <p:cNvSpPr>
            <a:spLocks noChangeArrowheads="1"/>
          </p:cNvSpPr>
          <p:nvPr/>
        </p:nvSpPr>
        <p:spPr bwMode="auto">
          <a:xfrm>
            <a:off x="1919536" y="3733281"/>
            <a:ext cx="679146" cy="260181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4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05779"/>
              </p:ext>
            </p:extLst>
          </p:nvPr>
        </p:nvGraphicFramePr>
        <p:xfrm>
          <a:off x="1976454" y="3987879"/>
          <a:ext cx="46672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4" name="公式" r:id="rId27" imgW="1701720" imgH="419040" progId="Equation.3">
                  <p:embed/>
                </p:oleObj>
              </mc:Choice>
              <mc:Fallback>
                <p:oleObj name="公式" r:id="rId27" imgW="1701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54" y="3987879"/>
                        <a:ext cx="466725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47937"/>
              </p:ext>
            </p:extLst>
          </p:nvPr>
        </p:nvGraphicFramePr>
        <p:xfrm>
          <a:off x="6863493" y="4053937"/>
          <a:ext cx="2761483" cy="107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5" name="公式" r:id="rId29" imgW="1002960" imgH="393480" progId="Equation.3">
                  <p:embed/>
                </p:oleObj>
              </mc:Choice>
              <mc:Fallback>
                <p:oleObj name="公式" r:id="rId29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493" y="4053937"/>
                        <a:ext cx="2761483" cy="1075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3477"/>
              </p:ext>
            </p:extLst>
          </p:nvPr>
        </p:nvGraphicFramePr>
        <p:xfrm>
          <a:off x="7578726" y="5424489"/>
          <a:ext cx="13303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6" name="公式" r:id="rId31" imgW="571320" imgH="393480" progId="Equation.3">
                  <p:embed/>
                </p:oleObj>
              </mc:Choice>
              <mc:Fallback>
                <p:oleObj name="公式" r:id="rId31" imgW="5713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578726" y="5424489"/>
                        <a:ext cx="1330325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AutoShape 18"/>
          <p:cNvSpPr>
            <a:spLocks noChangeArrowheads="1"/>
          </p:cNvSpPr>
          <p:nvPr/>
        </p:nvSpPr>
        <p:spPr bwMode="auto">
          <a:xfrm>
            <a:off x="2136734" y="5804581"/>
            <a:ext cx="679146" cy="260181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957913"/>
              </p:ext>
            </p:extLst>
          </p:nvPr>
        </p:nvGraphicFramePr>
        <p:xfrm>
          <a:off x="2833689" y="5386389"/>
          <a:ext cx="470217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7" name="公式" r:id="rId33" imgW="1854000" imgH="393480" progId="Equation.3">
                  <p:embed/>
                </p:oleObj>
              </mc:Choice>
              <mc:Fallback>
                <p:oleObj name="公式" r:id="rId33" imgW="1854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689" y="5386389"/>
                        <a:ext cx="470217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87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 animBg="1"/>
      <p:bldP spid="30" grpId="0" animBg="1"/>
      <p:bldP spid="31" grpId="0" animBg="1"/>
      <p:bldP spid="32" grpId="0" animBg="1"/>
      <p:bldP spid="34" grpId="0"/>
      <p:bldP spid="40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13314" y="52523"/>
            <a:ext cx="867568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solidFill>
                  <a:srgbClr val="FF0000"/>
                </a:solidFill>
              </a:rPr>
              <a:t>【</a:t>
            </a:r>
            <a:r>
              <a:rPr kumimoji="0" lang="zh-CN" altLang="en-US" dirty="0">
                <a:solidFill>
                  <a:srgbClr val="FF0000"/>
                </a:solidFill>
              </a:rPr>
              <a:t>补充例</a:t>
            </a:r>
            <a:r>
              <a:rPr kumimoji="0" lang="en-US" altLang="zh-CN" dirty="0">
                <a:solidFill>
                  <a:srgbClr val="FF0000"/>
                </a:solidFill>
              </a:rPr>
              <a:t>】</a:t>
            </a:r>
            <a:r>
              <a:rPr kumimoji="0" lang="zh-TW" altLang="en-US" dirty="0">
                <a:solidFill>
                  <a:srgbClr val="009900"/>
                </a:solidFill>
              </a:rPr>
              <a:t>细长</a:t>
            </a:r>
            <a:r>
              <a:rPr kumimoji="0" lang="zh-CN" altLang="en-US" dirty="0">
                <a:solidFill>
                  <a:srgbClr val="009900"/>
                </a:solidFill>
              </a:rPr>
              <a:t>均匀磁化圆棒</a:t>
            </a:r>
            <a:r>
              <a:rPr kumimoji="0" lang="en-US" altLang="zh-CN" dirty="0">
                <a:solidFill>
                  <a:srgbClr val="009900"/>
                </a:solidFill>
              </a:rPr>
              <a:t>,</a:t>
            </a:r>
            <a:r>
              <a:rPr kumimoji="0" lang="zh-CN" altLang="en-US" dirty="0">
                <a:solidFill>
                  <a:srgbClr val="009900"/>
                </a:solidFill>
              </a:rPr>
              <a:t>磁化强度</a:t>
            </a:r>
            <a:r>
              <a:rPr kumimoji="0" lang="en-US" altLang="zh-CN" i="1" dirty="0">
                <a:solidFill>
                  <a:srgbClr val="FF0000"/>
                </a:solidFill>
              </a:rPr>
              <a:t>M</a:t>
            </a:r>
            <a:r>
              <a:rPr kumimoji="0" lang="zh-CN" altLang="en-US" dirty="0">
                <a:solidFill>
                  <a:srgbClr val="009900"/>
                </a:solidFill>
              </a:rPr>
              <a:t>，沿棒长方向。</a:t>
            </a:r>
            <a:r>
              <a:rPr lang="zh-CN" altLang="en-US" dirty="0">
                <a:solidFill>
                  <a:srgbClr val="0000FF"/>
                </a:solidFill>
              </a:rPr>
              <a:t>对称轴上圆</a:t>
            </a:r>
            <a:r>
              <a:rPr kumimoji="0" lang="zh-CN" altLang="en-US" dirty="0">
                <a:solidFill>
                  <a:srgbClr val="0000FF"/>
                </a:solidFill>
              </a:rPr>
              <a:t>棒</a:t>
            </a:r>
            <a:r>
              <a:rPr lang="zh-CN" altLang="en-US" dirty="0">
                <a:solidFill>
                  <a:srgbClr val="0000FF"/>
                </a:solidFill>
              </a:rPr>
              <a:t>中部附近的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0000FF"/>
                </a:solidFill>
              </a:rPr>
              <a:t>=</a:t>
            </a:r>
            <a:r>
              <a:rPr lang="en-US" altLang="zh-CN" dirty="0">
                <a:solidFill>
                  <a:srgbClr val="CC3300"/>
                </a:solidFill>
              </a:rPr>
              <a:t>_________, </a:t>
            </a:r>
            <a:r>
              <a:rPr lang="zh-CN" altLang="en-US" dirty="0">
                <a:solidFill>
                  <a:srgbClr val="0000FF"/>
                </a:solidFill>
              </a:rPr>
              <a:t>以及</a:t>
            </a:r>
            <a:r>
              <a:rPr lang="zh-CN" altLang="en-US" dirty="0">
                <a:solidFill>
                  <a:srgbClr val="FF33CC"/>
                </a:solidFill>
              </a:rPr>
              <a:t>两端的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0000FF"/>
                </a:solidFill>
              </a:rPr>
              <a:t>=</a:t>
            </a:r>
            <a:r>
              <a:rPr lang="en-US" altLang="zh-CN" dirty="0">
                <a:solidFill>
                  <a:srgbClr val="CC3300"/>
                </a:solidFill>
              </a:rPr>
              <a:t>__________</a:t>
            </a:r>
            <a:r>
              <a:rPr lang="zh-CN" altLang="en-US" dirty="0">
                <a:solidFill>
                  <a:srgbClr val="CC3300"/>
                </a:solidFill>
              </a:rPr>
              <a:t>。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471346" y="1649206"/>
            <a:ext cx="4616648" cy="461481"/>
            <a:chOff x="2849" y="459"/>
            <a:chExt cx="2585" cy="206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849" y="498"/>
              <a:ext cx="2585" cy="136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5" name="Line 20"/>
            <p:cNvSpPr>
              <a:spLocks noChangeShapeType="1"/>
            </p:cNvSpPr>
            <p:nvPr/>
          </p:nvSpPr>
          <p:spPr bwMode="auto">
            <a:xfrm>
              <a:off x="4491" y="572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21"/>
            <p:cNvSpPr txBox="1">
              <a:spLocks noChangeArrowheads="1"/>
            </p:cNvSpPr>
            <p:nvPr/>
          </p:nvSpPr>
          <p:spPr bwMode="auto">
            <a:xfrm>
              <a:off x="4951" y="459"/>
              <a:ext cx="25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 i="1"/>
                <a:t>M</a:t>
              </a:r>
            </a:p>
          </p:txBody>
        </p:sp>
      </p:grpSp>
      <p:graphicFrame>
        <p:nvGraphicFramePr>
          <p:cNvPr id="22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01537"/>
              </p:ext>
            </p:extLst>
          </p:nvPr>
        </p:nvGraphicFramePr>
        <p:xfrm>
          <a:off x="2679290" y="1738235"/>
          <a:ext cx="2148507" cy="80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88" name="公式" r:id="rId3" imgW="698400" imgH="253800" progId="Equation.3">
                  <p:embed/>
                </p:oleObj>
              </mc:Choice>
              <mc:Fallback>
                <p:oleObj name="公式" r:id="rId3" imgW="698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290" y="1738235"/>
                        <a:ext cx="2148507" cy="804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1844365" y="1799939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解</a:t>
            </a:r>
            <a:r>
              <a:rPr lang="en-US" altLang="zh-CN" dirty="0">
                <a:solidFill>
                  <a:srgbClr val="CC0000"/>
                </a:solidFill>
              </a:rPr>
              <a:t>: </a:t>
            </a:r>
            <a:endParaRPr lang="zh-CN" altLang="en-US" dirty="0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1863576" y="2560070"/>
            <a:ext cx="5233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均匀磁化，只存在磁化面电流，</a:t>
            </a:r>
          </a:p>
        </p:txBody>
      </p:sp>
      <p:grpSp>
        <p:nvGrpSpPr>
          <p:cNvPr id="26" name="Group 153"/>
          <p:cNvGrpSpPr>
            <a:grpSpLocks/>
          </p:cNvGrpSpPr>
          <p:nvPr/>
        </p:nvGrpSpPr>
        <p:grpSpPr bwMode="auto">
          <a:xfrm>
            <a:off x="8075204" y="1733783"/>
            <a:ext cx="228600" cy="228600"/>
            <a:chOff x="2784" y="1872"/>
            <a:chExt cx="144" cy="144"/>
          </a:xfrm>
        </p:grpSpPr>
        <p:sp>
          <p:nvSpPr>
            <p:cNvPr id="27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2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37822"/>
              </p:ext>
            </p:extLst>
          </p:nvPr>
        </p:nvGraphicFramePr>
        <p:xfrm>
          <a:off x="8043041" y="996126"/>
          <a:ext cx="616363" cy="73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89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3041" y="996126"/>
                        <a:ext cx="616363" cy="733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8183305" y="1914190"/>
            <a:ext cx="3427" cy="65621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171001"/>
              </p:ext>
            </p:extLst>
          </p:nvPr>
        </p:nvGraphicFramePr>
        <p:xfrm>
          <a:off x="8285062" y="2340798"/>
          <a:ext cx="462930" cy="49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0" name="公式" r:id="rId7" imgW="164880" imgH="177480" progId="Equation.3">
                  <p:embed/>
                </p:oleObj>
              </mc:Choice>
              <mc:Fallback>
                <p:oleObj name="公式" r:id="rId7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85062" y="2340798"/>
                        <a:ext cx="462930" cy="49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270189"/>
              </p:ext>
            </p:extLst>
          </p:nvPr>
        </p:nvGraphicFramePr>
        <p:xfrm>
          <a:off x="7151613" y="2755120"/>
          <a:ext cx="1494551" cy="53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1" name="公式" r:id="rId9" imgW="494870" imgH="177646" progId="Equation.3">
                  <p:embed/>
                </p:oleObj>
              </mc:Choice>
              <mc:Fallback>
                <p:oleObj name="公式" r:id="rId9" imgW="494870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613" y="2755120"/>
                        <a:ext cx="1494551" cy="535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90" descr="HWOCRTEMP_ROC10"/>
          <p:cNvPicPr>
            <a:picLocks noChangeAspect="1" noChangeArrowheads="1"/>
          </p:cNvPicPr>
          <p:nvPr/>
        </p:nvPicPr>
        <p:blipFill>
          <a:blip r:embed="rId11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6771879" y="3743096"/>
            <a:ext cx="30289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02" descr="HWOCRTEMP_ROC10"/>
          <p:cNvPicPr>
            <a:picLocks noChangeAspect="1" noChangeArrowheads="1"/>
          </p:cNvPicPr>
          <p:nvPr/>
        </p:nvPicPr>
        <p:blipFill>
          <a:blip r:embed="rId11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44485" r="1712" b="6673"/>
          <a:stretch>
            <a:fillRect/>
          </a:stretch>
        </p:blipFill>
        <p:spPr bwMode="auto">
          <a:xfrm>
            <a:off x="2495600" y="2967748"/>
            <a:ext cx="36560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Line 94"/>
          <p:cNvSpPr>
            <a:spLocks noChangeShapeType="1"/>
          </p:cNvSpPr>
          <p:nvPr/>
        </p:nvSpPr>
        <p:spPr bwMode="auto">
          <a:xfrm>
            <a:off x="3193749" y="3777226"/>
            <a:ext cx="1469761" cy="28956"/>
          </a:xfrm>
          <a:prstGeom prst="line">
            <a:avLst/>
          </a:prstGeom>
          <a:noFill/>
          <a:ln w="39688" cap="rnd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922183"/>
              </p:ext>
            </p:extLst>
          </p:nvPr>
        </p:nvGraphicFramePr>
        <p:xfrm>
          <a:off x="4936956" y="3607034"/>
          <a:ext cx="504984" cy="453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2" name="公式" r:id="rId12" imgW="164880" imgH="177480" progId="Equation.3">
                  <p:embed/>
                </p:oleObj>
              </mc:Choice>
              <mc:Fallback>
                <p:oleObj name="公式" r:id="rId12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956" y="3607034"/>
                        <a:ext cx="504984" cy="45388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95622"/>
              </p:ext>
            </p:extLst>
          </p:nvPr>
        </p:nvGraphicFramePr>
        <p:xfrm>
          <a:off x="2736908" y="3607035"/>
          <a:ext cx="341089" cy="34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3" name="公式" r:id="rId14" imgW="203040" imgH="203040" progId="Equation.3">
                  <p:embed/>
                </p:oleObj>
              </mc:Choice>
              <mc:Fallback>
                <p:oleObj name="公式" r:id="rId14" imgW="2030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36908" y="3607035"/>
                        <a:ext cx="341089" cy="3410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7055505" y="3369809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3333CC"/>
                </a:solidFill>
                <a:latin typeface="Arial" panose="020B0604020202020204" pitchFamily="34" charset="0"/>
              </a:rPr>
              <a:t>等效于</a:t>
            </a:r>
            <a:r>
              <a:rPr kumimoji="0"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长直螺线管</a:t>
            </a: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04701"/>
              </p:ext>
            </p:extLst>
          </p:nvPr>
        </p:nvGraphicFramePr>
        <p:xfrm>
          <a:off x="6923897" y="3740535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4" name="公式" r:id="rId16" imgW="126720" imgH="164880" progId="Equation.3">
                  <p:embed/>
                </p:oleObj>
              </mc:Choice>
              <mc:Fallback>
                <p:oleObj name="公式" r:id="rId1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897" y="3740535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32590"/>
              </p:ext>
            </p:extLst>
          </p:nvPr>
        </p:nvGraphicFramePr>
        <p:xfrm>
          <a:off x="9287601" y="3806182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5" name="公式" r:id="rId18" imgW="126720" imgH="164880" progId="Equation.3">
                  <p:embed/>
                </p:oleObj>
              </mc:Choice>
              <mc:Fallback>
                <p:oleObj name="公式" r:id="rId18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7601" y="3806182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56860"/>
              </p:ext>
            </p:extLst>
          </p:nvPr>
        </p:nvGraphicFramePr>
        <p:xfrm>
          <a:off x="5856182" y="4995338"/>
          <a:ext cx="4913043" cy="1632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6" name="Visio" r:id="rId19" imgW="4613453" imgH="2301225" progId="Visio.Drawing.6">
                  <p:embed/>
                </p:oleObj>
              </mc:Choice>
              <mc:Fallback>
                <p:oleObj name="Visio" r:id="rId19" imgW="4613453" imgH="2301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182" y="4995338"/>
                        <a:ext cx="4913043" cy="1632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451531"/>
              </p:ext>
            </p:extLst>
          </p:nvPr>
        </p:nvGraphicFramePr>
        <p:xfrm>
          <a:off x="8366708" y="5522192"/>
          <a:ext cx="609613" cy="42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7" name="公式" r:id="rId21" imgW="330120" imgH="228600" progId="Equation.3">
                  <p:embed/>
                </p:oleObj>
              </mc:Choice>
              <mc:Fallback>
                <p:oleObj name="公式" r:id="rId21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708" y="5522192"/>
                        <a:ext cx="609613" cy="42169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829867"/>
              </p:ext>
            </p:extLst>
          </p:nvPr>
        </p:nvGraphicFramePr>
        <p:xfrm>
          <a:off x="5659756" y="5440361"/>
          <a:ext cx="983713" cy="49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8" name="公式" r:id="rId23" imgW="457200" imgH="228600" progId="Equation.3">
                  <p:embed/>
                </p:oleObj>
              </mc:Choice>
              <mc:Fallback>
                <p:oleObj name="公式" r:id="rId23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756" y="5440361"/>
                        <a:ext cx="983713" cy="4918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051777"/>
              </p:ext>
            </p:extLst>
          </p:nvPr>
        </p:nvGraphicFramePr>
        <p:xfrm>
          <a:off x="2575088" y="4723618"/>
          <a:ext cx="2139233" cy="729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99" name="公式" r:id="rId25" imgW="520560" imgH="177480" progId="Equation.3">
                  <p:embed/>
                </p:oleObj>
              </mc:Choice>
              <mc:Fallback>
                <p:oleObj name="公式" r:id="rId25" imgW="5205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088" y="4723618"/>
                        <a:ext cx="2139233" cy="729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0655"/>
              </p:ext>
            </p:extLst>
          </p:nvPr>
        </p:nvGraphicFramePr>
        <p:xfrm>
          <a:off x="2748500" y="5897518"/>
          <a:ext cx="15478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00" name="公式" r:id="rId27" imgW="622030" imgH="228501" progId="Equation.3">
                  <p:embed/>
                </p:oleObj>
              </mc:Choice>
              <mc:Fallback>
                <p:oleObj name="公式" r:id="rId27" imgW="622030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500" y="5897518"/>
                        <a:ext cx="1547812" cy="5715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00CC00">
                              <a:tint val="66000"/>
                              <a:satMod val="160000"/>
                            </a:srgbClr>
                          </a:gs>
                          <a:gs pos="50000">
                            <a:srgbClr val="00CC00">
                              <a:tint val="44500"/>
                              <a:satMod val="160000"/>
                            </a:srgbClr>
                          </a:gs>
                          <a:gs pos="100000">
                            <a:srgbClr val="00CC00">
                              <a:tint val="23500"/>
                              <a:satMod val="160000"/>
                            </a:srgb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939895"/>
              </p:ext>
            </p:extLst>
          </p:nvPr>
        </p:nvGraphicFramePr>
        <p:xfrm>
          <a:off x="7151689" y="642938"/>
          <a:ext cx="8524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01" name="公式" r:id="rId29" imgW="342720" imgH="228600" progId="Equation.3">
                  <p:embed/>
                </p:oleObj>
              </mc:Choice>
              <mc:Fallback>
                <p:oleObj name="公式" r:id="rId29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689" y="642938"/>
                        <a:ext cx="852487" cy="5715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00CC00">
                              <a:tint val="66000"/>
                              <a:satMod val="160000"/>
                            </a:srgbClr>
                          </a:gs>
                          <a:gs pos="50000">
                            <a:srgbClr val="00CC00">
                              <a:tint val="44500"/>
                              <a:satMod val="160000"/>
                            </a:srgbClr>
                          </a:gs>
                          <a:gs pos="100000">
                            <a:srgbClr val="00CC00">
                              <a:tint val="23500"/>
                              <a:satMod val="160000"/>
                            </a:srgb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930126"/>
              </p:ext>
            </p:extLst>
          </p:nvPr>
        </p:nvGraphicFramePr>
        <p:xfrm>
          <a:off x="2822776" y="951625"/>
          <a:ext cx="10731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02" name="公式" r:id="rId31" imgW="431640" imgH="228600" progId="Equation.3">
                  <p:embed/>
                </p:oleObj>
              </mc:Choice>
              <mc:Fallback>
                <p:oleObj name="公式" r:id="rId31" imgW="431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776" y="951625"/>
                        <a:ext cx="1073150" cy="5715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00CC00">
                              <a:tint val="66000"/>
                              <a:satMod val="160000"/>
                            </a:srgbClr>
                          </a:gs>
                          <a:gs pos="50000">
                            <a:srgbClr val="00CC00">
                              <a:tint val="44500"/>
                              <a:satMod val="160000"/>
                            </a:srgbClr>
                          </a:gs>
                          <a:gs pos="100000">
                            <a:srgbClr val="00CC00">
                              <a:tint val="23500"/>
                              <a:satMod val="160000"/>
                            </a:srgb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4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30" grpId="0" animBg="1"/>
      <p:bldP spid="47" grpId="0" animBg="1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75521" y="260649"/>
            <a:ext cx="86756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solidFill>
                  <a:srgbClr val="FF0000"/>
                </a:solidFill>
              </a:rPr>
              <a:t>【</a:t>
            </a:r>
            <a:r>
              <a:rPr kumimoji="0" lang="zh-CN" altLang="en-US" dirty="0">
                <a:solidFill>
                  <a:srgbClr val="FF0000"/>
                </a:solidFill>
              </a:rPr>
              <a:t>补充例</a:t>
            </a:r>
            <a:r>
              <a:rPr kumimoji="0" lang="en-US" altLang="zh-CN" dirty="0">
                <a:solidFill>
                  <a:srgbClr val="FF0000"/>
                </a:solidFill>
              </a:rPr>
              <a:t>】</a:t>
            </a:r>
            <a:r>
              <a:rPr kumimoji="0" lang="zh-TW" altLang="en-US" dirty="0">
                <a:solidFill>
                  <a:srgbClr val="009900"/>
                </a:solidFill>
              </a:rPr>
              <a:t>细长</a:t>
            </a:r>
            <a:r>
              <a:rPr kumimoji="0" lang="zh-CN" altLang="en-US" dirty="0">
                <a:solidFill>
                  <a:srgbClr val="009900"/>
                </a:solidFill>
              </a:rPr>
              <a:t>均匀磁化圆棒</a:t>
            </a:r>
            <a:r>
              <a:rPr kumimoji="0" lang="en-US" altLang="zh-CN" dirty="0">
                <a:solidFill>
                  <a:srgbClr val="009900"/>
                </a:solidFill>
              </a:rPr>
              <a:t>,</a:t>
            </a:r>
            <a:r>
              <a:rPr kumimoji="0" lang="zh-CN" altLang="en-US" dirty="0">
                <a:solidFill>
                  <a:srgbClr val="009900"/>
                </a:solidFill>
              </a:rPr>
              <a:t>磁化强度</a:t>
            </a:r>
            <a:r>
              <a:rPr kumimoji="0" lang="en-US" altLang="zh-CN" i="1" dirty="0">
                <a:solidFill>
                  <a:srgbClr val="FF0000"/>
                </a:solidFill>
              </a:rPr>
              <a:t>M</a:t>
            </a:r>
            <a:r>
              <a:rPr kumimoji="0" lang="zh-CN" altLang="en-US" dirty="0">
                <a:solidFill>
                  <a:srgbClr val="009900"/>
                </a:solidFill>
              </a:rPr>
              <a:t>，</a:t>
            </a:r>
            <a:r>
              <a:rPr lang="zh-CN" altLang="en-US" dirty="0">
                <a:solidFill>
                  <a:srgbClr val="009900"/>
                </a:solidFill>
              </a:rPr>
              <a:t>平行于横截面。</a:t>
            </a:r>
            <a:r>
              <a:rPr lang="zh-CN" altLang="en-US" dirty="0">
                <a:solidFill>
                  <a:srgbClr val="0000FF"/>
                </a:solidFill>
              </a:rPr>
              <a:t>磁化电流在中心轴线上产生的磁场</a:t>
            </a:r>
            <a:r>
              <a:rPr kumimoji="0" lang="en-US" altLang="zh-CN" i="1" dirty="0">
                <a:solidFill>
                  <a:srgbClr val="FF0000"/>
                </a:solidFill>
              </a:rPr>
              <a:t>B=____</a:t>
            </a:r>
            <a:endParaRPr kumimoji="0" lang="zh-CN" altLang="en-US" dirty="0">
              <a:solidFill>
                <a:srgbClr val="009900"/>
              </a:solidFill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416770" y="1505245"/>
            <a:ext cx="1676400" cy="2667000"/>
            <a:chOff x="2112" y="1392"/>
            <a:chExt cx="1056" cy="1680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2112" y="1680"/>
              <a:ext cx="1056" cy="1008"/>
            </a:xfrm>
            <a:prstGeom prst="ellips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2640" y="1392"/>
              <a:ext cx="0" cy="16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olid"/>
              <a:round/>
              <a:headEnd type="arrow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2640" y="2208"/>
              <a:ext cx="318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2645" y="2387"/>
              <a:ext cx="2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2440" y="2245"/>
              <a:ext cx="1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009900"/>
                  </a:solidFill>
                </a:rPr>
                <a:t>O</a:t>
              </a: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47334"/>
              </p:ext>
            </p:extLst>
          </p:nvPr>
        </p:nvGraphicFramePr>
        <p:xfrm>
          <a:off x="7799815" y="1382803"/>
          <a:ext cx="4556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1" name="公式" r:id="rId3" imgW="139680" imgH="164880" progId="Equation.3">
                  <p:embed/>
                </p:oleObj>
              </mc:Choice>
              <mc:Fallback>
                <p:oleObj name="公式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9815" y="1382803"/>
                        <a:ext cx="45561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7175811" y="2800645"/>
            <a:ext cx="2736304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550744"/>
              </p:ext>
            </p:extLst>
          </p:nvPr>
        </p:nvGraphicFramePr>
        <p:xfrm>
          <a:off x="9616333" y="2922884"/>
          <a:ext cx="4143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2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6333" y="2922884"/>
                        <a:ext cx="4143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8898509" y="1570422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223892"/>
              </p:ext>
            </p:extLst>
          </p:nvPr>
        </p:nvGraphicFramePr>
        <p:xfrm>
          <a:off x="8318548" y="1270317"/>
          <a:ext cx="501628" cy="50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3" name="公式" r:id="rId7" imgW="203040" imgH="203040" progId="Equation.3">
                  <p:embed/>
                </p:oleObj>
              </mc:Choice>
              <mc:Fallback>
                <p:oleObj name="公式" r:id="rId7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48" y="1270317"/>
                        <a:ext cx="501628" cy="501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919537" y="1214755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解：</a:t>
            </a:r>
            <a:endParaRPr lang="zh-CN" altLang="en-US" dirty="0"/>
          </a:p>
        </p:txBody>
      </p:sp>
      <p:graphicFrame>
        <p:nvGraphicFramePr>
          <p:cNvPr id="1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76112"/>
              </p:ext>
            </p:extLst>
          </p:nvPr>
        </p:nvGraphicFramePr>
        <p:xfrm>
          <a:off x="2818347" y="1217136"/>
          <a:ext cx="17700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4" name="公式" r:id="rId9" imgW="698400" imgH="241200" progId="Equation.3">
                  <p:embed/>
                </p:oleObj>
              </mc:Choice>
              <mc:Fallback>
                <p:oleObj name="公式" r:id="rId9" imgW="698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8347" y="1217136"/>
                        <a:ext cx="17700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8257708" y="2259702"/>
            <a:ext cx="669036" cy="557694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20"/>
          <p:cNvSpPr>
            <a:spLocks/>
          </p:cNvSpPr>
          <p:nvPr/>
        </p:nvSpPr>
        <p:spPr bwMode="auto">
          <a:xfrm rot="5910778" flipH="1">
            <a:off x="8420642" y="2308011"/>
            <a:ext cx="45719" cy="376302"/>
          </a:xfrm>
          <a:custGeom>
            <a:avLst/>
            <a:gdLst>
              <a:gd name="T0" fmla="*/ 0 w 144"/>
              <a:gd name="T1" fmla="*/ 0 h 480"/>
              <a:gd name="T2" fmla="*/ 0 w 144"/>
              <a:gd name="T3" fmla="*/ 0 h 480"/>
              <a:gd name="T4" fmla="*/ 0 w 144"/>
              <a:gd name="T5" fmla="*/ 0 h 480"/>
              <a:gd name="T6" fmla="*/ 0 60000 65536"/>
              <a:gd name="T7" fmla="*/ 0 60000 65536"/>
              <a:gd name="T8" fmla="*/ 0 60000 65536"/>
              <a:gd name="T9" fmla="*/ 0 w 144"/>
              <a:gd name="T10" fmla="*/ 0 h 480"/>
              <a:gd name="T11" fmla="*/ 144 w 144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480">
                <a:moveTo>
                  <a:pt x="0" y="0"/>
                </a:moveTo>
                <a:cubicBezTo>
                  <a:pt x="72" y="80"/>
                  <a:pt x="144" y="160"/>
                  <a:pt x="144" y="240"/>
                </a:cubicBezTo>
                <a:cubicBezTo>
                  <a:pt x="144" y="320"/>
                  <a:pt x="72" y="400"/>
                  <a:pt x="0" y="48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159621"/>
              </p:ext>
            </p:extLst>
          </p:nvPr>
        </p:nvGraphicFramePr>
        <p:xfrm>
          <a:off x="8377280" y="2038518"/>
          <a:ext cx="3222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5" name="公式" r:id="rId11" imgW="126720" imgH="177480" progId="Equation.3">
                  <p:embed/>
                </p:oleObj>
              </mc:Choice>
              <mc:Fallback>
                <p:oleObj name="公式" r:id="rId1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280" y="2038518"/>
                        <a:ext cx="3222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8898509" y="1570422"/>
            <a:ext cx="0" cy="689281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8902529" y="1812163"/>
            <a:ext cx="606029" cy="4666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0680"/>
              </p:ext>
            </p:extLst>
          </p:nvPr>
        </p:nvGraphicFramePr>
        <p:xfrm>
          <a:off x="9542049" y="1460391"/>
          <a:ext cx="520269" cy="737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6" name="公式" r:id="rId13" imgW="152280" imgH="215640" progId="Equation.3">
                  <p:embed/>
                </p:oleObj>
              </mc:Choice>
              <mc:Fallback>
                <p:oleObj name="公式" r:id="rId13" imgW="1522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542049" y="1460391"/>
                        <a:ext cx="520269" cy="737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34"/>
          <p:cNvSpPr txBox="1">
            <a:spLocks noChangeArrowheads="1"/>
          </p:cNvSpPr>
          <p:nvPr/>
        </p:nvSpPr>
        <p:spPr bwMode="auto">
          <a:xfrm rot="2700000">
            <a:off x="8625567" y="1951726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592526"/>
              </p:ext>
            </p:extLst>
          </p:nvPr>
        </p:nvGraphicFramePr>
        <p:xfrm>
          <a:off x="8954761" y="1572685"/>
          <a:ext cx="468969" cy="505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7" name="公式" r:id="rId15" imgW="164880" imgH="177480" progId="Equation.3">
                  <p:embed/>
                </p:oleObj>
              </mc:Choice>
              <mc:Fallback>
                <p:oleObj name="公式" r:id="rId15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954761" y="1572685"/>
                        <a:ext cx="468969" cy="505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193536"/>
              </p:ext>
            </p:extLst>
          </p:nvPr>
        </p:nvGraphicFramePr>
        <p:xfrm>
          <a:off x="5141291" y="1305296"/>
          <a:ext cx="1965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8" name="公式" r:id="rId17" imgW="774360" imgH="177480" progId="Equation.3">
                  <p:embed/>
                </p:oleObj>
              </mc:Choice>
              <mc:Fallback>
                <p:oleObj name="公式" r:id="rId17" imgW="774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1291" y="1305296"/>
                        <a:ext cx="19653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0"/>
          <p:cNvSpPr>
            <a:spLocks noChangeShapeType="1"/>
          </p:cNvSpPr>
          <p:nvPr/>
        </p:nvSpPr>
        <p:spPr bwMode="auto">
          <a:xfrm flipV="1">
            <a:off x="8292438" y="2491018"/>
            <a:ext cx="754611" cy="309627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Freeform 20"/>
          <p:cNvSpPr>
            <a:spLocks/>
          </p:cNvSpPr>
          <p:nvPr/>
        </p:nvSpPr>
        <p:spPr bwMode="auto">
          <a:xfrm rot="10025237" flipH="1">
            <a:off x="8671883" y="2486344"/>
            <a:ext cx="72243" cy="165355"/>
          </a:xfrm>
          <a:custGeom>
            <a:avLst/>
            <a:gdLst>
              <a:gd name="T0" fmla="*/ 0 w 144"/>
              <a:gd name="T1" fmla="*/ 0 h 480"/>
              <a:gd name="T2" fmla="*/ 0 w 144"/>
              <a:gd name="T3" fmla="*/ 0 h 480"/>
              <a:gd name="T4" fmla="*/ 0 w 144"/>
              <a:gd name="T5" fmla="*/ 0 h 480"/>
              <a:gd name="T6" fmla="*/ 0 60000 65536"/>
              <a:gd name="T7" fmla="*/ 0 60000 65536"/>
              <a:gd name="T8" fmla="*/ 0 60000 65536"/>
              <a:gd name="T9" fmla="*/ 0 w 144"/>
              <a:gd name="T10" fmla="*/ 0 h 480"/>
              <a:gd name="T11" fmla="*/ 144 w 144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480">
                <a:moveTo>
                  <a:pt x="0" y="0"/>
                </a:moveTo>
                <a:cubicBezTo>
                  <a:pt x="72" y="80"/>
                  <a:pt x="144" y="160"/>
                  <a:pt x="144" y="240"/>
                </a:cubicBezTo>
                <a:cubicBezTo>
                  <a:pt x="144" y="320"/>
                  <a:pt x="72" y="400"/>
                  <a:pt x="0" y="48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705290"/>
              </p:ext>
            </p:extLst>
          </p:nvPr>
        </p:nvGraphicFramePr>
        <p:xfrm>
          <a:off x="8541316" y="2609643"/>
          <a:ext cx="5159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39" name="公式" r:id="rId19" imgW="203040" imgH="177480" progId="Equation.3">
                  <p:embed/>
                </p:oleObj>
              </mc:Choice>
              <mc:Fallback>
                <p:oleObj name="公式" r:id="rId19" imgW="2030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1316" y="2609643"/>
                        <a:ext cx="5159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63"/>
          <p:cNvSpPr>
            <a:spLocks noChangeShapeType="1"/>
          </p:cNvSpPr>
          <p:nvPr/>
        </p:nvSpPr>
        <p:spPr bwMode="auto">
          <a:xfrm flipV="1">
            <a:off x="9121891" y="2207309"/>
            <a:ext cx="329771" cy="240130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64"/>
          <p:cNvSpPr>
            <a:spLocks noChangeShapeType="1"/>
          </p:cNvSpPr>
          <p:nvPr/>
        </p:nvSpPr>
        <p:spPr bwMode="auto">
          <a:xfrm rot="5400000" flipV="1">
            <a:off x="9124535" y="2120543"/>
            <a:ext cx="226124" cy="188374"/>
          </a:xfrm>
          <a:prstGeom prst="line">
            <a:avLst/>
          </a:prstGeom>
          <a:noFill/>
          <a:ln w="19050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24970"/>
              </p:ext>
            </p:extLst>
          </p:nvPr>
        </p:nvGraphicFramePr>
        <p:xfrm>
          <a:off x="9385275" y="2240986"/>
          <a:ext cx="5238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0" name="公式" r:id="rId21" imgW="177480" imgH="177480" progId="Equation.3">
                  <p:embed/>
                </p:oleObj>
              </mc:Choice>
              <mc:Fallback>
                <p:oleObj name="公式" r:id="rId21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5275" y="2240986"/>
                        <a:ext cx="5238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2285067" y="2077598"/>
            <a:ext cx="718319" cy="218929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25391" y="1873315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无限长直线电流</a:t>
            </a: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 flipH="1" flipV="1">
            <a:off x="7820949" y="2327793"/>
            <a:ext cx="456029" cy="505675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 flipH="1" flipV="1">
            <a:off x="8229531" y="2563106"/>
            <a:ext cx="156889" cy="1778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 flipV="1">
            <a:off x="8114750" y="2563107"/>
            <a:ext cx="122412" cy="1257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40766"/>
              </p:ext>
            </p:extLst>
          </p:nvPr>
        </p:nvGraphicFramePr>
        <p:xfrm>
          <a:off x="7477750" y="2449511"/>
          <a:ext cx="527558" cy="53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1" name="公式" r:id="rId23" imgW="215640" imgH="215640" progId="Equation.3">
                  <p:embed/>
                </p:oleObj>
              </mc:Choice>
              <mc:Fallback>
                <p:oleObj name="公式" r:id="rId23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750" y="2449511"/>
                        <a:ext cx="527558" cy="539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257706"/>
              </p:ext>
            </p:extLst>
          </p:nvPr>
        </p:nvGraphicFramePr>
        <p:xfrm>
          <a:off x="2113076" y="2532544"/>
          <a:ext cx="28987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2" name="公式" r:id="rId25" imgW="1143000" imgH="177480" progId="Equation.3">
                  <p:embed/>
                </p:oleObj>
              </mc:Choice>
              <mc:Fallback>
                <p:oleObj name="公式" r:id="rId25" imgW="11430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076" y="2532544"/>
                        <a:ext cx="28987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946584"/>
              </p:ext>
            </p:extLst>
          </p:nvPr>
        </p:nvGraphicFramePr>
        <p:xfrm>
          <a:off x="5013702" y="2546624"/>
          <a:ext cx="2197710" cy="46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3" name="公式" r:id="rId27" imgW="838080" imgH="177480" progId="Equation.3">
                  <p:embed/>
                </p:oleObj>
              </mc:Choice>
              <mc:Fallback>
                <p:oleObj name="公式" r:id="rId27" imgW="8380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13702" y="2546624"/>
                        <a:ext cx="2197710" cy="46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412769"/>
              </p:ext>
            </p:extLst>
          </p:nvPr>
        </p:nvGraphicFramePr>
        <p:xfrm>
          <a:off x="2104060" y="2872167"/>
          <a:ext cx="49926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4" name="公式" r:id="rId29" imgW="1968480" imgH="393480" progId="Equation.3">
                  <p:embed/>
                </p:oleObj>
              </mc:Choice>
              <mc:Fallback>
                <p:oleObj name="公式" r:id="rId29" imgW="1968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60" y="2872167"/>
                        <a:ext cx="499268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210626"/>
              </p:ext>
            </p:extLst>
          </p:nvPr>
        </p:nvGraphicFramePr>
        <p:xfrm>
          <a:off x="1995488" y="3794126"/>
          <a:ext cx="42211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5" name="公式" r:id="rId31" imgW="1663560" imgH="393480" progId="Equation.3">
                  <p:embed/>
                </p:oleObj>
              </mc:Choice>
              <mc:Fallback>
                <p:oleObj name="公式" r:id="rId31" imgW="1663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3794126"/>
                        <a:ext cx="4221162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277531"/>
              </p:ext>
            </p:extLst>
          </p:nvPr>
        </p:nvGraphicFramePr>
        <p:xfrm>
          <a:off x="6778626" y="3794126"/>
          <a:ext cx="33194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6" name="公式" r:id="rId33" imgW="1307880" imgH="393480" progId="Equation.3">
                  <p:embed/>
                </p:oleObj>
              </mc:Choice>
              <mc:Fallback>
                <p:oleObj name="公式" r:id="rId33" imgW="1307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26" y="3794126"/>
                        <a:ext cx="33194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01137"/>
              </p:ext>
            </p:extLst>
          </p:nvPr>
        </p:nvGraphicFramePr>
        <p:xfrm>
          <a:off x="2237820" y="4787605"/>
          <a:ext cx="50546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7" name="公式" r:id="rId35" imgW="1993680" imgH="393480" progId="Equation.3">
                  <p:embed/>
                </p:oleObj>
              </mc:Choice>
              <mc:Fallback>
                <p:oleObj name="公式" r:id="rId35" imgW="1993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820" y="4787605"/>
                        <a:ext cx="50546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937021"/>
              </p:ext>
            </p:extLst>
          </p:nvPr>
        </p:nvGraphicFramePr>
        <p:xfrm>
          <a:off x="2237821" y="5703510"/>
          <a:ext cx="47974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48" name="公式" r:id="rId37" imgW="1892160" imgH="393480" progId="Equation.3">
                  <p:embed/>
                </p:oleObj>
              </mc:Choice>
              <mc:Fallback>
                <p:oleObj name="公式" r:id="rId37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821" y="5703510"/>
                        <a:ext cx="47974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 animBg="1"/>
      <p:bldP spid="14" grpId="0"/>
      <p:bldP spid="16" grpId="0" animBg="1"/>
      <p:bldP spid="17" grpId="0" animBg="1"/>
      <p:bldP spid="19" grpId="0" animBg="1"/>
      <p:bldP spid="20" grpId="0" animBg="1"/>
      <p:bldP spid="22" grpId="0"/>
      <p:bldP spid="25" grpId="0" animBg="1"/>
      <p:bldP spid="26" grpId="0" animBg="1"/>
      <p:bldP spid="28" grpId="0" animBg="1"/>
      <p:bldP spid="29" grpId="0" animBg="1"/>
      <p:bldP spid="31" grpId="0" animBg="1"/>
      <p:bldP spid="32" grpId="0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1149" y="211021"/>
            <a:ext cx="6776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宋体" pitchFamily="2" charset="-122"/>
              </a:rPr>
              <a:t>第十四章与</a:t>
            </a:r>
            <a:r>
              <a:rPr lang="zh-CN" altLang="en-US" sz="3200" dirty="0">
                <a:solidFill>
                  <a:srgbClr val="FF0000"/>
                </a:solidFill>
              </a:rPr>
              <a:t>第十五章的共同点与区别</a:t>
            </a:r>
          </a:p>
        </p:txBody>
      </p:sp>
      <p:sp>
        <p:nvSpPr>
          <p:cNvPr id="3" name="矩形 2"/>
          <p:cNvSpPr/>
          <p:nvPr/>
        </p:nvSpPr>
        <p:spPr>
          <a:xfrm>
            <a:off x="1941116" y="1373085"/>
            <a:ext cx="775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第十四章：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真空中的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传导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产生的磁</a:t>
            </a:r>
            <a:r>
              <a:rPr lang="zh-CN" altLang="en-US" dirty="0">
                <a:solidFill>
                  <a:srgbClr val="9900FF"/>
                </a:solidFill>
              </a:rPr>
              <a:t>场</a:t>
            </a:r>
          </a:p>
        </p:txBody>
      </p:sp>
      <p:sp>
        <p:nvSpPr>
          <p:cNvPr id="4" name="矩形 3"/>
          <p:cNvSpPr/>
          <p:nvPr/>
        </p:nvSpPr>
        <p:spPr>
          <a:xfrm>
            <a:off x="2295934" y="756306"/>
            <a:ext cx="1830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FF"/>
                </a:solidFill>
              </a:rPr>
              <a:t>1. </a:t>
            </a:r>
            <a:r>
              <a:rPr lang="zh-CN" altLang="en-US" sz="3200" dirty="0">
                <a:solidFill>
                  <a:srgbClr val="FF00FF"/>
                </a:solidFill>
              </a:rPr>
              <a:t>共同点</a:t>
            </a:r>
          </a:p>
        </p:txBody>
      </p:sp>
      <p:sp>
        <p:nvSpPr>
          <p:cNvPr id="5" name="矩形 4"/>
          <p:cNvSpPr/>
          <p:nvPr/>
        </p:nvSpPr>
        <p:spPr>
          <a:xfrm>
            <a:off x="1665529" y="1940545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CC"/>
                </a:solidFill>
                <a:latin typeface="宋体" pitchFamily="2" charset="-122"/>
              </a:rPr>
              <a:t>第十</a:t>
            </a:r>
            <a:r>
              <a:rPr lang="zh-CN" altLang="en-US" dirty="0">
                <a:solidFill>
                  <a:srgbClr val="FF33CC"/>
                </a:solidFill>
              </a:rPr>
              <a:t>五</a:t>
            </a:r>
            <a:r>
              <a:rPr lang="zh-CN" altLang="en-US" dirty="0">
                <a:solidFill>
                  <a:srgbClr val="FF33CC"/>
                </a:solidFill>
                <a:latin typeface="宋体" pitchFamily="2" charset="-122"/>
              </a:rPr>
              <a:t>章：</a:t>
            </a:r>
            <a:r>
              <a:rPr lang="zh-CN" altLang="en-US" dirty="0">
                <a:solidFill>
                  <a:srgbClr val="008000"/>
                </a:solidFill>
                <a:latin typeface="宋体" pitchFamily="2" charset="-122"/>
              </a:rPr>
              <a:t>有宏观物质存在时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传导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zh-CN" altLang="en-US" dirty="0">
                <a:solidFill>
                  <a:srgbClr val="008000"/>
                </a:solidFill>
                <a:latin typeface="宋体" panose="02010600030101010101" pitchFamily="2" charset="-122"/>
              </a:rPr>
              <a:t>产生的磁</a:t>
            </a:r>
            <a:r>
              <a:rPr lang="zh-CN" altLang="en-US" dirty="0">
                <a:solidFill>
                  <a:srgbClr val="008000"/>
                </a:solidFill>
              </a:rPr>
              <a:t>场</a:t>
            </a:r>
          </a:p>
        </p:txBody>
      </p:sp>
      <p:sp>
        <p:nvSpPr>
          <p:cNvPr id="227" name="矩形 226"/>
          <p:cNvSpPr/>
          <p:nvPr/>
        </p:nvSpPr>
        <p:spPr>
          <a:xfrm>
            <a:off x="551384" y="2361762"/>
            <a:ext cx="38112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传导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zh-CN" altLang="en-US" dirty="0"/>
              <a:t>的起源</a:t>
            </a:r>
            <a:r>
              <a:rPr lang="zh-CN" altLang="en-US" dirty="0">
                <a:latin typeface="宋体" pitchFamily="2" charset="-122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从微观角度看，宏观</a:t>
            </a:r>
            <a:r>
              <a:rPr lang="zh-CN" altLang="en-US" dirty="0">
                <a:solidFill>
                  <a:srgbClr val="0000FF"/>
                </a:solidFill>
              </a:rPr>
              <a:t>电流是由金属导体中的自由电子在外电场作用下作定向运动形成的。</a:t>
            </a:r>
          </a:p>
        </p:txBody>
      </p:sp>
      <p:grpSp>
        <p:nvGrpSpPr>
          <p:cNvPr id="218" name="Group 142"/>
          <p:cNvGrpSpPr>
            <a:grpSpLocks/>
          </p:cNvGrpSpPr>
          <p:nvPr/>
        </p:nvGrpSpPr>
        <p:grpSpPr bwMode="auto">
          <a:xfrm>
            <a:off x="5015880" y="2508005"/>
            <a:ext cx="6137275" cy="2041525"/>
            <a:chOff x="864" y="1498"/>
            <a:chExt cx="3866" cy="1286"/>
          </a:xfrm>
        </p:grpSpPr>
        <p:grpSp>
          <p:nvGrpSpPr>
            <p:cNvPr id="219" name="Group 143"/>
            <p:cNvGrpSpPr>
              <a:grpSpLocks/>
            </p:cNvGrpSpPr>
            <p:nvPr/>
          </p:nvGrpSpPr>
          <p:grpSpPr bwMode="auto">
            <a:xfrm>
              <a:off x="1344" y="1599"/>
              <a:ext cx="2544" cy="1185"/>
              <a:chOff x="1344" y="255"/>
              <a:chExt cx="2544" cy="1185"/>
            </a:xfrm>
          </p:grpSpPr>
          <p:sp>
            <p:nvSpPr>
              <p:cNvPr id="250" name="Rectangle 144"/>
              <p:cNvSpPr>
                <a:spLocks noChangeArrowheads="1"/>
              </p:cNvSpPr>
              <p:nvPr/>
            </p:nvSpPr>
            <p:spPr bwMode="auto">
              <a:xfrm>
                <a:off x="1344" y="255"/>
                <a:ext cx="2544" cy="1185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ea typeface="+mn-ea"/>
                </a:endParaRPr>
              </a:p>
            </p:txBody>
          </p:sp>
          <p:grpSp>
            <p:nvGrpSpPr>
              <p:cNvPr id="251" name="Group 145"/>
              <p:cNvGrpSpPr>
                <a:grpSpLocks/>
              </p:cNvGrpSpPr>
              <p:nvPr/>
            </p:nvGrpSpPr>
            <p:grpSpPr bwMode="auto">
              <a:xfrm>
                <a:off x="1476" y="351"/>
                <a:ext cx="2316" cy="1018"/>
                <a:chOff x="1002" y="902"/>
                <a:chExt cx="2316" cy="1018"/>
              </a:xfrm>
            </p:grpSpPr>
            <p:grpSp>
              <p:nvGrpSpPr>
                <p:cNvPr id="298" name="Group 146"/>
                <p:cNvGrpSpPr>
                  <a:grpSpLocks/>
                </p:cNvGrpSpPr>
                <p:nvPr/>
              </p:nvGrpSpPr>
              <p:grpSpPr bwMode="auto">
                <a:xfrm>
                  <a:off x="1002" y="902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331" name="Group 147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44" name="Oval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45" name="Text Box 14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32" name="Group 150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42" name="Oval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43" name="Text Box 15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33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40" name="Oval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41" name="Text Box 15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34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38" name="Oval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39" name="Text Box 15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35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36" name="Oval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37" name="Text Box 16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  <p:grpSp>
              <p:nvGrpSpPr>
                <p:cNvPr id="299" name="Group 162"/>
                <p:cNvGrpSpPr>
                  <a:grpSpLocks/>
                </p:cNvGrpSpPr>
                <p:nvPr/>
              </p:nvGrpSpPr>
              <p:grpSpPr bwMode="auto">
                <a:xfrm>
                  <a:off x="1008" y="1276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316" name="Group 163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29" name="Oval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30" name="Text Box 16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17" name="Group 166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27" name="Oval 1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28" name="Text Box 16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18" name="Group 169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25" name="Oval 1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26" name="Text Box 1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19" name="Group 172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23" name="Oval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24" name="Text Box 1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20" name="Group 175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21" name="Oval 1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22" name="Text Box 1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  <p:grpSp>
              <p:nvGrpSpPr>
                <p:cNvPr id="300" name="Group 178"/>
                <p:cNvGrpSpPr>
                  <a:grpSpLocks/>
                </p:cNvGrpSpPr>
                <p:nvPr/>
              </p:nvGrpSpPr>
              <p:grpSpPr bwMode="auto">
                <a:xfrm>
                  <a:off x="1008" y="1660"/>
                  <a:ext cx="2310" cy="260"/>
                  <a:chOff x="1002" y="902"/>
                  <a:chExt cx="2310" cy="260"/>
                </a:xfrm>
              </p:grpSpPr>
              <p:grpSp>
                <p:nvGrpSpPr>
                  <p:cNvPr id="301" name="Group 179"/>
                  <p:cNvGrpSpPr>
                    <a:grpSpLocks/>
                  </p:cNvGrpSpPr>
                  <p:nvPr/>
                </p:nvGrpSpPr>
                <p:grpSpPr bwMode="auto">
                  <a:xfrm>
                    <a:off x="1002" y="90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14" name="Oval 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15" name="Text Box 18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02" name="Group 182"/>
                  <p:cNvGrpSpPr>
                    <a:grpSpLocks/>
                  </p:cNvGrpSpPr>
                  <p:nvPr/>
                </p:nvGrpSpPr>
                <p:grpSpPr bwMode="auto">
                  <a:xfrm>
                    <a:off x="152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12" name="Oval 1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13" name="Text Box 18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03" name="Group 185"/>
                  <p:cNvGrpSpPr>
                    <a:grpSpLocks/>
                  </p:cNvGrpSpPr>
                  <p:nvPr/>
                </p:nvGrpSpPr>
                <p:grpSpPr bwMode="auto">
                  <a:xfrm>
                    <a:off x="2496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10" name="Oval 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11" name="Text Box 18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04" name="Group 188"/>
                  <p:cNvGrpSpPr>
                    <a:grpSpLocks/>
                  </p:cNvGrpSpPr>
                  <p:nvPr/>
                </p:nvGrpSpPr>
                <p:grpSpPr bwMode="auto">
                  <a:xfrm>
                    <a:off x="200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08" name="Oval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09" name="Text Box 19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  <p:grpSp>
                <p:nvGrpSpPr>
                  <p:cNvPr id="305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2962" y="912"/>
                    <a:ext cx="350" cy="250"/>
                    <a:chOff x="1002" y="720"/>
                    <a:chExt cx="350" cy="250"/>
                  </a:xfrm>
                </p:grpSpPr>
                <p:sp>
                  <p:nvSpPr>
                    <p:cNvPr id="306" name="Oval 1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2" y="720"/>
                      <a:ext cx="275" cy="209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kern="0">
                        <a:solidFill>
                          <a:srgbClr val="000000"/>
                        </a:solidFill>
                        <a:ea typeface="+mn-ea"/>
                      </a:endParaRPr>
                    </a:p>
                  </p:txBody>
                </p:sp>
                <p:sp>
                  <p:nvSpPr>
                    <p:cNvPr id="307" name="Text Box 19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8" y="720"/>
                      <a:ext cx="3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1" fontAlgn="auto" hangingPunct="1">
                        <a:spcBef>
                          <a:spcPct val="50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000" kern="0">
                          <a:solidFill>
                            <a:srgbClr val="FF00FF"/>
                          </a:solidFill>
                          <a:ea typeface="+mn-ea"/>
                        </a:rPr>
                        <a:t>＋</a:t>
                      </a:r>
                    </a:p>
                  </p:txBody>
                </p:sp>
              </p:grpSp>
            </p:grpSp>
          </p:grpSp>
          <p:grpSp>
            <p:nvGrpSpPr>
              <p:cNvPr id="252" name="Group 194"/>
              <p:cNvGrpSpPr>
                <a:grpSpLocks/>
              </p:cNvGrpSpPr>
              <p:nvPr/>
            </p:nvGrpSpPr>
            <p:grpSpPr bwMode="auto">
              <a:xfrm>
                <a:off x="1392" y="303"/>
                <a:ext cx="2496" cy="1104"/>
                <a:chOff x="720" y="816"/>
                <a:chExt cx="2496" cy="1104"/>
              </a:xfrm>
            </p:grpSpPr>
            <p:grpSp>
              <p:nvGrpSpPr>
                <p:cNvPr id="253" name="Group 195"/>
                <p:cNvGrpSpPr>
                  <a:grpSpLocks/>
                </p:cNvGrpSpPr>
                <p:nvPr/>
              </p:nvGrpSpPr>
              <p:grpSpPr bwMode="auto">
                <a:xfrm>
                  <a:off x="1104" y="816"/>
                  <a:ext cx="144" cy="96"/>
                  <a:chOff x="2832" y="1536"/>
                  <a:chExt cx="144" cy="96"/>
                </a:xfrm>
              </p:grpSpPr>
              <p:sp>
                <p:nvSpPr>
                  <p:cNvPr id="296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97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4" name="Group 198"/>
                <p:cNvGrpSpPr>
                  <a:grpSpLocks/>
                </p:cNvGrpSpPr>
                <p:nvPr/>
              </p:nvGrpSpPr>
              <p:grpSpPr bwMode="auto">
                <a:xfrm>
                  <a:off x="720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294" name="Oval 199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95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5" name="Group 201"/>
                <p:cNvGrpSpPr>
                  <a:grpSpLocks/>
                </p:cNvGrpSpPr>
                <p:nvPr/>
              </p:nvGrpSpPr>
              <p:grpSpPr bwMode="auto">
                <a:xfrm>
                  <a:off x="1200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292" name="Oval 20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93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6" name="Group 204"/>
                <p:cNvGrpSpPr>
                  <a:grpSpLocks/>
                </p:cNvGrpSpPr>
                <p:nvPr/>
              </p:nvGrpSpPr>
              <p:grpSpPr bwMode="auto">
                <a:xfrm>
                  <a:off x="816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290" name="Oval 205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91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7" name="Group 207"/>
                <p:cNvGrpSpPr>
                  <a:grpSpLocks/>
                </p:cNvGrpSpPr>
                <p:nvPr/>
              </p:nvGrpSpPr>
              <p:grpSpPr bwMode="auto">
                <a:xfrm>
                  <a:off x="1152" y="1680"/>
                  <a:ext cx="144" cy="96"/>
                  <a:chOff x="2832" y="1536"/>
                  <a:chExt cx="144" cy="96"/>
                </a:xfrm>
              </p:grpSpPr>
              <p:sp>
                <p:nvSpPr>
                  <p:cNvPr id="288" name="Oval 208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89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8" name="Group 210"/>
                <p:cNvGrpSpPr>
                  <a:grpSpLocks/>
                </p:cNvGrpSpPr>
                <p:nvPr/>
              </p:nvGrpSpPr>
              <p:grpSpPr bwMode="auto">
                <a:xfrm>
                  <a:off x="2112" y="864"/>
                  <a:ext cx="144" cy="96"/>
                  <a:chOff x="2832" y="1536"/>
                  <a:chExt cx="144" cy="96"/>
                </a:xfrm>
              </p:grpSpPr>
              <p:sp>
                <p:nvSpPr>
                  <p:cNvPr id="286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87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59" name="Group 213"/>
                <p:cNvGrpSpPr>
                  <a:grpSpLocks/>
                </p:cNvGrpSpPr>
                <p:nvPr/>
              </p:nvGrpSpPr>
              <p:grpSpPr bwMode="auto">
                <a:xfrm>
                  <a:off x="1536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284" name="Oval 214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85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0" name="Group 216"/>
                <p:cNvGrpSpPr>
                  <a:grpSpLocks/>
                </p:cNvGrpSpPr>
                <p:nvPr/>
              </p:nvGrpSpPr>
              <p:grpSpPr bwMode="auto">
                <a:xfrm>
                  <a:off x="3072" y="864"/>
                  <a:ext cx="144" cy="96"/>
                  <a:chOff x="2832" y="1536"/>
                  <a:chExt cx="144" cy="96"/>
                </a:xfrm>
              </p:grpSpPr>
              <p:sp>
                <p:nvSpPr>
                  <p:cNvPr id="282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83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1" name="Group 219"/>
                <p:cNvGrpSpPr>
                  <a:grpSpLocks/>
                </p:cNvGrpSpPr>
                <p:nvPr/>
              </p:nvGrpSpPr>
              <p:grpSpPr bwMode="auto">
                <a:xfrm>
                  <a:off x="2736" y="1152"/>
                  <a:ext cx="144" cy="96"/>
                  <a:chOff x="2832" y="1536"/>
                  <a:chExt cx="144" cy="96"/>
                </a:xfrm>
              </p:grpSpPr>
              <p:sp>
                <p:nvSpPr>
                  <p:cNvPr id="280" name="Oval 220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81" name="Line 221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2" name="Group 222"/>
                <p:cNvGrpSpPr>
                  <a:grpSpLocks/>
                </p:cNvGrpSpPr>
                <p:nvPr/>
              </p:nvGrpSpPr>
              <p:grpSpPr bwMode="auto">
                <a:xfrm>
                  <a:off x="1680" y="1104"/>
                  <a:ext cx="144" cy="96"/>
                  <a:chOff x="2832" y="1536"/>
                  <a:chExt cx="144" cy="96"/>
                </a:xfrm>
              </p:grpSpPr>
              <p:sp>
                <p:nvSpPr>
                  <p:cNvPr id="278" name="Oval 223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79" name="Line 22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3" name="Group 225"/>
                <p:cNvGrpSpPr>
                  <a:grpSpLocks/>
                </p:cNvGrpSpPr>
                <p:nvPr/>
              </p:nvGrpSpPr>
              <p:grpSpPr bwMode="auto">
                <a:xfrm>
                  <a:off x="1872" y="1536"/>
                  <a:ext cx="144" cy="96"/>
                  <a:chOff x="2832" y="1536"/>
                  <a:chExt cx="144" cy="96"/>
                </a:xfrm>
              </p:grpSpPr>
              <p:sp>
                <p:nvSpPr>
                  <p:cNvPr id="276" name="Oval 226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77" name="Line 227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4" name="Group 228"/>
                <p:cNvGrpSpPr>
                  <a:grpSpLocks/>
                </p:cNvGrpSpPr>
                <p:nvPr/>
              </p:nvGrpSpPr>
              <p:grpSpPr bwMode="auto">
                <a:xfrm>
                  <a:off x="2160" y="1824"/>
                  <a:ext cx="144" cy="96"/>
                  <a:chOff x="2832" y="1536"/>
                  <a:chExt cx="144" cy="96"/>
                </a:xfrm>
              </p:grpSpPr>
              <p:sp>
                <p:nvSpPr>
                  <p:cNvPr id="274" name="Oval 229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75" name="Line 230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5" name="Group 231"/>
                <p:cNvGrpSpPr>
                  <a:grpSpLocks/>
                </p:cNvGrpSpPr>
                <p:nvPr/>
              </p:nvGrpSpPr>
              <p:grpSpPr bwMode="auto">
                <a:xfrm>
                  <a:off x="2208" y="1200"/>
                  <a:ext cx="144" cy="96"/>
                  <a:chOff x="2832" y="1536"/>
                  <a:chExt cx="144" cy="96"/>
                </a:xfrm>
              </p:grpSpPr>
              <p:sp>
                <p:nvSpPr>
                  <p:cNvPr id="272" name="Oval 23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73" name="Line 233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6" name="Group 234"/>
                <p:cNvGrpSpPr>
                  <a:grpSpLocks/>
                </p:cNvGrpSpPr>
                <p:nvPr/>
              </p:nvGrpSpPr>
              <p:grpSpPr bwMode="auto">
                <a:xfrm>
                  <a:off x="2640" y="1488"/>
                  <a:ext cx="144" cy="96"/>
                  <a:chOff x="2832" y="1536"/>
                  <a:chExt cx="144" cy="96"/>
                </a:xfrm>
              </p:grpSpPr>
              <p:sp>
                <p:nvSpPr>
                  <p:cNvPr id="270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71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67" name="Group 237"/>
                <p:cNvGrpSpPr>
                  <a:grpSpLocks/>
                </p:cNvGrpSpPr>
                <p:nvPr/>
              </p:nvGrpSpPr>
              <p:grpSpPr bwMode="auto">
                <a:xfrm>
                  <a:off x="3024" y="1632"/>
                  <a:ext cx="144" cy="96"/>
                  <a:chOff x="2832" y="1536"/>
                  <a:chExt cx="144" cy="96"/>
                </a:xfrm>
              </p:grpSpPr>
              <p:sp>
                <p:nvSpPr>
                  <p:cNvPr id="268" name="Oval 238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1536"/>
                    <a:ext cx="144" cy="9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rgbClr val="000000"/>
                      </a:solidFill>
                      <a:ea typeface="+mn-ea"/>
                    </a:endParaRPr>
                  </a:p>
                </p:txBody>
              </p:sp>
              <p:sp>
                <p:nvSpPr>
                  <p:cNvPr id="269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58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99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grpSp>
          <p:nvGrpSpPr>
            <p:cNvPr id="220" name="Group 240"/>
            <p:cNvGrpSpPr>
              <a:grpSpLocks/>
            </p:cNvGrpSpPr>
            <p:nvPr/>
          </p:nvGrpSpPr>
          <p:grpSpPr bwMode="auto">
            <a:xfrm>
              <a:off x="864" y="1498"/>
              <a:ext cx="3866" cy="1094"/>
              <a:chOff x="864" y="154"/>
              <a:chExt cx="3866" cy="1094"/>
            </a:xfrm>
          </p:grpSpPr>
          <p:grpSp>
            <p:nvGrpSpPr>
              <p:cNvPr id="237" name="Group 241"/>
              <p:cNvGrpSpPr>
                <a:grpSpLocks/>
              </p:cNvGrpSpPr>
              <p:nvPr/>
            </p:nvGrpSpPr>
            <p:grpSpPr bwMode="auto">
              <a:xfrm>
                <a:off x="864" y="480"/>
                <a:ext cx="3504" cy="0"/>
                <a:chOff x="864" y="432"/>
                <a:chExt cx="3504" cy="0"/>
              </a:xfrm>
            </p:grpSpPr>
            <p:sp>
              <p:nvSpPr>
                <p:cNvPr id="247" name="Line 242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8" name="Line 243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9" name="Line 244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8" name="Group 245"/>
              <p:cNvGrpSpPr>
                <a:grpSpLocks/>
              </p:cNvGrpSpPr>
              <p:nvPr/>
            </p:nvGrpSpPr>
            <p:grpSpPr bwMode="auto">
              <a:xfrm>
                <a:off x="864" y="864"/>
                <a:ext cx="3504" cy="0"/>
                <a:chOff x="864" y="432"/>
                <a:chExt cx="3504" cy="0"/>
              </a:xfrm>
            </p:grpSpPr>
            <p:sp>
              <p:nvSpPr>
                <p:cNvPr id="244" name="Line 246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5" name="Line 247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Line 248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9" name="Group 249"/>
              <p:cNvGrpSpPr>
                <a:grpSpLocks/>
              </p:cNvGrpSpPr>
              <p:nvPr/>
            </p:nvGrpSpPr>
            <p:grpSpPr bwMode="auto">
              <a:xfrm>
                <a:off x="864" y="1248"/>
                <a:ext cx="3504" cy="0"/>
                <a:chOff x="864" y="432"/>
                <a:chExt cx="3504" cy="0"/>
              </a:xfrm>
            </p:grpSpPr>
            <p:sp>
              <p:nvSpPr>
                <p:cNvPr id="241" name="Line 250"/>
                <p:cNvSpPr>
                  <a:spLocks noChangeShapeType="1"/>
                </p:cNvSpPr>
                <p:nvPr/>
              </p:nvSpPr>
              <p:spPr bwMode="auto">
                <a:xfrm>
                  <a:off x="3888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2" name="Line 251"/>
                <p:cNvSpPr>
                  <a:spLocks noChangeShapeType="1"/>
                </p:cNvSpPr>
                <p:nvPr/>
              </p:nvSpPr>
              <p:spPr bwMode="auto">
                <a:xfrm>
                  <a:off x="864" y="432"/>
                  <a:ext cx="48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3" name="Line 252"/>
                <p:cNvSpPr>
                  <a:spLocks noChangeShapeType="1"/>
                </p:cNvSpPr>
                <p:nvPr/>
              </p:nvSpPr>
              <p:spPr bwMode="auto">
                <a:xfrm>
                  <a:off x="1344" y="432"/>
                  <a:ext cx="254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aphicFrame>
            <p:nvGraphicFramePr>
              <p:cNvPr id="240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6613173"/>
                  </p:ext>
                </p:extLst>
              </p:nvPr>
            </p:nvGraphicFramePr>
            <p:xfrm>
              <a:off x="4341" y="154"/>
              <a:ext cx="389" cy="3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642" name="公式" r:id="rId3" imgW="228600" imgH="253800" progId="Equation.3">
                      <p:embed/>
                    </p:oleObj>
                  </mc:Choice>
                  <mc:Fallback>
                    <p:oleObj name="公式" r:id="rId3" imgW="228600" imgH="253800" progId="Equation.3">
                      <p:embed/>
                      <p:pic>
                        <p:nvPicPr>
                          <p:cNvPr id="34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1" y="154"/>
                            <a:ext cx="389" cy="3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1" name="Group 254"/>
            <p:cNvGrpSpPr>
              <a:grpSpLocks/>
            </p:cNvGrpSpPr>
            <p:nvPr/>
          </p:nvGrpSpPr>
          <p:grpSpPr bwMode="auto">
            <a:xfrm>
              <a:off x="1344" y="1632"/>
              <a:ext cx="2448" cy="1056"/>
              <a:chOff x="1344" y="1632"/>
              <a:chExt cx="2448" cy="1056"/>
            </a:xfrm>
          </p:grpSpPr>
          <p:sp>
            <p:nvSpPr>
              <p:cNvPr id="222" name="Line 255"/>
              <p:cNvSpPr>
                <a:spLocks noChangeShapeType="1"/>
              </p:cNvSpPr>
              <p:nvPr/>
            </p:nvSpPr>
            <p:spPr bwMode="auto">
              <a:xfrm flipH="1" flipV="1">
                <a:off x="3648" y="163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3" name="Line 256"/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4" name="Line 257"/>
              <p:cNvSpPr>
                <a:spLocks noChangeShapeType="1"/>
              </p:cNvSpPr>
              <p:nvPr/>
            </p:nvSpPr>
            <p:spPr bwMode="auto">
              <a:xfrm flipH="1" flipV="1">
                <a:off x="1344" y="2352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5" name="Line 258"/>
              <p:cNvSpPr>
                <a:spLocks noChangeShapeType="1"/>
              </p:cNvSpPr>
              <p:nvPr/>
            </p:nvSpPr>
            <p:spPr bwMode="auto">
              <a:xfrm flipH="1" flipV="1">
                <a:off x="1728" y="2400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6" name="Line 259"/>
              <p:cNvSpPr>
                <a:spLocks noChangeShapeType="1"/>
              </p:cNvSpPr>
              <p:nvPr/>
            </p:nvSpPr>
            <p:spPr bwMode="auto">
              <a:xfrm flipH="1" flipV="1">
                <a:off x="1728" y="1968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8" name="Line 260"/>
              <p:cNvSpPr>
                <a:spLocks noChangeShapeType="1"/>
              </p:cNvSpPr>
              <p:nvPr/>
            </p:nvSpPr>
            <p:spPr bwMode="auto">
              <a:xfrm flipH="1" flipV="1">
                <a:off x="2208" y="201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9" name="Line 261"/>
              <p:cNvSpPr>
                <a:spLocks noChangeShapeType="1"/>
              </p:cNvSpPr>
              <p:nvPr/>
            </p:nvSpPr>
            <p:spPr bwMode="auto">
              <a:xfrm flipH="1">
                <a:off x="2400" y="2400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0" name="Line 262"/>
              <p:cNvSpPr>
                <a:spLocks noChangeShapeType="1"/>
              </p:cNvSpPr>
              <p:nvPr/>
            </p:nvSpPr>
            <p:spPr bwMode="auto">
              <a:xfrm flipH="1" flipV="1">
                <a:off x="3600" y="2400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1" name="Line 263"/>
              <p:cNvSpPr>
                <a:spLocks noChangeShapeType="1"/>
              </p:cNvSpPr>
              <p:nvPr/>
            </p:nvSpPr>
            <p:spPr bwMode="auto">
              <a:xfrm flipH="1" flipV="1">
                <a:off x="2688" y="163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2" name="Line 264"/>
              <p:cNvSpPr>
                <a:spLocks noChangeShapeType="1"/>
              </p:cNvSpPr>
              <p:nvPr/>
            </p:nvSpPr>
            <p:spPr bwMode="auto">
              <a:xfrm flipH="1" flipV="1">
                <a:off x="2064" y="2352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3" name="Line 265"/>
              <p:cNvSpPr>
                <a:spLocks noChangeShapeType="1"/>
              </p:cNvSpPr>
              <p:nvPr/>
            </p:nvSpPr>
            <p:spPr bwMode="auto">
              <a:xfrm flipH="1" flipV="1">
                <a:off x="2688" y="26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4" name="Line 266"/>
              <p:cNvSpPr>
                <a:spLocks noChangeShapeType="1"/>
              </p:cNvSpPr>
              <p:nvPr/>
            </p:nvSpPr>
            <p:spPr bwMode="auto">
              <a:xfrm flipH="1">
                <a:off x="2784" y="2112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5" name="Line 267"/>
              <p:cNvSpPr>
                <a:spLocks noChangeShapeType="1"/>
              </p:cNvSpPr>
              <p:nvPr/>
            </p:nvSpPr>
            <p:spPr bwMode="auto">
              <a:xfrm flipH="1">
                <a:off x="3168" y="235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6" name="Line 268"/>
              <p:cNvSpPr>
                <a:spLocks noChangeShapeType="1"/>
              </p:cNvSpPr>
              <p:nvPr/>
            </p:nvSpPr>
            <p:spPr bwMode="auto">
              <a:xfrm flipH="1">
                <a:off x="3264" y="2016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53" name="矩形 352"/>
          <p:cNvSpPr/>
          <p:nvPr/>
        </p:nvSpPr>
        <p:spPr>
          <a:xfrm>
            <a:off x="532065" y="4869199"/>
            <a:ext cx="8606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C0000"/>
                </a:solidFill>
                <a:latin typeface="宋体" pitchFamily="2" charset="-122"/>
              </a:rPr>
              <a:t>微观</a:t>
            </a:r>
            <a:r>
              <a:rPr lang="zh-CN" altLang="en-US" dirty="0"/>
              <a:t>电流的起源</a:t>
            </a:r>
            <a:r>
              <a:rPr lang="zh-CN" altLang="en-US" dirty="0">
                <a:latin typeface="宋体" pitchFamily="2" charset="-122"/>
              </a:rPr>
              <a:t>：</a:t>
            </a:r>
            <a:r>
              <a:rPr lang="zh-CN" altLang="en-US" dirty="0">
                <a:solidFill>
                  <a:srgbClr val="9900FF"/>
                </a:solidFill>
                <a:latin typeface="宋体" pitchFamily="2" charset="-122"/>
              </a:rPr>
              <a:t>从微观角度看，宏观物质是由分子组成的，分子内部的电子绕原子核运动形成分子</a:t>
            </a:r>
            <a:r>
              <a:rPr lang="zh-CN" altLang="en-US" dirty="0">
                <a:solidFill>
                  <a:srgbClr val="9900FF"/>
                </a:solidFill>
              </a:rPr>
              <a:t>电流</a:t>
            </a:r>
            <a:r>
              <a:rPr lang="zh-CN" altLang="en-US" dirty="0">
                <a:solidFill>
                  <a:srgbClr val="9900FF"/>
                </a:solidFill>
                <a:latin typeface="宋体" pitchFamily="2" charset="-122"/>
              </a:rPr>
              <a:t>。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355" name="Oval 46"/>
          <p:cNvSpPr>
            <a:spLocks noChangeArrowheads="1"/>
          </p:cNvSpPr>
          <p:nvPr/>
        </p:nvSpPr>
        <p:spPr bwMode="auto">
          <a:xfrm>
            <a:off x="10466561" y="564460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6" name="Oval 48"/>
          <p:cNvSpPr>
            <a:spLocks noChangeArrowheads="1"/>
          </p:cNvSpPr>
          <p:nvPr/>
        </p:nvSpPr>
        <p:spPr bwMode="auto">
          <a:xfrm rot="2210532">
            <a:off x="10168111" y="4727028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7" name="Oval 49"/>
          <p:cNvSpPr>
            <a:spLocks noChangeArrowheads="1"/>
          </p:cNvSpPr>
          <p:nvPr/>
        </p:nvSpPr>
        <p:spPr bwMode="auto">
          <a:xfrm rot="19361874">
            <a:off x="10115724" y="4688928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" name="Oval 50"/>
          <p:cNvSpPr>
            <a:spLocks noChangeArrowheads="1"/>
          </p:cNvSpPr>
          <p:nvPr/>
        </p:nvSpPr>
        <p:spPr bwMode="auto">
          <a:xfrm rot="16200000">
            <a:off x="10226056" y="4757984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" name="Oval 47"/>
          <p:cNvSpPr>
            <a:spLocks noChangeArrowheads="1"/>
          </p:cNvSpPr>
          <p:nvPr/>
        </p:nvSpPr>
        <p:spPr bwMode="auto">
          <a:xfrm>
            <a:off x="11287299" y="519375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0" name="Oval 51"/>
          <p:cNvSpPr>
            <a:spLocks noChangeArrowheads="1"/>
          </p:cNvSpPr>
          <p:nvPr/>
        </p:nvSpPr>
        <p:spPr bwMode="auto">
          <a:xfrm>
            <a:off x="9631536" y="5947816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1" name="Oval 52"/>
          <p:cNvSpPr>
            <a:spLocks noChangeArrowheads="1"/>
          </p:cNvSpPr>
          <p:nvPr/>
        </p:nvSpPr>
        <p:spPr bwMode="auto">
          <a:xfrm>
            <a:off x="10191924" y="482862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2" name="矩形 361"/>
          <p:cNvSpPr/>
          <p:nvPr/>
        </p:nvSpPr>
        <p:spPr>
          <a:xfrm>
            <a:off x="270390" y="5815924"/>
            <a:ext cx="9165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从微观角度看，所有</a:t>
            </a:r>
            <a:r>
              <a:rPr lang="zh-CN" altLang="en-US" dirty="0">
                <a:solidFill>
                  <a:srgbClr val="009900"/>
                </a:solidFill>
              </a:rPr>
              <a:t>电流都是由自由电子的定向运动以及束缚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电</a:t>
            </a:r>
            <a:r>
              <a:rPr lang="zh-CN" altLang="en-US" dirty="0">
                <a:solidFill>
                  <a:srgbClr val="009900"/>
                </a:solidFill>
              </a:rPr>
              <a:t>子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绕原子核运动形成的，</a:t>
            </a:r>
            <a:r>
              <a:rPr lang="zh-CN" altLang="en-US" dirty="0">
                <a:solidFill>
                  <a:srgbClr val="009900"/>
                </a:solidFill>
              </a:rPr>
              <a:t>安培环路定理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仍然成立。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2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39 -0.00052 0.04722 -0.03985 0.11435 C -0.07774 0.18379 -0.12956 0.22152 -0.15013 0.20023 C -0.17318 0.18009 -0.15873 0.10393 -0.12044 0.03703 C -0.08125 -0.03287 -0.03229 -0.06991 -0.01081 -0.04861 Z " pathEditMode="relative" rAng="2220000" ptsTypes="AAAAA">
                                      <p:cBhvr>
                                        <p:cTn id="74" dur="1000" spd="-100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6 0.00185 C -0.0138 -0.02061 0.03633 0.01666 0.07487 0.08564 C 0.11381 0.15463 0.12748 0.22916 0.10534 0.25115 C 0.08295 0.27384 0.0336 0.23541 -0.00572 0.16643 C -0.04453 0.09768 -0.05794 0.02407 -0.03606 0.00185 Z " pathEditMode="relative" rAng="19380000" ptsTypes="AAAAA">
                                      <p:cBhvr>
                                        <p:cTn id="76" dur="1000" spd="-100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8 C 0.21667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78" dur="1000" spd="-100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227" grpId="0"/>
      <p:bldP spid="353" grpId="0"/>
      <p:bldP spid="355" grpId="0" animBg="1"/>
      <p:bldP spid="356" grpId="0" animBg="1"/>
      <p:bldP spid="357" grpId="0" animBg="1"/>
      <p:bldP spid="358" grpId="0" animBg="1"/>
      <p:bldP spid="359" grpId="0" animBg="1"/>
      <p:bldP spid="359" grpId="1" animBg="1"/>
      <p:bldP spid="360" grpId="0" animBg="1"/>
      <p:bldP spid="360" grpId="1" animBg="1"/>
      <p:bldP spid="361" grpId="0" animBg="1"/>
      <p:bldP spid="361" grpId="1" animBg="1"/>
      <p:bldP spid="3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616076" y="209550"/>
            <a:ext cx="53655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FF0000"/>
                </a:solidFill>
              </a:rPr>
              <a:t>15-3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介质中磁场的基本规律 </a:t>
            </a:r>
          </a:p>
        </p:txBody>
      </p:sp>
      <p:graphicFrame>
        <p:nvGraphicFramePr>
          <p:cNvPr id="9234" name="Object 18"/>
          <p:cNvGraphicFramePr>
            <a:graphicFrameLocks noChangeAspect="1"/>
          </p:cNvGraphicFramePr>
          <p:nvPr/>
        </p:nvGraphicFramePr>
        <p:xfrm>
          <a:off x="3268664" y="990600"/>
          <a:ext cx="18875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3" name="公式" r:id="rId3" imgW="723586" imgH="253890" progId="Equation.3">
                  <p:embed/>
                </p:oleObj>
              </mc:Choice>
              <mc:Fallback>
                <p:oleObj name="公式" r:id="rId3" imgW="723586" imgH="25389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664" y="990600"/>
                        <a:ext cx="1887537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1987551" y="1919289"/>
            <a:ext cx="4602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00000"/>
                </a:solidFill>
              </a:rPr>
              <a:t>一、 介质中磁场的高斯定理</a:t>
            </a:r>
          </a:p>
        </p:txBody>
      </p:sp>
      <p:graphicFrame>
        <p:nvGraphicFramePr>
          <p:cNvPr id="923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087592"/>
              </p:ext>
            </p:extLst>
          </p:nvPr>
        </p:nvGraphicFramePr>
        <p:xfrm>
          <a:off x="1552754" y="2667001"/>
          <a:ext cx="5384622" cy="901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4" name="公式" r:id="rId5" imgW="1739900" imgH="292100" progId="Equation.3">
                  <p:embed/>
                </p:oleObj>
              </mc:Choice>
              <mc:Fallback>
                <p:oleObj name="公式" r:id="rId5" imgW="1739900" imgH="292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754" y="2667001"/>
                        <a:ext cx="5384622" cy="901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91197"/>
              </p:ext>
            </p:extLst>
          </p:nvPr>
        </p:nvGraphicFramePr>
        <p:xfrm>
          <a:off x="7392988" y="2486026"/>
          <a:ext cx="30480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5" name="公式" r:id="rId7" imgW="857332" imgH="171408" progId="Equation.3">
                  <p:embed/>
                </p:oleObj>
              </mc:Choice>
              <mc:Fallback>
                <p:oleObj name="公式" r:id="rId7" imgW="857332" imgH="171408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2988" y="2486026"/>
                        <a:ext cx="30480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1902597" y="3735388"/>
            <a:ext cx="7215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66"/>
                </a:solidFill>
              </a:rPr>
              <a:t>二、  磁场强度    介质中磁场的安培环路定理</a:t>
            </a:r>
          </a:p>
        </p:txBody>
      </p:sp>
      <p:graphicFrame>
        <p:nvGraphicFramePr>
          <p:cNvPr id="923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730959"/>
              </p:ext>
            </p:extLst>
          </p:nvPr>
        </p:nvGraphicFramePr>
        <p:xfrm>
          <a:off x="2847976" y="4460876"/>
          <a:ext cx="45323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6" name="公式" r:id="rId9" imgW="1638000" imgH="355320" progId="Equation.3">
                  <p:embed/>
                </p:oleObj>
              </mc:Choice>
              <mc:Fallback>
                <p:oleObj name="公式" r:id="rId9" imgW="1638000" imgH="35532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6" y="4460876"/>
                        <a:ext cx="453231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78138"/>
              </p:ext>
            </p:extLst>
          </p:nvPr>
        </p:nvGraphicFramePr>
        <p:xfrm>
          <a:off x="6371514" y="5540375"/>
          <a:ext cx="2179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7" name="公式" r:id="rId11" imgW="901309" imgH="228501" progId="Equation.3">
                  <p:embed/>
                </p:oleObj>
              </mc:Choice>
              <mc:Fallback>
                <p:oleObj name="公式" r:id="rId11" imgW="901309" imgH="22850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1514" y="5540375"/>
                        <a:ext cx="217963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63571"/>
              </p:ext>
            </p:extLst>
          </p:nvPr>
        </p:nvGraphicFramePr>
        <p:xfrm>
          <a:off x="2872250" y="5564188"/>
          <a:ext cx="21796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38" name="公式" r:id="rId13" imgW="901309" imgH="228501" progId="Equation.3">
                  <p:embed/>
                </p:oleObj>
              </mc:Choice>
              <mc:Fallback>
                <p:oleObj name="公式" r:id="rId13" imgW="901309" imgH="2285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250" y="5564188"/>
                        <a:ext cx="21796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6116639" y="1371600"/>
            <a:ext cx="2987675" cy="527050"/>
            <a:chOff x="2784" y="672"/>
            <a:chExt cx="1882" cy="332"/>
          </a:xfrm>
        </p:grpSpPr>
        <p:graphicFrame>
          <p:nvGraphicFramePr>
            <p:cNvPr id="46095" name="Object 38"/>
            <p:cNvGraphicFramePr>
              <a:graphicFrameLocks noChangeAspect="1"/>
            </p:cNvGraphicFramePr>
            <p:nvPr/>
          </p:nvGraphicFramePr>
          <p:xfrm>
            <a:off x="2784" y="672"/>
            <a:ext cx="290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639" name="公式" r:id="rId15" imgW="177569" imgH="202936" progId="Equation.3">
                    <p:embed/>
                  </p:oleObj>
                </mc:Choice>
                <mc:Fallback>
                  <p:oleObj name="公式" r:id="rId15" imgW="177569" imgH="202936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672"/>
                          <a:ext cx="290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6" name="Rectangle 40"/>
            <p:cNvSpPr>
              <a:spLocks noChangeArrowheads="1"/>
            </p:cNvSpPr>
            <p:nvPr/>
          </p:nvSpPr>
          <p:spPr bwMode="auto">
            <a:xfrm>
              <a:off x="3072" y="682"/>
              <a:ext cx="159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/>
                <a:t>：</a:t>
              </a:r>
              <a:r>
                <a:rPr lang="zh-CN" altLang="en-US" sz="2600">
                  <a:solidFill>
                    <a:srgbClr val="9900FF"/>
                  </a:solidFill>
                </a:rPr>
                <a:t>磁化电流产生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6088064" y="762000"/>
            <a:ext cx="2092325" cy="660400"/>
            <a:chOff x="2758" y="768"/>
            <a:chExt cx="1318" cy="416"/>
          </a:xfrm>
        </p:grpSpPr>
        <p:graphicFrame>
          <p:nvGraphicFramePr>
            <p:cNvPr id="46093" name="Object 42"/>
            <p:cNvGraphicFramePr>
              <a:graphicFrameLocks noChangeAspect="1"/>
            </p:cNvGraphicFramePr>
            <p:nvPr/>
          </p:nvGraphicFramePr>
          <p:xfrm>
            <a:off x="2758" y="768"/>
            <a:ext cx="314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640" name="公式" r:id="rId17" imgW="190417" imgH="253890" progId="Equation.3">
                    <p:embed/>
                  </p:oleObj>
                </mc:Choice>
                <mc:Fallback>
                  <p:oleObj name="公式" r:id="rId17" imgW="190417" imgH="25389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768"/>
                          <a:ext cx="314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4" name="Rectangle 43"/>
            <p:cNvSpPr>
              <a:spLocks noChangeArrowheads="1"/>
            </p:cNvSpPr>
            <p:nvPr/>
          </p:nvSpPr>
          <p:spPr bwMode="auto">
            <a:xfrm>
              <a:off x="3063" y="830"/>
              <a:ext cx="101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dirty="0">
                  <a:solidFill>
                    <a:srgbClr val="009900"/>
                  </a:solidFill>
                </a:rPr>
                <a:t>：外磁场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5" grpId="0"/>
      <p:bldP spid="92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28"/>
          <p:cNvGrpSpPr>
            <a:grpSpLocks/>
          </p:cNvGrpSpPr>
          <p:nvPr/>
        </p:nvGrpSpPr>
        <p:grpSpPr bwMode="auto">
          <a:xfrm>
            <a:off x="5898945" y="4255165"/>
            <a:ext cx="1231900" cy="504825"/>
            <a:chOff x="132" y="521"/>
            <a:chExt cx="776" cy="318"/>
          </a:xfrm>
        </p:grpSpPr>
        <p:sp>
          <p:nvSpPr>
            <p:cNvPr id="77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4" name="Group 28"/>
          <p:cNvGrpSpPr>
            <a:grpSpLocks/>
          </p:cNvGrpSpPr>
          <p:nvPr/>
        </p:nvGrpSpPr>
        <p:grpSpPr bwMode="auto">
          <a:xfrm rot="2177700">
            <a:off x="4035452" y="3296601"/>
            <a:ext cx="1231900" cy="504825"/>
            <a:chOff x="132" y="521"/>
            <a:chExt cx="776" cy="318"/>
          </a:xfrm>
        </p:grpSpPr>
        <p:sp>
          <p:nvSpPr>
            <p:cNvPr id="105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6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0" name="Group 28"/>
          <p:cNvGrpSpPr>
            <a:grpSpLocks/>
          </p:cNvGrpSpPr>
          <p:nvPr/>
        </p:nvGrpSpPr>
        <p:grpSpPr bwMode="auto">
          <a:xfrm rot="20110868">
            <a:off x="5461174" y="3508009"/>
            <a:ext cx="1231900" cy="504825"/>
            <a:chOff x="132" y="521"/>
            <a:chExt cx="776" cy="318"/>
          </a:xfrm>
        </p:grpSpPr>
        <p:sp>
          <p:nvSpPr>
            <p:cNvPr id="111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4" name="Group 28"/>
          <p:cNvGrpSpPr>
            <a:grpSpLocks/>
          </p:cNvGrpSpPr>
          <p:nvPr/>
        </p:nvGrpSpPr>
        <p:grpSpPr bwMode="auto">
          <a:xfrm rot="15111548">
            <a:off x="5240532" y="2342086"/>
            <a:ext cx="1231900" cy="504825"/>
            <a:chOff x="132" y="521"/>
            <a:chExt cx="776" cy="318"/>
          </a:xfrm>
        </p:grpSpPr>
        <p:sp>
          <p:nvSpPr>
            <p:cNvPr id="115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6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8" name="Group 28"/>
          <p:cNvGrpSpPr>
            <a:grpSpLocks/>
          </p:cNvGrpSpPr>
          <p:nvPr/>
        </p:nvGrpSpPr>
        <p:grpSpPr bwMode="auto">
          <a:xfrm rot="7927566">
            <a:off x="3926819" y="4335602"/>
            <a:ext cx="1231900" cy="504825"/>
            <a:chOff x="132" y="521"/>
            <a:chExt cx="776" cy="318"/>
          </a:xfrm>
        </p:grpSpPr>
        <p:sp>
          <p:nvSpPr>
            <p:cNvPr id="119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22" name="Group 28"/>
          <p:cNvGrpSpPr>
            <a:grpSpLocks/>
          </p:cNvGrpSpPr>
          <p:nvPr/>
        </p:nvGrpSpPr>
        <p:grpSpPr bwMode="auto">
          <a:xfrm rot="4917761">
            <a:off x="4822512" y="4511359"/>
            <a:ext cx="1231900" cy="504825"/>
            <a:chOff x="132" y="521"/>
            <a:chExt cx="776" cy="318"/>
          </a:xfrm>
        </p:grpSpPr>
        <p:sp>
          <p:nvSpPr>
            <p:cNvPr id="123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4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 rot="2871407">
            <a:off x="7194888" y="3764331"/>
            <a:ext cx="1231900" cy="504825"/>
            <a:chOff x="132" y="521"/>
            <a:chExt cx="776" cy="318"/>
          </a:xfrm>
        </p:grpSpPr>
        <p:sp>
          <p:nvSpPr>
            <p:cNvPr id="127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8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0" name="Group 28"/>
          <p:cNvGrpSpPr>
            <a:grpSpLocks/>
          </p:cNvGrpSpPr>
          <p:nvPr/>
        </p:nvGrpSpPr>
        <p:grpSpPr bwMode="auto">
          <a:xfrm rot="9222387">
            <a:off x="7435725" y="4821145"/>
            <a:ext cx="1231900" cy="504825"/>
            <a:chOff x="132" y="521"/>
            <a:chExt cx="776" cy="318"/>
          </a:xfrm>
        </p:grpSpPr>
        <p:sp>
          <p:nvSpPr>
            <p:cNvPr id="131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2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4" name="Group 28"/>
          <p:cNvGrpSpPr>
            <a:grpSpLocks/>
          </p:cNvGrpSpPr>
          <p:nvPr/>
        </p:nvGrpSpPr>
        <p:grpSpPr bwMode="auto">
          <a:xfrm rot="21176228">
            <a:off x="6034471" y="1854550"/>
            <a:ext cx="1231900" cy="504825"/>
            <a:chOff x="132" y="521"/>
            <a:chExt cx="776" cy="318"/>
          </a:xfrm>
        </p:grpSpPr>
        <p:sp>
          <p:nvSpPr>
            <p:cNvPr id="135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8" name="Group 28"/>
          <p:cNvGrpSpPr>
            <a:grpSpLocks/>
          </p:cNvGrpSpPr>
          <p:nvPr/>
        </p:nvGrpSpPr>
        <p:grpSpPr bwMode="auto">
          <a:xfrm rot="11050166">
            <a:off x="6609574" y="2674780"/>
            <a:ext cx="1231900" cy="504825"/>
            <a:chOff x="132" y="521"/>
            <a:chExt cx="776" cy="318"/>
          </a:xfrm>
        </p:grpSpPr>
        <p:sp>
          <p:nvSpPr>
            <p:cNvPr id="139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47" name="Group 28"/>
          <p:cNvGrpSpPr>
            <a:grpSpLocks/>
          </p:cNvGrpSpPr>
          <p:nvPr/>
        </p:nvGrpSpPr>
        <p:grpSpPr bwMode="auto">
          <a:xfrm rot="21176228">
            <a:off x="4179515" y="5164342"/>
            <a:ext cx="1231900" cy="504825"/>
            <a:chOff x="132" y="521"/>
            <a:chExt cx="776" cy="318"/>
          </a:xfrm>
        </p:grpSpPr>
        <p:sp>
          <p:nvSpPr>
            <p:cNvPr id="148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51" name="Group 28"/>
          <p:cNvGrpSpPr>
            <a:grpSpLocks/>
          </p:cNvGrpSpPr>
          <p:nvPr/>
        </p:nvGrpSpPr>
        <p:grpSpPr bwMode="auto">
          <a:xfrm rot="17328665">
            <a:off x="6108191" y="4922178"/>
            <a:ext cx="1231900" cy="504825"/>
            <a:chOff x="132" y="521"/>
            <a:chExt cx="776" cy="318"/>
          </a:xfrm>
        </p:grpSpPr>
        <p:sp>
          <p:nvSpPr>
            <p:cNvPr id="152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55" name="Group 28"/>
          <p:cNvGrpSpPr>
            <a:grpSpLocks/>
          </p:cNvGrpSpPr>
          <p:nvPr/>
        </p:nvGrpSpPr>
        <p:grpSpPr bwMode="auto">
          <a:xfrm rot="8331796">
            <a:off x="8318936" y="3464403"/>
            <a:ext cx="1231900" cy="504825"/>
            <a:chOff x="132" y="521"/>
            <a:chExt cx="776" cy="318"/>
          </a:xfrm>
        </p:grpSpPr>
        <p:sp>
          <p:nvSpPr>
            <p:cNvPr id="156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59" name="Group 28"/>
          <p:cNvGrpSpPr>
            <a:grpSpLocks/>
          </p:cNvGrpSpPr>
          <p:nvPr/>
        </p:nvGrpSpPr>
        <p:grpSpPr bwMode="auto">
          <a:xfrm rot="14941214">
            <a:off x="3041980" y="4886388"/>
            <a:ext cx="1231900" cy="504825"/>
            <a:chOff x="132" y="521"/>
            <a:chExt cx="776" cy="318"/>
          </a:xfrm>
        </p:grpSpPr>
        <p:sp>
          <p:nvSpPr>
            <p:cNvPr id="160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3" name="Group 28"/>
          <p:cNvGrpSpPr>
            <a:grpSpLocks/>
          </p:cNvGrpSpPr>
          <p:nvPr/>
        </p:nvGrpSpPr>
        <p:grpSpPr bwMode="auto">
          <a:xfrm rot="9805378">
            <a:off x="2968167" y="3901677"/>
            <a:ext cx="1231900" cy="504825"/>
            <a:chOff x="132" y="521"/>
            <a:chExt cx="776" cy="318"/>
          </a:xfrm>
        </p:grpSpPr>
        <p:sp>
          <p:nvSpPr>
            <p:cNvPr id="164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7" name="Group 28"/>
          <p:cNvGrpSpPr>
            <a:grpSpLocks/>
          </p:cNvGrpSpPr>
          <p:nvPr/>
        </p:nvGrpSpPr>
        <p:grpSpPr bwMode="auto">
          <a:xfrm rot="20259866">
            <a:off x="5467514" y="1313582"/>
            <a:ext cx="1231900" cy="504825"/>
            <a:chOff x="132" y="521"/>
            <a:chExt cx="776" cy="318"/>
          </a:xfrm>
        </p:grpSpPr>
        <p:sp>
          <p:nvSpPr>
            <p:cNvPr id="168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73" name="矩形 172"/>
          <p:cNvSpPr/>
          <p:nvPr/>
        </p:nvSpPr>
        <p:spPr>
          <a:xfrm>
            <a:off x="2271620" y="251459"/>
            <a:ext cx="63822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只有那些穿过安培环路</a:t>
            </a:r>
            <a:r>
              <a:rPr lang="en-US" altLang="zh-CN" i="1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的分子电流才对代数和                 有贡献</a:t>
            </a:r>
          </a:p>
        </p:txBody>
      </p:sp>
      <p:graphicFrame>
        <p:nvGraphicFramePr>
          <p:cNvPr id="174" name="对象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357773"/>
              </p:ext>
            </p:extLst>
          </p:nvPr>
        </p:nvGraphicFramePr>
        <p:xfrm>
          <a:off x="3672281" y="677181"/>
          <a:ext cx="1051083" cy="105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28" name="公式" r:id="rId3" imgW="342720" imgH="342720" progId="Equation.3">
                  <p:embed/>
                </p:oleObj>
              </mc:Choice>
              <mc:Fallback>
                <p:oleObj name="公式" r:id="rId3" imgW="34272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2281" y="677181"/>
                        <a:ext cx="1051083" cy="1051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5" name="Group 28"/>
          <p:cNvGrpSpPr>
            <a:grpSpLocks/>
          </p:cNvGrpSpPr>
          <p:nvPr/>
        </p:nvGrpSpPr>
        <p:grpSpPr bwMode="auto">
          <a:xfrm rot="8520965">
            <a:off x="4114529" y="2072376"/>
            <a:ext cx="1231900" cy="504825"/>
            <a:chOff x="132" y="521"/>
            <a:chExt cx="776" cy="318"/>
          </a:xfrm>
        </p:grpSpPr>
        <p:sp>
          <p:nvSpPr>
            <p:cNvPr id="176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7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9" name="Group 28"/>
          <p:cNvGrpSpPr>
            <a:grpSpLocks/>
          </p:cNvGrpSpPr>
          <p:nvPr/>
        </p:nvGrpSpPr>
        <p:grpSpPr bwMode="auto">
          <a:xfrm rot="1491360">
            <a:off x="7623666" y="2139475"/>
            <a:ext cx="1231900" cy="504825"/>
            <a:chOff x="132" y="521"/>
            <a:chExt cx="776" cy="318"/>
          </a:xfrm>
        </p:grpSpPr>
        <p:sp>
          <p:nvSpPr>
            <p:cNvPr id="180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1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3" name="Group 28"/>
          <p:cNvGrpSpPr>
            <a:grpSpLocks/>
          </p:cNvGrpSpPr>
          <p:nvPr/>
        </p:nvGrpSpPr>
        <p:grpSpPr bwMode="auto">
          <a:xfrm rot="1270325">
            <a:off x="5341114" y="5926524"/>
            <a:ext cx="1231900" cy="504825"/>
            <a:chOff x="132" y="521"/>
            <a:chExt cx="776" cy="318"/>
          </a:xfrm>
        </p:grpSpPr>
        <p:sp>
          <p:nvSpPr>
            <p:cNvPr id="184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5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7" name="Group 28"/>
          <p:cNvGrpSpPr>
            <a:grpSpLocks/>
          </p:cNvGrpSpPr>
          <p:nvPr/>
        </p:nvGrpSpPr>
        <p:grpSpPr bwMode="auto">
          <a:xfrm rot="5214471">
            <a:off x="6820682" y="1231844"/>
            <a:ext cx="1231900" cy="504825"/>
            <a:chOff x="132" y="521"/>
            <a:chExt cx="776" cy="318"/>
          </a:xfrm>
        </p:grpSpPr>
        <p:sp>
          <p:nvSpPr>
            <p:cNvPr id="188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9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7" name="Group 13"/>
          <p:cNvGrpSpPr>
            <a:grpSpLocks/>
          </p:cNvGrpSpPr>
          <p:nvPr/>
        </p:nvGrpSpPr>
        <p:grpSpPr bwMode="auto">
          <a:xfrm>
            <a:off x="4314906" y="2433197"/>
            <a:ext cx="5041483" cy="3280307"/>
            <a:chOff x="51" y="0"/>
            <a:chExt cx="2150" cy="520"/>
          </a:xfrm>
        </p:grpSpPr>
        <p:sp>
          <p:nvSpPr>
            <p:cNvPr id="68" name="Line 14"/>
            <p:cNvSpPr>
              <a:spLocks noChangeShapeType="1"/>
            </p:cNvSpPr>
            <p:nvPr/>
          </p:nvSpPr>
          <p:spPr bwMode="auto">
            <a:xfrm>
              <a:off x="564" y="520"/>
              <a:ext cx="5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3333CC"/>
                </a:solidFill>
              </a:endParaRPr>
            </a:p>
          </p:txBody>
        </p:sp>
        <p:sp>
          <p:nvSpPr>
            <p:cNvPr id="69" name="Oval 15"/>
            <p:cNvSpPr>
              <a:spLocks noChangeArrowheads="1"/>
            </p:cNvSpPr>
            <p:nvPr/>
          </p:nvSpPr>
          <p:spPr bwMode="auto">
            <a:xfrm rot="20014388">
              <a:off x="51" y="0"/>
              <a:ext cx="2000" cy="495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3333CC"/>
                </a:solidFill>
              </a:endParaRPr>
            </a:p>
          </p:txBody>
        </p:sp>
        <p:graphicFrame>
          <p:nvGraphicFramePr>
            <p:cNvPr id="70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6992368"/>
                </p:ext>
              </p:extLst>
            </p:nvPr>
          </p:nvGraphicFramePr>
          <p:xfrm>
            <a:off x="2019" y="306"/>
            <a:ext cx="182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329" name="公式" r:id="rId5" imgW="88560" imgH="177480" progId="Equation.3">
                    <p:embed/>
                  </p:oleObj>
                </mc:Choice>
                <mc:Fallback>
                  <p:oleObj name="公式" r:id="rId5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9" y="306"/>
                          <a:ext cx="182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779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05938" y="211398"/>
            <a:ext cx="8974986" cy="5501185"/>
            <a:chOff x="-114" y="-671"/>
            <a:chExt cx="3227" cy="2781"/>
          </a:xfrm>
        </p:grpSpPr>
        <p:sp>
          <p:nvSpPr>
            <p:cNvPr id="3" name="未知"/>
            <p:cNvSpPr>
              <a:spLocks/>
            </p:cNvSpPr>
            <p:nvPr/>
          </p:nvSpPr>
          <p:spPr bwMode="auto">
            <a:xfrm>
              <a:off x="133" y="-310"/>
              <a:ext cx="344" cy="1144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-114" y="1140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9"/>
            <p:cNvSpPr>
              <a:spLocks noChangeShapeType="1"/>
            </p:cNvSpPr>
            <p:nvPr/>
          </p:nvSpPr>
          <p:spPr bwMode="auto">
            <a:xfrm flipH="1" flipV="1">
              <a:off x="362" y="-57"/>
              <a:ext cx="41" cy="13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 rot="20822631">
              <a:off x="1914" y="-399"/>
              <a:ext cx="535" cy="1388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2205" y="1515"/>
              <a:ext cx="569" cy="595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H="1">
              <a:off x="2019" y="354"/>
              <a:ext cx="36" cy="1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V="1">
              <a:off x="2583" y="127"/>
              <a:ext cx="243" cy="17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683" y="882"/>
              <a:ext cx="39" cy="2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369" y="-291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834" y="209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2793" y="358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3</a:t>
              </a:r>
              <a:endParaRPr lang="zh-CN" altLang="zh-CN" sz="2800" b="0" dirty="0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1472" y="-67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L</a:t>
              </a:r>
            </a:p>
          </p:txBody>
        </p:sp>
      </p:grpSp>
      <p:sp>
        <p:nvSpPr>
          <p:cNvPr id="15" name="Oval 46"/>
          <p:cNvSpPr>
            <a:spLocks noChangeArrowheads="1"/>
          </p:cNvSpPr>
          <p:nvPr/>
        </p:nvSpPr>
        <p:spPr bwMode="auto">
          <a:xfrm>
            <a:off x="1748832" y="204636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48"/>
          <p:cNvSpPr>
            <a:spLocks noChangeArrowheads="1"/>
          </p:cNvSpPr>
          <p:nvPr/>
        </p:nvSpPr>
        <p:spPr bwMode="auto">
          <a:xfrm rot="2210532">
            <a:off x="1450382" y="112879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49"/>
          <p:cNvSpPr>
            <a:spLocks noChangeArrowheads="1"/>
          </p:cNvSpPr>
          <p:nvPr/>
        </p:nvSpPr>
        <p:spPr bwMode="auto">
          <a:xfrm rot="19361874">
            <a:off x="1397995" y="109069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50"/>
          <p:cNvSpPr>
            <a:spLocks noChangeArrowheads="1"/>
          </p:cNvSpPr>
          <p:nvPr/>
        </p:nvSpPr>
        <p:spPr bwMode="auto">
          <a:xfrm rot="16200000">
            <a:off x="1508327" y="115974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47"/>
          <p:cNvSpPr>
            <a:spLocks noChangeArrowheads="1"/>
          </p:cNvSpPr>
          <p:nvPr/>
        </p:nvSpPr>
        <p:spPr bwMode="auto">
          <a:xfrm>
            <a:off x="2569570" y="159551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Oval 51"/>
          <p:cNvSpPr>
            <a:spLocks noChangeArrowheads="1"/>
          </p:cNvSpPr>
          <p:nvPr/>
        </p:nvSpPr>
        <p:spPr bwMode="auto">
          <a:xfrm>
            <a:off x="913807" y="234957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52"/>
          <p:cNvSpPr>
            <a:spLocks noChangeArrowheads="1"/>
          </p:cNvSpPr>
          <p:nvPr/>
        </p:nvSpPr>
        <p:spPr bwMode="auto">
          <a:xfrm>
            <a:off x="1474195" y="123039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46"/>
          <p:cNvSpPr>
            <a:spLocks noChangeArrowheads="1"/>
          </p:cNvSpPr>
          <p:nvPr/>
        </p:nvSpPr>
        <p:spPr bwMode="auto">
          <a:xfrm>
            <a:off x="10344209" y="118228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48"/>
          <p:cNvSpPr>
            <a:spLocks noChangeArrowheads="1"/>
          </p:cNvSpPr>
          <p:nvPr/>
        </p:nvSpPr>
        <p:spPr bwMode="auto">
          <a:xfrm rot="2210532">
            <a:off x="10045759" y="26471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49"/>
          <p:cNvSpPr>
            <a:spLocks noChangeArrowheads="1"/>
          </p:cNvSpPr>
          <p:nvPr/>
        </p:nvSpPr>
        <p:spPr bwMode="auto">
          <a:xfrm rot="19361874">
            <a:off x="9993372" y="22661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50"/>
          <p:cNvSpPr>
            <a:spLocks noChangeArrowheads="1"/>
          </p:cNvSpPr>
          <p:nvPr/>
        </p:nvSpPr>
        <p:spPr bwMode="auto">
          <a:xfrm rot="16200000">
            <a:off x="10103704" y="29566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11164947" y="73143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51"/>
          <p:cNvSpPr>
            <a:spLocks noChangeArrowheads="1"/>
          </p:cNvSpPr>
          <p:nvPr/>
        </p:nvSpPr>
        <p:spPr bwMode="auto">
          <a:xfrm>
            <a:off x="9509184" y="148549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52"/>
          <p:cNvSpPr>
            <a:spLocks noChangeArrowheads="1"/>
          </p:cNvSpPr>
          <p:nvPr/>
        </p:nvSpPr>
        <p:spPr bwMode="auto">
          <a:xfrm>
            <a:off x="10069572" y="36631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46"/>
          <p:cNvSpPr>
            <a:spLocks noChangeArrowheads="1"/>
          </p:cNvSpPr>
          <p:nvPr/>
        </p:nvSpPr>
        <p:spPr bwMode="auto">
          <a:xfrm>
            <a:off x="6917474" y="32964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 rot="2210532">
            <a:off x="6619024" y="2378913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49"/>
          <p:cNvSpPr>
            <a:spLocks noChangeArrowheads="1"/>
          </p:cNvSpPr>
          <p:nvPr/>
        </p:nvSpPr>
        <p:spPr bwMode="auto">
          <a:xfrm rot="19361874">
            <a:off x="6566637" y="2340813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50"/>
          <p:cNvSpPr>
            <a:spLocks noChangeArrowheads="1"/>
          </p:cNvSpPr>
          <p:nvPr/>
        </p:nvSpPr>
        <p:spPr bwMode="auto">
          <a:xfrm rot="16200000">
            <a:off x="6676969" y="2409869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47"/>
          <p:cNvSpPr>
            <a:spLocks noChangeArrowheads="1"/>
          </p:cNvSpPr>
          <p:nvPr/>
        </p:nvSpPr>
        <p:spPr bwMode="auto">
          <a:xfrm>
            <a:off x="7738212" y="284563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51"/>
          <p:cNvSpPr>
            <a:spLocks noChangeArrowheads="1"/>
          </p:cNvSpPr>
          <p:nvPr/>
        </p:nvSpPr>
        <p:spPr bwMode="auto">
          <a:xfrm>
            <a:off x="6082449" y="3599701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52"/>
          <p:cNvSpPr>
            <a:spLocks noChangeArrowheads="1"/>
          </p:cNvSpPr>
          <p:nvPr/>
        </p:nvSpPr>
        <p:spPr bwMode="auto">
          <a:xfrm>
            <a:off x="6642837" y="248051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46"/>
          <p:cNvSpPr>
            <a:spLocks noChangeArrowheads="1"/>
          </p:cNvSpPr>
          <p:nvPr/>
        </p:nvSpPr>
        <p:spPr bwMode="auto">
          <a:xfrm>
            <a:off x="5776103" y="130001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48"/>
          <p:cNvSpPr>
            <a:spLocks noChangeArrowheads="1"/>
          </p:cNvSpPr>
          <p:nvPr/>
        </p:nvSpPr>
        <p:spPr bwMode="auto">
          <a:xfrm rot="2210532">
            <a:off x="5477653" y="382439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49"/>
          <p:cNvSpPr>
            <a:spLocks noChangeArrowheads="1"/>
          </p:cNvSpPr>
          <p:nvPr/>
        </p:nvSpPr>
        <p:spPr bwMode="auto">
          <a:xfrm rot="19361874">
            <a:off x="5425266" y="344339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50"/>
          <p:cNvSpPr>
            <a:spLocks noChangeArrowheads="1"/>
          </p:cNvSpPr>
          <p:nvPr/>
        </p:nvSpPr>
        <p:spPr bwMode="auto">
          <a:xfrm rot="16200000">
            <a:off x="5535598" y="413395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47"/>
          <p:cNvSpPr>
            <a:spLocks noChangeArrowheads="1"/>
          </p:cNvSpPr>
          <p:nvPr/>
        </p:nvSpPr>
        <p:spPr bwMode="auto">
          <a:xfrm>
            <a:off x="6596841" y="849164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51"/>
          <p:cNvSpPr>
            <a:spLocks noChangeArrowheads="1"/>
          </p:cNvSpPr>
          <p:nvPr/>
        </p:nvSpPr>
        <p:spPr bwMode="auto">
          <a:xfrm>
            <a:off x="4941078" y="1603227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Oval 52"/>
          <p:cNvSpPr>
            <a:spLocks noChangeArrowheads="1"/>
          </p:cNvSpPr>
          <p:nvPr/>
        </p:nvSpPr>
        <p:spPr bwMode="auto">
          <a:xfrm>
            <a:off x="5501466" y="484039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Oval 46"/>
          <p:cNvSpPr>
            <a:spLocks noChangeArrowheads="1"/>
          </p:cNvSpPr>
          <p:nvPr/>
        </p:nvSpPr>
        <p:spPr bwMode="auto">
          <a:xfrm>
            <a:off x="10633816" y="357401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Oval 48"/>
          <p:cNvSpPr>
            <a:spLocks noChangeArrowheads="1"/>
          </p:cNvSpPr>
          <p:nvPr/>
        </p:nvSpPr>
        <p:spPr bwMode="auto">
          <a:xfrm rot="2210532">
            <a:off x="10335366" y="265643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Oval 49"/>
          <p:cNvSpPr>
            <a:spLocks noChangeArrowheads="1"/>
          </p:cNvSpPr>
          <p:nvPr/>
        </p:nvSpPr>
        <p:spPr bwMode="auto">
          <a:xfrm rot="19361874">
            <a:off x="10282979" y="261833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Oval 50"/>
          <p:cNvSpPr>
            <a:spLocks noChangeArrowheads="1"/>
          </p:cNvSpPr>
          <p:nvPr/>
        </p:nvSpPr>
        <p:spPr bwMode="auto">
          <a:xfrm rot="16200000">
            <a:off x="10393311" y="268739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Oval 47"/>
          <p:cNvSpPr>
            <a:spLocks noChangeArrowheads="1"/>
          </p:cNvSpPr>
          <p:nvPr/>
        </p:nvSpPr>
        <p:spPr bwMode="auto">
          <a:xfrm>
            <a:off x="11454554" y="312316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Oval 51"/>
          <p:cNvSpPr>
            <a:spLocks noChangeArrowheads="1"/>
          </p:cNvSpPr>
          <p:nvPr/>
        </p:nvSpPr>
        <p:spPr bwMode="auto">
          <a:xfrm>
            <a:off x="9798791" y="387722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Oval 52"/>
          <p:cNvSpPr>
            <a:spLocks noChangeArrowheads="1"/>
          </p:cNvSpPr>
          <p:nvPr/>
        </p:nvSpPr>
        <p:spPr bwMode="auto">
          <a:xfrm>
            <a:off x="10359179" y="275803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6"/>
          <p:cNvSpPr>
            <a:spLocks noChangeArrowheads="1"/>
          </p:cNvSpPr>
          <p:nvPr/>
        </p:nvSpPr>
        <p:spPr bwMode="auto">
          <a:xfrm>
            <a:off x="5561060" y="520369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48"/>
          <p:cNvSpPr>
            <a:spLocks noChangeArrowheads="1"/>
          </p:cNvSpPr>
          <p:nvPr/>
        </p:nvSpPr>
        <p:spPr bwMode="auto">
          <a:xfrm rot="2210532">
            <a:off x="5262610" y="428611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49"/>
          <p:cNvSpPr>
            <a:spLocks noChangeArrowheads="1"/>
          </p:cNvSpPr>
          <p:nvPr/>
        </p:nvSpPr>
        <p:spPr bwMode="auto">
          <a:xfrm rot="19361874">
            <a:off x="5210223" y="424801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Oval 50"/>
          <p:cNvSpPr>
            <a:spLocks noChangeArrowheads="1"/>
          </p:cNvSpPr>
          <p:nvPr/>
        </p:nvSpPr>
        <p:spPr bwMode="auto">
          <a:xfrm rot="16200000">
            <a:off x="5320555" y="431707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Oval 47"/>
          <p:cNvSpPr>
            <a:spLocks noChangeArrowheads="1"/>
          </p:cNvSpPr>
          <p:nvPr/>
        </p:nvSpPr>
        <p:spPr bwMode="auto">
          <a:xfrm>
            <a:off x="6381798" y="475284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Oval 51"/>
          <p:cNvSpPr>
            <a:spLocks noChangeArrowheads="1"/>
          </p:cNvSpPr>
          <p:nvPr/>
        </p:nvSpPr>
        <p:spPr bwMode="auto">
          <a:xfrm>
            <a:off x="4726035" y="550690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Oval 52"/>
          <p:cNvSpPr>
            <a:spLocks noChangeArrowheads="1"/>
          </p:cNvSpPr>
          <p:nvPr/>
        </p:nvSpPr>
        <p:spPr bwMode="auto">
          <a:xfrm>
            <a:off x="5286423" y="438771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Oval 46"/>
          <p:cNvSpPr>
            <a:spLocks noChangeArrowheads="1"/>
          </p:cNvSpPr>
          <p:nvPr/>
        </p:nvSpPr>
        <p:spPr bwMode="auto">
          <a:xfrm>
            <a:off x="8125579" y="53912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Oval 48"/>
          <p:cNvSpPr>
            <a:spLocks noChangeArrowheads="1"/>
          </p:cNvSpPr>
          <p:nvPr/>
        </p:nvSpPr>
        <p:spPr bwMode="auto">
          <a:xfrm rot="2210532">
            <a:off x="7827129" y="447370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Oval 49"/>
          <p:cNvSpPr>
            <a:spLocks noChangeArrowheads="1"/>
          </p:cNvSpPr>
          <p:nvPr/>
        </p:nvSpPr>
        <p:spPr bwMode="auto">
          <a:xfrm rot="19361874">
            <a:off x="7774742" y="443560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Oval 50"/>
          <p:cNvSpPr>
            <a:spLocks noChangeArrowheads="1"/>
          </p:cNvSpPr>
          <p:nvPr/>
        </p:nvSpPr>
        <p:spPr bwMode="auto">
          <a:xfrm rot="16200000">
            <a:off x="7885074" y="450465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Oval 47"/>
          <p:cNvSpPr>
            <a:spLocks noChangeArrowheads="1"/>
          </p:cNvSpPr>
          <p:nvPr/>
        </p:nvSpPr>
        <p:spPr bwMode="auto">
          <a:xfrm>
            <a:off x="8946317" y="494042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Oval 51"/>
          <p:cNvSpPr>
            <a:spLocks noChangeArrowheads="1"/>
          </p:cNvSpPr>
          <p:nvPr/>
        </p:nvSpPr>
        <p:spPr bwMode="auto">
          <a:xfrm>
            <a:off x="7290554" y="569448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Oval 52"/>
          <p:cNvSpPr>
            <a:spLocks noChangeArrowheads="1"/>
          </p:cNvSpPr>
          <p:nvPr/>
        </p:nvSpPr>
        <p:spPr bwMode="auto">
          <a:xfrm>
            <a:off x="7850942" y="457530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387250" y="3822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FF"/>
                </a:solidFill>
                <a:latin typeface="宋体" pitchFamily="2" charset="-122"/>
              </a:rPr>
              <a:t>有宏观介质存在</a:t>
            </a:r>
            <a:r>
              <a:rPr kumimoji="1" lang="zh-CN" altLang="en-US" sz="2800" b="1" dirty="0">
                <a:solidFill>
                  <a:srgbClr val="FF00FF"/>
                </a:solidFill>
                <a:latin typeface="宋体" pitchFamily="2" charset="-122"/>
              </a:rPr>
              <a:t>时</a:t>
            </a:r>
            <a:endParaRPr lang="zh-CN" altLang="en-US" sz="2800" dirty="0">
              <a:solidFill>
                <a:srgbClr val="FF00FF"/>
              </a:solidFill>
            </a:endParaRPr>
          </a:p>
        </p:txBody>
      </p:sp>
      <p:sp>
        <p:nvSpPr>
          <p:cNvPr id="65" name="Oval 6"/>
          <p:cNvSpPr>
            <a:spLocks noChangeArrowheads="1"/>
          </p:cNvSpPr>
          <p:nvPr/>
        </p:nvSpPr>
        <p:spPr bwMode="auto">
          <a:xfrm>
            <a:off x="3486933" y="815171"/>
            <a:ext cx="5852706" cy="5147603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rot="20957529" flipH="1" flipV="1">
            <a:off x="9026222" y="2225820"/>
            <a:ext cx="111790" cy="318954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429116" y="30185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安培环路</a:t>
            </a:r>
          </a:p>
        </p:txBody>
      </p:sp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306081"/>
              </p:ext>
            </p:extLst>
          </p:nvPr>
        </p:nvGraphicFramePr>
        <p:xfrm>
          <a:off x="356668" y="4399289"/>
          <a:ext cx="4146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8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68" y="4399289"/>
                        <a:ext cx="41465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矩形 68"/>
          <p:cNvSpPr/>
          <p:nvPr/>
        </p:nvSpPr>
        <p:spPr>
          <a:xfrm>
            <a:off x="651750" y="5288289"/>
            <a:ext cx="3564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只有那些穿过安培环路</a:t>
            </a:r>
            <a:r>
              <a:rPr lang="en-US" altLang="zh-CN" i="1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的分子电流才对代数和                 有贡献</a:t>
            </a: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469454"/>
              </p:ext>
            </p:extLst>
          </p:nvPr>
        </p:nvGraphicFramePr>
        <p:xfrm>
          <a:off x="1750893" y="6047865"/>
          <a:ext cx="791233" cy="79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9" name="公式" r:id="rId5" imgW="342720" imgH="342720" progId="Equation.3">
                  <p:embed/>
                </p:oleObj>
              </mc:Choice>
              <mc:Fallback>
                <p:oleObj name="公式" r:id="rId5" imgW="342720" imgH="342720" progId="Equation.3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0893" y="6047865"/>
                        <a:ext cx="791233" cy="791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7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5 -0.02639 -0.00039 0.04699 -0.03972 0.11435 C -0.07774 0.1838 -0.12943 0.2213 -0.15 0.20023 C -0.17305 0.18009 -0.1586 0.1037 -0.12032 0.03704 C -0.08112 -0.0331 -0.03217 -0.07014 -0.01068 -0.04884 Z " pathEditMode="relative" rAng="2220000" ptsTypes="AAAAA">
                                      <p:cBhvr>
                                        <p:cTn id="3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 0.00185 C -0.01393 -0.0206 0.03633 0.01667 0.07487 0.08565 C 0.11367 0.15486 0.12735 0.22917 0.10521 0.25139 C 0.08281 0.27384 0.03347 0.23565 -0.00573 0.16644 C -0.04466 0.09769 -0.05807 0.02431 -0.0362 0.00185 Z " pathEditMode="relative" rAng="19380000" ptsTypes="AAA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7 C 0.21667 0.00463 0.16497 0.03102 0.10143 0.03102 C 0.03789 0.03102 -0.01367 0.00463 -0.01367 -0.02777 C -0.01367 -0.06018 0.03789 -0.08634 0.10143 -0.08634 Z " pathEditMode="relative" rAng="0" ptsTypes="AAAAA">
                                      <p:cBhvr>
                                        <p:cTn id="42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2 C 0.01133 -0.02639 -0.00052 0.04722 -0.03984 0.11435 C -0.07773 0.18379 -0.12955 0.22152 -0.15013 0.20023 C -0.17317 0.18009 -0.15872 0.10393 -0.12044 0.03703 C -0.08125 -0.03288 -0.03229 -0.06991 -0.0108 -0.04862 Z " pathEditMode="relative" rAng="2220000" ptsTypes="AAAAA">
                                      <p:cBhvr>
                                        <p:cTn id="72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6 C -0.0138 -0.0206 0.03633 0.01644 0.07487 0.08542 C 0.1138 0.15463 0.12747 0.22917 0.10534 0.25116 C 0.08294 0.27385 0.03359 0.23542 -0.00586 0.16621 C -0.04453 0.09769 -0.05794 0.02408 -0.03607 0.00186 Z " pathEditMode="relative" rAng="19380000" ptsTypes="AAAAA">
                                      <p:cBhvr>
                                        <p:cTn id="7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9 0.21666 -0.02778 C 0.21666 0.00463 0.16497 0.03102 0.10143 0.03102 C 0.03789 0.03102 -0.01368 0.00463 -0.01368 -0.02778 C -0.01368 -0.06019 0.03789 -0.08634 0.10143 -0.08634 Z " pathEditMode="relative" rAng="0" ptsTypes="AAAAA">
                                      <p:cBhvr>
                                        <p:cTn id="76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6 -0.00065 0.04745 -0.03997 0.11435 C -0.07786 0.18403 -0.12955 0.22153 -0.15026 0.20023 C -0.1733 0.18009 -0.15885 0.10417 -0.12057 0.03704 C -0.08125 -0.03287 -0.03229 -0.06991 -0.0108 -0.04861 Z " pathEditMode="relative" rAng="2220000" ptsTypes="AAAAA">
                                      <p:cBhvr>
                                        <p:cTn id="10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8 C -0.01367 -0.02037 0.03633 0.0169 0.075 0.08565 C 0.11393 0.15486 0.12747 0.2294 0.10534 0.25139 C 0.08307 0.27407 0.03359 0.23565 -0.00573 0.16666 C -0.0444 0.09791 -0.05794 0.0243 -0.03607 0.00208 Z " pathEditMode="relative" rAng="19380000" ptsTypes="AAAAA">
                                      <p:cBhvr>
                                        <p:cTn id="10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8 0.21666 -0.02778 C 0.21666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110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5 -0.00065 0.04746 -0.03997 0.11436 C -0.07786 0.18403 -0.12955 0.22153 -0.15026 0.20024 C -0.1733 0.1801 -0.15885 0.10417 -0.12057 0.03704 C -0.08125 -0.03287 -0.03229 -0.0699 -0.0108 -0.04861 Z " pathEditMode="relative" rAng="2220000" ptsTypes="AAAAA">
                                      <p:cBhvr>
                                        <p:cTn id="140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9 C -0.01367 -0.02037 0.03633 0.0169 0.07487 0.08542 C 0.11393 0.15487 0.12747 0.2294 0.10534 0.25139 C 0.08307 0.27408 0.03359 0.23565 -0.00573 0.16667 C -0.0444 0.09792 -0.05794 0.02431 -0.03607 0.00209 Z " pathEditMode="relative" rAng="19380000" ptsTypes="AAAAA">
                                      <p:cBhvr>
                                        <p:cTn id="142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9 0.21666 -0.02778 C 0.21666 0.00463 0.16497 0.03102 0.10143 0.03102 C 0.03789 0.03102 -0.01367 0.00463 -0.01367 -0.02778 C -0.01367 -0.06019 0.03789 -0.08634 0.10143 -0.08634 Z " pathEditMode="relative" rAng="0" ptsTypes="AAAAA">
                                      <p:cBhvr>
                                        <p:cTn id="144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16 -0.00065 0.04745 -0.03997 0.11435 C -0.07786 0.18402 -0.12956 0.22152 -0.15026 0.20023 C -0.17331 0.18009 -0.15885 0.10416 -0.12057 0.03703 C -0.08125 -0.03287 -0.03229 -0.06991 -0.01081 -0.04861 Z " pathEditMode="relative" rAng="2220000" ptsTypes="AAAAA">
                                      <p:cBhvr>
                                        <p:cTn id="174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8 C -0.01367 -0.02037 0.03633 0.01689 0.075 0.08564 C 0.11393 0.15486 0.12747 0.22939 0.10534 0.25138 C 0.08307 0.27407 0.03359 0.23564 -0.00573 0.16666 C -0.0444 0.09791 -0.05794 0.0243 -0.03607 0.00208 Z " pathEditMode="relative" rAng="19380000" ptsTypes="AAAAA">
                                      <p:cBhvr>
                                        <p:cTn id="176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4 -0.08634 C 0.16498 -0.08634 0.21667 -0.06019 0.21667 -0.02778 C 0.21667 0.00463 0.16498 0.03102 0.10144 0.03102 C 0.0379 0.03102 -0.01367 0.00463 -0.01367 -0.02778 C -0.01367 -0.06019 0.0379 -0.08634 0.10144 -0.08634 Z " pathEditMode="relative" rAng="0" ptsTypes="AAAAA">
                                      <p:cBhvr>
                                        <p:cTn id="17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2 -0.02639 -0.00052 0.04722 -0.03985 0.11435 C -0.07774 0.18379 -0.12956 0.22153 -0.15013 0.20023 C -0.17318 0.18009 -0.15873 0.10393 -0.12045 0.03703 C -0.08125 -0.03287 -0.0323 -0.06991 -0.01081 -0.04861 Z " pathEditMode="relative" rAng="2220000" ptsTypes="AAAAA">
                                      <p:cBhvr>
                                        <p:cTn id="20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5 C -0.0138 -0.0206 0.03633 0.01666 0.07487 0.08565 C 0.11393 0.15486 0.12748 0.22916 0.10534 0.25115 C 0.08295 0.27384 0.0336 0.23541 -0.00573 0.16643 C -0.04453 0.09768 -0.05794 0.02407 -0.03607 0.00185 Z " pathEditMode="relative" rAng="19380000" ptsTypes="AAAAA">
                                      <p:cBhvr>
                                        <p:cTn id="210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8 C 0.21667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212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"/>
                            </p:stCondLst>
                            <p:childTnLst>
                              <p:par>
                                <p:cTn id="24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5 -0.00065 0.04746 -0.03997 0.11435 C -0.07786 0.18403 -0.12955 0.22153 -0.15026 0.20023 C -0.1733 0.1801 -0.15885 0.10417 -0.12057 0.03704 C -0.08125 -0.03287 -0.03229 -0.0699 -0.0108 -0.04861 Z " pathEditMode="relative" rAng="2220000" ptsTypes="AAAAA">
                                      <p:cBhvr>
                                        <p:cTn id="242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9 C -0.01367 -0.02037 0.03633 0.0169 0.075 0.08565 C 0.11393 0.15486 0.12747 0.2294 0.10534 0.25139 C 0.08307 0.27408 0.03359 0.23565 -0.00573 0.16667 C -0.0444 0.09792 -0.05794 0.02431 -0.03607 0.00209 Z " pathEditMode="relative" rAng="19380000" ptsTypes="AAAAA">
                                      <p:cBhvr>
                                        <p:cTn id="244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5 C 0.16497 -0.08635 0.21666 -0.06019 0.21666 -0.02778 C 0.21666 0.00463 0.16497 0.03101 0.10143 0.03101 C 0.03789 0.03101 -0.01368 0.00463 -0.01368 -0.02778 C -0.01368 -0.06019 0.03789 -0.08635 0.10143 -0.08635 Z " pathEditMode="relative" rAng="0" ptsTypes="AAAAA">
                                      <p:cBhvr>
                                        <p:cTn id="246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5"/>
          <p:cNvSpPr>
            <a:spLocks noChangeArrowheads="1"/>
          </p:cNvSpPr>
          <p:nvPr/>
        </p:nvSpPr>
        <p:spPr bwMode="auto">
          <a:xfrm rot="20210139">
            <a:off x="6104300" y="1505502"/>
            <a:ext cx="5813425" cy="1577975"/>
          </a:xfrm>
          <a:prstGeom prst="ellipse">
            <a:avLst/>
          </a:prstGeom>
          <a:noFill/>
          <a:ln w="28575">
            <a:solidFill>
              <a:srgbClr val="FF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Line 16"/>
          <p:cNvSpPr>
            <a:spLocks noChangeShapeType="1"/>
          </p:cNvSpPr>
          <p:nvPr/>
        </p:nvSpPr>
        <p:spPr bwMode="auto">
          <a:xfrm flipV="1">
            <a:off x="8928085" y="2985358"/>
            <a:ext cx="457750" cy="188397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428115"/>
              </p:ext>
            </p:extLst>
          </p:nvPr>
        </p:nvGraphicFramePr>
        <p:xfrm>
          <a:off x="11243036" y="1997626"/>
          <a:ext cx="2492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76" name="公式" r:id="rId3" imgW="88669" imgH="177338" progId="Equation.3">
                  <p:embed/>
                </p:oleObj>
              </mc:Choice>
              <mc:Fallback>
                <p:oleObj name="公式" r:id="rId3" imgW="88669" imgH="1773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3036" y="1997626"/>
                        <a:ext cx="2492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04691" y="154352"/>
            <a:ext cx="66235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FF"/>
                </a:solidFill>
              </a:rPr>
              <a:t>想象从磁介质内部沿闭合曲线挖出一个</a:t>
            </a:r>
            <a:r>
              <a:rPr lang="zh-CN" altLang="en-US" dirty="0">
                <a:solidFill>
                  <a:srgbClr val="FF0000"/>
                </a:solidFill>
              </a:rPr>
              <a:t>宏观上足够小</a:t>
            </a:r>
            <a:r>
              <a:rPr lang="zh-CN" altLang="en-US" dirty="0">
                <a:solidFill>
                  <a:srgbClr val="9900FF"/>
                </a:solidFill>
              </a:rPr>
              <a:t>、</a:t>
            </a:r>
            <a:r>
              <a:rPr lang="zh-CN" altLang="en-US" dirty="0">
                <a:solidFill>
                  <a:srgbClr val="CC0000"/>
                </a:solidFill>
              </a:rPr>
              <a:t>微观上足够大</a:t>
            </a:r>
            <a:r>
              <a:rPr lang="zh-CN" altLang="en-US" dirty="0">
                <a:solidFill>
                  <a:srgbClr val="9900FF"/>
                </a:solidFill>
              </a:rPr>
              <a:t>的斜柱</a:t>
            </a:r>
            <a:r>
              <a:rPr lang="zh-CN" altLang="en-US" dirty="0" smtClean="0">
                <a:solidFill>
                  <a:srgbClr val="9900FF"/>
                </a:solidFill>
              </a:rPr>
              <a:t>体元，</a:t>
            </a:r>
            <a:r>
              <a:rPr lang="zh-CN" altLang="en-US" dirty="0" smtClean="0">
                <a:solidFill>
                  <a:srgbClr val="009900"/>
                </a:solidFill>
              </a:rPr>
              <a:t>穿过闭合曲线的微元</a:t>
            </a:r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r>
              <a:rPr lang="en-US" altLang="zh-CN" i="1" dirty="0" smtClean="0">
                <a:solidFill>
                  <a:srgbClr val="FF0000"/>
                </a:solidFill>
              </a:rPr>
              <a:t>l</a:t>
            </a:r>
            <a:r>
              <a:rPr lang="zh-CN" altLang="en-US" dirty="0">
                <a:solidFill>
                  <a:srgbClr val="009900"/>
                </a:solidFill>
              </a:rPr>
              <a:t>的磁化电流</a:t>
            </a:r>
            <a:r>
              <a:rPr lang="zh-CN" altLang="en-US" dirty="0" smtClean="0">
                <a:solidFill>
                  <a:srgbClr val="009900"/>
                </a:solidFill>
              </a:rPr>
              <a:t>为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27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631118"/>
              </p:ext>
            </p:extLst>
          </p:nvPr>
        </p:nvGraphicFramePr>
        <p:xfrm>
          <a:off x="7028224" y="568876"/>
          <a:ext cx="33591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77" name="Visio" r:id="rId5" imgW="3358851" imgH="2337260" progId="">
                  <p:embed/>
                </p:oleObj>
              </mc:Choice>
              <mc:Fallback>
                <p:oleObj name="Visio" r:id="rId5" imgW="3358851" imgH="2337260" progId="">
                  <p:embed/>
                  <p:pic>
                    <p:nvPicPr>
                      <p:cNvPr id="5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8224" y="568876"/>
                        <a:ext cx="335915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361290"/>
              </p:ext>
            </p:extLst>
          </p:nvPr>
        </p:nvGraphicFramePr>
        <p:xfrm>
          <a:off x="922004" y="1493292"/>
          <a:ext cx="4633491" cy="754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78" name="公式" r:id="rId7" imgW="1485720" imgH="215640" progId="Equation.3">
                  <p:embed/>
                </p:oleObj>
              </mc:Choice>
              <mc:Fallback>
                <p:oleObj name="公式" r:id="rId7" imgW="1485720" imgH="215640" progId="Equation.3">
                  <p:embed/>
                  <p:pic>
                    <p:nvPicPr>
                      <p:cNvPr id="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004" y="1493292"/>
                        <a:ext cx="4633491" cy="754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376770" y="2248158"/>
            <a:ext cx="60465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所以穿过整个闭合曲线</a:t>
            </a:r>
            <a:r>
              <a:rPr lang="en-US" altLang="zh-CN" i="1" dirty="0">
                <a:solidFill>
                  <a:srgbClr val="FF0000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的磁化电流为</a:t>
            </a: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177801"/>
              </p:ext>
            </p:extLst>
          </p:nvPr>
        </p:nvGraphicFramePr>
        <p:xfrm>
          <a:off x="1544987" y="2748059"/>
          <a:ext cx="98583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79" name="公式" r:id="rId9" imgW="342751" imgH="342751" progId="Equation.3">
                  <p:embed/>
                </p:oleObj>
              </mc:Choice>
              <mc:Fallback>
                <p:oleObj name="公式" r:id="rId9" imgW="342751" imgH="342751" progId="Equation.3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987" y="2748059"/>
                        <a:ext cx="985838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396339"/>
              </p:ext>
            </p:extLst>
          </p:nvPr>
        </p:nvGraphicFramePr>
        <p:xfrm>
          <a:off x="2613306" y="2804005"/>
          <a:ext cx="196215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0" name="公式" r:id="rId11" imgW="698197" imgH="291973" progId="Equation.3">
                  <p:embed/>
                </p:oleObj>
              </mc:Choice>
              <mc:Fallback>
                <p:oleObj name="公式" r:id="rId11" imgW="698197" imgH="291973" progId="Equation.3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306" y="2804005"/>
                        <a:ext cx="196215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1376100" y="3657370"/>
            <a:ext cx="50472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介质中磁场的安培环路定理为</a:t>
            </a:r>
          </a:p>
        </p:txBody>
      </p:sp>
      <p:graphicFrame>
        <p:nvGraphicFramePr>
          <p:cNvPr id="4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040276"/>
              </p:ext>
            </p:extLst>
          </p:nvPr>
        </p:nvGraphicFramePr>
        <p:xfrm>
          <a:off x="1965729" y="4332637"/>
          <a:ext cx="538797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1" name="公式" r:id="rId13" imgW="1638000" imgH="355320" progId="Equation.3">
                  <p:embed/>
                </p:oleObj>
              </mc:Choice>
              <mc:Fallback>
                <p:oleObj name="公式" r:id="rId13" imgW="1638000" imgH="355320" progId="Equation.3">
                  <p:embed/>
                  <p:pic>
                    <p:nvPicPr>
                      <p:cNvPr id="32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729" y="4332637"/>
                        <a:ext cx="5387975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4038"/>
              </p:ext>
            </p:extLst>
          </p:nvPr>
        </p:nvGraphicFramePr>
        <p:xfrm>
          <a:off x="7639806" y="4361060"/>
          <a:ext cx="3687367" cy="95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2" name="公式" r:id="rId15" imgW="1371600" imgH="355320" progId="Equation.3">
                  <p:embed/>
                </p:oleObj>
              </mc:Choice>
              <mc:Fallback>
                <p:oleObj name="公式" r:id="rId15" imgW="1371600" imgH="355320" progId="Equation.3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39806" y="4361060"/>
                        <a:ext cx="3687367" cy="95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992016"/>
              </p:ext>
            </p:extLst>
          </p:nvPr>
        </p:nvGraphicFramePr>
        <p:xfrm>
          <a:off x="3433333" y="5697320"/>
          <a:ext cx="2284247" cy="86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3" name="公式" r:id="rId17" imgW="723600" imgH="291960" progId="Equation.3">
                  <p:embed/>
                </p:oleObj>
              </mc:Choice>
              <mc:Fallback>
                <p:oleObj name="公式" r:id="rId17" imgW="723600" imgH="291960" progId="Equation.3">
                  <p:embed/>
                  <p:pic>
                    <p:nvPicPr>
                      <p:cNvPr id="34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333" y="5697320"/>
                        <a:ext cx="2284247" cy="867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66277"/>
              </p:ext>
            </p:extLst>
          </p:nvPr>
        </p:nvGraphicFramePr>
        <p:xfrm>
          <a:off x="6545225" y="5389950"/>
          <a:ext cx="21891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4" name="公式" r:id="rId19" imgW="850900" imgH="457200" progId="Equation.3">
                  <p:embed/>
                </p:oleObj>
              </mc:Choice>
              <mc:Fallback>
                <p:oleObj name="公式" r:id="rId19" imgW="850900" imgH="457200" progId="Equation.3">
                  <p:embed/>
                  <p:pic>
                    <p:nvPicPr>
                      <p:cNvPr id="35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225" y="5389950"/>
                        <a:ext cx="2189162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AutoShape 18"/>
          <p:cNvSpPr>
            <a:spLocks noChangeArrowheads="1"/>
          </p:cNvSpPr>
          <p:nvPr/>
        </p:nvSpPr>
        <p:spPr bwMode="auto">
          <a:xfrm>
            <a:off x="2037906" y="5913107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sp>
        <p:nvSpPr>
          <p:cNvPr id="47" name="矩形 7"/>
          <p:cNvSpPr>
            <a:spLocks noChangeArrowheads="1"/>
          </p:cNvSpPr>
          <p:nvPr/>
        </p:nvSpPr>
        <p:spPr bwMode="auto">
          <a:xfrm>
            <a:off x="8904313" y="5798806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磁场强度</a:t>
            </a:r>
          </a:p>
        </p:txBody>
      </p:sp>
    </p:spTree>
    <p:extLst>
      <p:ext uri="{BB962C8B-B14F-4D97-AF65-F5344CB8AC3E}">
        <p14:creationId xmlns:p14="http://schemas.microsoft.com/office/powerpoint/2010/main" val="112759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8" grpId="0"/>
      <p:bldP spid="41" grpId="0"/>
      <p:bldP spid="46" grpId="0" animBg="1"/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752601" y="219075"/>
            <a:ext cx="38811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三、 各向同性的磁介质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104815" y="869363"/>
            <a:ext cx="6551642" cy="138499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FF0000"/>
                </a:solidFill>
                <a:latin typeface="宋体" pitchFamily="2" charset="-122"/>
                <a:ea typeface="+mn-ea"/>
              </a:rPr>
              <a:t>实验证明</a:t>
            </a:r>
            <a:r>
              <a:rPr lang="zh-CN" altLang="en-US" kern="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：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对于</a:t>
            </a:r>
            <a:r>
              <a:rPr lang="zh-CN" altLang="en-US" kern="0" dirty="0">
                <a:solidFill>
                  <a:srgbClr val="FF33CC"/>
                </a:solidFill>
                <a:latin typeface="宋体" pitchFamily="2" charset="-122"/>
                <a:ea typeface="+mn-ea"/>
              </a:rPr>
              <a:t>各向同性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的介质，当外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场不太强时，介质内任意点的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化强度与该点的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</a:rPr>
              <a:t>总</a:t>
            </a:r>
            <a:r>
              <a:rPr lang="zh-CN" altLang="en-US" dirty="0">
                <a:solidFill>
                  <a:srgbClr val="009900"/>
                </a:solidFill>
              </a:rPr>
              <a:t>磁感应</a:t>
            </a:r>
            <a:r>
              <a:rPr lang="zh-CN" altLang="en-US" kern="0" dirty="0">
                <a:solidFill>
                  <a:srgbClr val="009900"/>
                </a:solidFill>
                <a:latin typeface="宋体" pitchFamily="2" charset="-122"/>
                <a:ea typeface="+mn-ea"/>
              </a:rPr>
              <a:t>强度成正比。</a:t>
            </a:r>
          </a:p>
        </p:txBody>
      </p:sp>
      <p:graphicFrame>
        <p:nvGraphicFramePr>
          <p:cNvPr id="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905319"/>
              </p:ext>
            </p:extLst>
          </p:nvPr>
        </p:nvGraphicFramePr>
        <p:xfrm>
          <a:off x="9048750" y="1524001"/>
          <a:ext cx="14160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94" name="公式" r:id="rId3" imgW="469800" imgH="203040" progId="Equation.3">
                  <p:embed/>
                </p:oleObj>
              </mc:Choice>
              <mc:Fallback>
                <p:oleObj name="公式" r:id="rId3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0" y="1524001"/>
                        <a:ext cx="14160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2576910" y="2700833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321931"/>
              </p:ext>
            </p:extLst>
          </p:nvPr>
        </p:nvGraphicFramePr>
        <p:xfrm>
          <a:off x="3401694" y="2509804"/>
          <a:ext cx="16271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95" name="公式" r:id="rId5" imgW="672808" imgH="241195" progId="Equation.3">
                  <p:embed/>
                </p:oleObj>
              </mc:Choice>
              <mc:Fallback>
                <p:oleObj name="公式" r:id="rId5" imgW="67280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694" y="2509804"/>
                        <a:ext cx="162718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17800"/>
              </p:ext>
            </p:extLst>
          </p:nvPr>
        </p:nvGraphicFramePr>
        <p:xfrm>
          <a:off x="2958112" y="3340068"/>
          <a:ext cx="24225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96" name="公式" r:id="rId7" imgW="977760" imgH="253800" progId="Equation.3">
                  <p:embed/>
                </p:oleObj>
              </mc:Choice>
              <mc:Fallback>
                <p:oleObj name="公式" r:id="rId7" imgW="977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112" y="3340068"/>
                        <a:ext cx="24225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3"/>
          <p:cNvGrpSpPr>
            <a:grpSpLocks/>
          </p:cNvGrpSpPr>
          <p:nvPr/>
        </p:nvGrpSpPr>
        <p:grpSpPr bwMode="auto">
          <a:xfrm>
            <a:off x="6165454" y="2611406"/>
            <a:ext cx="3065463" cy="523875"/>
            <a:chOff x="2688" y="556"/>
            <a:chExt cx="1931" cy="330"/>
          </a:xfrm>
        </p:grpSpPr>
        <p:graphicFrame>
          <p:nvGraphicFramePr>
            <p:cNvPr id="70" name="Object 4"/>
            <p:cNvGraphicFramePr>
              <a:graphicFrameLocks noChangeAspect="1"/>
            </p:cNvGraphicFramePr>
            <p:nvPr/>
          </p:nvGraphicFramePr>
          <p:xfrm>
            <a:off x="2688" y="576"/>
            <a:ext cx="29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97" name="公式" r:id="rId9" imgW="215619" imgH="215619" progId="Equation.3">
                    <p:embed/>
                  </p:oleObj>
                </mc:Choice>
                <mc:Fallback>
                  <p:oleObj name="公式" r:id="rId9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576"/>
                          <a:ext cx="29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Text Box 61"/>
            <p:cNvSpPr txBox="1">
              <a:spLocks noChangeArrowheads="1"/>
            </p:cNvSpPr>
            <p:nvPr/>
          </p:nvSpPr>
          <p:spPr bwMode="auto">
            <a:xfrm>
              <a:off x="2928" y="556"/>
              <a:ext cx="169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600" dirty="0">
                  <a:solidFill>
                    <a:srgbClr val="0000FF"/>
                  </a:solidFill>
                </a:rPr>
                <a:t>：</a:t>
              </a:r>
              <a:r>
                <a:rPr lang="zh-CN" altLang="en-US" dirty="0">
                  <a:solidFill>
                    <a:srgbClr val="0000FF"/>
                  </a:solidFill>
                </a:rPr>
                <a:t>介质的磁化率</a:t>
              </a:r>
            </a:p>
          </p:txBody>
        </p:sp>
      </p:grp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76989"/>
              </p:ext>
            </p:extLst>
          </p:nvPr>
        </p:nvGraphicFramePr>
        <p:xfrm>
          <a:off x="5465524" y="3284505"/>
          <a:ext cx="242316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98" name="公式" r:id="rId11" imgW="914400" imgH="253800" progId="Equation.3">
                  <p:embed/>
                </p:oleObj>
              </mc:Choice>
              <mc:Fallback>
                <p:oleObj name="公式" r:id="rId11" imgW="9144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65524" y="3284505"/>
                        <a:ext cx="242316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22932"/>
              </p:ext>
            </p:extLst>
          </p:nvPr>
        </p:nvGraphicFramePr>
        <p:xfrm>
          <a:off x="2585642" y="4222719"/>
          <a:ext cx="173513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99" name="公式" r:id="rId13" imgW="710891" imgH="215806" progId="Equation.3">
                  <p:embed/>
                </p:oleObj>
              </mc:Choice>
              <mc:Fallback>
                <p:oleObj name="公式" r:id="rId13" imgW="71089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642" y="4222719"/>
                        <a:ext cx="173513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094640"/>
              </p:ext>
            </p:extLst>
          </p:nvPr>
        </p:nvGraphicFramePr>
        <p:xfrm>
          <a:off x="5587278" y="4142549"/>
          <a:ext cx="18573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00" name="公式" r:id="rId15" imgW="711000" imgH="253800" progId="Equation.3">
                  <p:embed/>
                </p:oleObj>
              </mc:Choice>
              <mc:Fallback>
                <p:oleObj name="公式" r:id="rId15" imgW="711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278" y="4142549"/>
                        <a:ext cx="18573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AutoShape 18"/>
          <p:cNvSpPr>
            <a:spLocks noChangeArrowheads="1"/>
          </p:cNvSpPr>
          <p:nvPr/>
        </p:nvSpPr>
        <p:spPr bwMode="auto">
          <a:xfrm>
            <a:off x="4479529" y="4351305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09576"/>
              </p:ext>
            </p:extLst>
          </p:nvPr>
        </p:nvGraphicFramePr>
        <p:xfrm>
          <a:off x="7559480" y="4181046"/>
          <a:ext cx="921169" cy="583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01" name="公式" r:id="rId17" imgW="380880" imgH="241200" progId="Equation.3">
                  <p:embed/>
                </p:oleObj>
              </mc:Choice>
              <mc:Fallback>
                <p:oleObj name="公式" r:id="rId17" imgW="380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59480" y="4181046"/>
                        <a:ext cx="921169" cy="583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59"/>
          <p:cNvGrpSpPr>
            <a:grpSpLocks/>
          </p:cNvGrpSpPr>
          <p:nvPr/>
        </p:nvGrpSpPr>
        <p:grpSpPr bwMode="auto">
          <a:xfrm>
            <a:off x="2603701" y="5653056"/>
            <a:ext cx="3417888" cy="1041400"/>
            <a:chOff x="649" y="2100"/>
            <a:chExt cx="2153" cy="656"/>
          </a:xfrm>
        </p:grpSpPr>
        <p:graphicFrame>
          <p:nvGraphicFramePr>
            <p:cNvPr id="78" name="Object 10"/>
            <p:cNvGraphicFramePr>
              <a:graphicFrameLocks noChangeAspect="1"/>
            </p:cNvGraphicFramePr>
            <p:nvPr/>
          </p:nvGraphicFramePr>
          <p:xfrm>
            <a:off x="649" y="2112"/>
            <a:ext cx="1393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102" name="公式" r:id="rId19" imgW="990600" imgH="457200" progId="Equation.3">
                    <p:embed/>
                  </p:oleObj>
                </mc:Choice>
                <mc:Fallback>
                  <p:oleObj name="公式" r:id="rId19" imgW="9906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9" y="2112"/>
                          <a:ext cx="1393" cy="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Rectangle 57"/>
            <p:cNvSpPr>
              <a:spLocks noChangeArrowheads="1"/>
            </p:cNvSpPr>
            <p:nvPr/>
          </p:nvSpPr>
          <p:spPr bwMode="auto">
            <a:xfrm>
              <a:off x="1992" y="2412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70C0"/>
                  </a:solidFill>
                </a:rPr>
                <a:t>抗磁质</a:t>
              </a:r>
            </a:p>
          </p:txBody>
        </p:sp>
        <p:sp>
          <p:nvSpPr>
            <p:cNvPr id="80" name="Rectangle 58"/>
            <p:cNvSpPr>
              <a:spLocks noChangeArrowheads="1"/>
            </p:cNvSpPr>
            <p:nvPr/>
          </p:nvSpPr>
          <p:spPr bwMode="auto">
            <a:xfrm>
              <a:off x="2004" y="2100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9900"/>
                  </a:solidFill>
                </a:rPr>
                <a:t>顺磁质</a:t>
              </a:r>
            </a:p>
          </p:txBody>
        </p:sp>
      </p:grpSp>
      <p:grpSp>
        <p:nvGrpSpPr>
          <p:cNvPr id="81" name="Group 65"/>
          <p:cNvGrpSpPr>
            <a:grpSpLocks/>
          </p:cNvGrpSpPr>
          <p:nvPr/>
        </p:nvGrpSpPr>
        <p:grpSpPr bwMode="auto">
          <a:xfrm>
            <a:off x="7248129" y="4895819"/>
            <a:ext cx="2957513" cy="523875"/>
            <a:chOff x="3392" y="1668"/>
            <a:chExt cx="1863" cy="330"/>
          </a:xfrm>
        </p:grpSpPr>
        <p:graphicFrame>
          <p:nvGraphicFramePr>
            <p:cNvPr id="82" name="Object 9"/>
            <p:cNvGraphicFramePr>
              <a:graphicFrameLocks noChangeAspect="1"/>
            </p:cNvGraphicFramePr>
            <p:nvPr/>
          </p:nvGraphicFramePr>
          <p:xfrm>
            <a:off x="3392" y="1762"/>
            <a:ext cx="20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103" name="公式" r:id="rId21" imgW="152268" imgH="164957" progId="Equation.3">
                    <p:embed/>
                  </p:oleObj>
                </mc:Choice>
                <mc:Fallback>
                  <p:oleObj name="公式" r:id="rId21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2" y="1762"/>
                          <a:ext cx="20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Rectangle 64"/>
            <p:cNvSpPr>
              <a:spLocks noChangeArrowheads="1"/>
            </p:cNvSpPr>
            <p:nvPr/>
          </p:nvSpPr>
          <p:spPr bwMode="auto">
            <a:xfrm>
              <a:off x="3564" y="1668"/>
              <a:ext cx="169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dirty="0">
                  <a:solidFill>
                    <a:srgbClr val="CC0000"/>
                  </a:solidFill>
                </a:rPr>
                <a:t>：</a:t>
              </a:r>
              <a:r>
                <a:rPr lang="zh-CN" altLang="en-US" dirty="0">
                  <a:solidFill>
                    <a:srgbClr val="CC0000"/>
                  </a:solidFill>
                </a:rPr>
                <a:t>介质的磁导率</a:t>
              </a:r>
            </a:p>
          </p:txBody>
        </p:sp>
      </p:grpSp>
      <p:grpSp>
        <p:nvGrpSpPr>
          <p:cNvPr id="84" name="Group 67"/>
          <p:cNvGrpSpPr>
            <a:grpSpLocks/>
          </p:cNvGrpSpPr>
          <p:nvPr/>
        </p:nvGrpSpPr>
        <p:grpSpPr bwMode="auto">
          <a:xfrm>
            <a:off x="2568178" y="4895819"/>
            <a:ext cx="3709988" cy="523875"/>
            <a:chOff x="192" y="1800"/>
            <a:chExt cx="2337" cy="330"/>
          </a:xfrm>
        </p:grpSpPr>
        <p:graphicFrame>
          <p:nvGraphicFramePr>
            <p:cNvPr id="85" name="Object 8"/>
            <p:cNvGraphicFramePr>
              <a:graphicFrameLocks noChangeAspect="1"/>
            </p:cNvGraphicFramePr>
            <p:nvPr/>
          </p:nvGraphicFramePr>
          <p:xfrm>
            <a:off x="192" y="1824"/>
            <a:ext cx="240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104" name="公式" r:id="rId23" imgW="177569" imgH="215619" progId="Equation.3">
                    <p:embed/>
                  </p:oleObj>
                </mc:Choice>
                <mc:Fallback>
                  <p:oleObj name="公式" r:id="rId23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824"/>
                          <a:ext cx="240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Rectangle 66"/>
            <p:cNvSpPr>
              <a:spLocks noChangeArrowheads="1"/>
            </p:cNvSpPr>
            <p:nvPr/>
          </p:nvSpPr>
          <p:spPr bwMode="auto">
            <a:xfrm>
              <a:off x="384" y="1800"/>
              <a:ext cx="214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dirty="0">
                  <a:solidFill>
                    <a:srgbClr val="9900CC"/>
                  </a:solidFill>
                </a:rPr>
                <a:t>：</a:t>
              </a:r>
              <a:r>
                <a:rPr lang="zh-CN" altLang="en-US" dirty="0">
                  <a:solidFill>
                    <a:srgbClr val="9900CC"/>
                  </a:solidFill>
                </a:rPr>
                <a:t>介质的相对磁导率</a:t>
              </a:r>
            </a:p>
          </p:txBody>
        </p:sp>
      </p:grpSp>
      <p:graphicFrame>
        <p:nvGraphicFramePr>
          <p:cNvPr id="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41384"/>
              </p:ext>
            </p:extLst>
          </p:nvPr>
        </p:nvGraphicFramePr>
        <p:xfrm>
          <a:off x="6524111" y="6013916"/>
          <a:ext cx="1771873" cy="68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05" name="公式" r:id="rId25" imgW="660240" imgH="253800" progId="Equation.3">
                  <p:embed/>
                </p:oleObj>
              </mc:Choice>
              <mc:Fallback>
                <p:oleObj name="公式" r:id="rId25" imgW="660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111" y="6013916"/>
                        <a:ext cx="1771873" cy="680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76047"/>
              </p:ext>
            </p:extLst>
          </p:nvPr>
        </p:nvGraphicFramePr>
        <p:xfrm>
          <a:off x="8205027" y="6062484"/>
          <a:ext cx="1750221" cy="583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06" name="公式" r:id="rId27" imgW="723600" imgH="241200" progId="Equation.3">
                  <p:embed/>
                </p:oleObj>
              </mc:Choice>
              <mc:Fallback>
                <p:oleObj name="公式" r:id="rId27" imgW="723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205027" y="6062484"/>
                        <a:ext cx="1750221" cy="583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  <p:bldP spid="29" grpId="0" animBg="1" autoUpdateAnimBg="0"/>
      <p:bldP spid="31" grpId="0" animBg="1"/>
      <p:bldP spid="7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6024563" y="0"/>
            <a:ext cx="0" cy="6553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81850" y="196850"/>
            <a:ext cx="19700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CA1CBE"/>
                </a:solidFill>
              </a:rPr>
              <a:t>电介质中的</a:t>
            </a:r>
          </a:p>
          <a:p>
            <a:pPr algn="ctr" eaLnBrk="1" hangingPunct="1"/>
            <a:r>
              <a:rPr lang="zh-CN" altLang="en-US" dirty="0">
                <a:solidFill>
                  <a:srgbClr val="CA1CBE"/>
                </a:solidFill>
              </a:rPr>
              <a:t>高斯定理</a:t>
            </a: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416176" y="76200"/>
            <a:ext cx="29940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0000"/>
                </a:solidFill>
              </a:rPr>
              <a:t>磁介质中的</a:t>
            </a:r>
          </a:p>
          <a:p>
            <a:pPr algn="ctr" eaLnBrk="1" hangingPunct="1"/>
            <a:r>
              <a:rPr lang="zh-CN" altLang="en-US" dirty="0">
                <a:solidFill>
                  <a:srgbClr val="FF0000"/>
                </a:solidFill>
              </a:rPr>
              <a:t>安培环路定理</a:t>
            </a:r>
          </a:p>
        </p:txBody>
      </p:sp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83328"/>
              </p:ext>
            </p:extLst>
          </p:nvPr>
        </p:nvGraphicFramePr>
        <p:xfrm>
          <a:off x="6599239" y="1380372"/>
          <a:ext cx="3182431" cy="100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1" name="公式" r:id="rId3" imgW="1422360" imgH="431640" progId="Equation.3">
                  <p:embed/>
                </p:oleObj>
              </mc:Choice>
              <mc:Fallback>
                <p:oleObj name="公式" r:id="rId3" imgW="14223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9" y="1380372"/>
                        <a:ext cx="3182431" cy="10064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269672"/>
              </p:ext>
            </p:extLst>
          </p:nvPr>
        </p:nvGraphicFramePr>
        <p:xfrm>
          <a:off x="1773269" y="1244678"/>
          <a:ext cx="4128839" cy="93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2" name="公式" r:id="rId5" imgW="1638000" imgH="355320" progId="Equation.3">
                  <p:embed/>
                </p:oleObj>
              </mc:Choice>
              <mc:Fallback>
                <p:oleObj name="公式" r:id="rId5" imgW="1638000" imgH="3553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69" y="1244678"/>
                        <a:ext cx="4128839" cy="931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74614"/>
              </p:ext>
            </p:extLst>
          </p:nvPr>
        </p:nvGraphicFramePr>
        <p:xfrm>
          <a:off x="1750601" y="2072113"/>
          <a:ext cx="4174172" cy="90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3" name="公式" r:id="rId7" imgW="1815840" imgH="355320" progId="Equation.3">
                  <p:embed/>
                </p:oleObj>
              </mc:Choice>
              <mc:Fallback>
                <p:oleObj name="公式" r:id="rId7" imgW="1815840" imgH="3553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01" y="2072113"/>
                        <a:ext cx="4174172" cy="90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361876"/>
              </p:ext>
            </p:extLst>
          </p:nvPr>
        </p:nvGraphicFramePr>
        <p:xfrm>
          <a:off x="1987551" y="2992439"/>
          <a:ext cx="3394597" cy="1177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4" name="公式" r:id="rId9" imgW="1371600" imgH="457200" progId="Equation.3">
                  <p:embed/>
                </p:oleObj>
              </mc:Choice>
              <mc:Fallback>
                <p:oleObj name="公式" r:id="rId9" imgW="13716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1" y="2992439"/>
                        <a:ext cx="3394597" cy="1177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29411"/>
              </p:ext>
            </p:extLst>
          </p:nvPr>
        </p:nvGraphicFramePr>
        <p:xfrm>
          <a:off x="2783632" y="3954464"/>
          <a:ext cx="1993156" cy="1332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5" name="公式" r:id="rId11" imgW="799920" imgH="457200" progId="Equation.3">
                  <p:embed/>
                </p:oleObj>
              </mc:Choice>
              <mc:Fallback>
                <p:oleObj name="公式" r:id="rId11" imgW="79992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3954464"/>
                        <a:ext cx="1993156" cy="1332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151788"/>
              </p:ext>
            </p:extLst>
          </p:nvPr>
        </p:nvGraphicFramePr>
        <p:xfrm>
          <a:off x="2279577" y="5389940"/>
          <a:ext cx="2776063" cy="1087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6" name="公式" r:id="rId13" imgW="914400" imgH="355320" progId="Equation.3">
                  <p:embed/>
                </p:oleObj>
              </mc:Choice>
              <mc:Fallback>
                <p:oleObj name="公式" r:id="rId13" imgW="914400" imgH="3553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7" y="5389940"/>
                        <a:ext cx="2776063" cy="10873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799050"/>
              </p:ext>
            </p:extLst>
          </p:nvPr>
        </p:nvGraphicFramePr>
        <p:xfrm>
          <a:off x="6024563" y="2175932"/>
          <a:ext cx="4548634" cy="113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7" name="公式" r:id="rId15" imgW="1803240" imgH="431640" progId="Equation.3">
                  <p:embed/>
                </p:oleObj>
              </mc:Choice>
              <mc:Fallback>
                <p:oleObj name="公式" r:id="rId15" imgW="180324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2175932"/>
                        <a:ext cx="4548634" cy="1131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849102"/>
              </p:ext>
            </p:extLst>
          </p:nvPr>
        </p:nvGraphicFramePr>
        <p:xfrm>
          <a:off x="6666980" y="3540786"/>
          <a:ext cx="3642940" cy="1030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8" name="公式" r:id="rId17" imgW="1396800" imgH="355320" progId="Equation.3">
                  <p:embed/>
                </p:oleObj>
              </mc:Choice>
              <mc:Fallback>
                <p:oleObj name="公式" r:id="rId17" imgW="1396800" imgH="3553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6980" y="3540786"/>
                        <a:ext cx="3642940" cy="1030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581647"/>
              </p:ext>
            </p:extLst>
          </p:nvPr>
        </p:nvGraphicFramePr>
        <p:xfrm>
          <a:off x="6894990" y="4520477"/>
          <a:ext cx="2513379" cy="80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9" name="公式" r:id="rId19" imgW="774360" imgH="253800" progId="Equation.3">
                  <p:embed/>
                </p:oleObj>
              </mc:Choice>
              <mc:Fallback>
                <p:oleObj name="公式" r:id="rId19" imgW="774360" imgH="253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990" y="4520477"/>
                        <a:ext cx="2513379" cy="808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361397"/>
              </p:ext>
            </p:extLst>
          </p:nvPr>
        </p:nvGraphicFramePr>
        <p:xfrm>
          <a:off x="6894990" y="5389940"/>
          <a:ext cx="3344593" cy="855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50" name="公式" r:id="rId21" imgW="1104840" imgH="291960" progId="Equation.3">
                  <p:embed/>
                </p:oleObj>
              </mc:Choice>
              <mc:Fallback>
                <p:oleObj name="公式" r:id="rId21" imgW="1104840" imgH="29196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990" y="5389940"/>
                        <a:ext cx="3344593" cy="8558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utoUpdateAnimBg="0"/>
      <p:bldP spid="3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2"/>
          <p:cNvGrpSpPr>
            <a:grpSpLocks/>
          </p:cNvGrpSpPr>
          <p:nvPr/>
        </p:nvGrpSpPr>
        <p:grpSpPr bwMode="auto">
          <a:xfrm>
            <a:off x="1875334" y="305635"/>
            <a:ext cx="8628064" cy="6537325"/>
            <a:chOff x="112" y="58"/>
            <a:chExt cx="5435" cy="4118"/>
          </a:xfrm>
        </p:grpSpPr>
        <p:graphicFrame>
          <p:nvGraphicFramePr>
            <p:cNvPr id="5325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8670254"/>
                </p:ext>
              </p:extLst>
            </p:nvPr>
          </p:nvGraphicFramePr>
          <p:xfrm>
            <a:off x="3318" y="1582"/>
            <a:ext cx="1698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17" name="公式" r:id="rId3" imgW="977760" imgH="253800" progId="Equation.3">
                    <p:embed/>
                  </p:oleObj>
                </mc:Choice>
                <mc:Fallback>
                  <p:oleObj name="公式" r:id="rId3" imgW="977760" imgH="253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" y="1582"/>
                          <a:ext cx="1698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7785253"/>
                </p:ext>
              </p:extLst>
            </p:nvPr>
          </p:nvGraphicFramePr>
          <p:xfrm>
            <a:off x="3325" y="2704"/>
            <a:ext cx="1624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18" name="公式" r:id="rId5" imgW="965160" imgH="253800" progId="Equation.3">
                    <p:embed/>
                  </p:oleObj>
                </mc:Choice>
                <mc:Fallback>
                  <p:oleObj name="公式" r:id="rId5" imgW="965160" imgH="2538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5" y="2704"/>
                          <a:ext cx="1624" cy="5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253" name="Group 5"/>
            <p:cNvGrpSpPr>
              <a:grpSpLocks/>
            </p:cNvGrpSpPr>
            <p:nvPr/>
          </p:nvGrpSpPr>
          <p:grpSpPr bwMode="auto">
            <a:xfrm>
              <a:off x="3270" y="3173"/>
              <a:ext cx="2266" cy="799"/>
              <a:chOff x="3270" y="3173"/>
              <a:chExt cx="2266" cy="799"/>
            </a:xfrm>
          </p:grpSpPr>
          <p:sp>
            <p:nvSpPr>
              <p:cNvPr id="53274" name="Text Box 6"/>
              <p:cNvSpPr txBox="1">
                <a:spLocks noChangeArrowheads="1"/>
              </p:cNvSpPr>
              <p:nvPr/>
            </p:nvSpPr>
            <p:spPr bwMode="auto">
              <a:xfrm>
                <a:off x="3360" y="3322"/>
                <a:ext cx="2176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>
                    <a:solidFill>
                      <a:srgbClr val="FFFF00"/>
                    </a:solidFill>
                    <a:latin typeface="宋体" panose="02010600030101010101" pitchFamily="2" charset="-122"/>
                  </a:rPr>
                  <a:t>   </a:t>
                </a:r>
                <a:r>
                  <a:rPr lang="zh-CN" altLang="en-US">
                    <a:solidFill>
                      <a:srgbClr val="9900FF"/>
                    </a:solidFill>
                    <a:latin typeface="宋体" panose="02010600030101010101" pitchFamily="2" charset="-122"/>
                  </a:rPr>
                  <a:t>称为相对电容率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rgbClr val="9900FF"/>
                    </a:solidFill>
                    <a:latin typeface="宋体" panose="02010600030101010101" pitchFamily="2" charset="-122"/>
                  </a:rPr>
                  <a:t>或相对介电常量</a:t>
                </a:r>
                <a:endParaRPr lang="zh-CN" altLang="en-US">
                  <a:solidFill>
                    <a:srgbClr val="9900FF"/>
                  </a:solidFill>
                </a:endParaRPr>
              </a:p>
            </p:txBody>
          </p:sp>
          <p:graphicFrame>
            <p:nvGraphicFramePr>
              <p:cNvPr id="53275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105334"/>
                  </p:ext>
                </p:extLst>
              </p:nvPr>
            </p:nvGraphicFramePr>
            <p:xfrm>
              <a:off x="3270" y="3173"/>
              <a:ext cx="428" cy="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919" name="公式" r:id="rId7" imgW="152280" imgH="215640" progId="Equation.3">
                      <p:embed/>
                    </p:oleObj>
                  </mc:Choice>
                  <mc:Fallback>
                    <p:oleObj name="公式" r:id="rId7" imgW="152280" imgH="215640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0" y="3173"/>
                            <a:ext cx="428" cy="5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254" name="Group 8"/>
            <p:cNvGrpSpPr>
              <a:grpSpLocks/>
            </p:cNvGrpSpPr>
            <p:nvPr/>
          </p:nvGrpSpPr>
          <p:grpSpPr bwMode="auto">
            <a:xfrm>
              <a:off x="2993" y="95"/>
              <a:ext cx="2554" cy="441"/>
              <a:chOff x="2993" y="95"/>
              <a:chExt cx="2554" cy="441"/>
            </a:xfrm>
          </p:grpSpPr>
          <p:sp>
            <p:nvSpPr>
              <p:cNvPr id="53272" name="Text Box 9"/>
              <p:cNvSpPr txBox="1">
                <a:spLocks noChangeArrowheads="1"/>
              </p:cNvSpPr>
              <p:nvPr/>
            </p:nvSpPr>
            <p:spPr bwMode="auto">
              <a:xfrm>
                <a:off x="4080" y="201"/>
                <a:ext cx="146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"/>
                <a:r>
                  <a:rPr lang="zh-CN" altLang="en-US">
                    <a:solidFill>
                      <a:srgbClr val="9900FF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之间的关系</a:t>
                </a:r>
                <a:endParaRPr lang="zh-CN" altLang="en-US">
                  <a:solidFill>
                    <a:srgbClr val="9900FF"/>
                  </a:solidFill>
                  <a:latin typeface="宋体" panose="02010600030101010101" pitchFamily="2" charset="-122"/>
                </a:endParaRPr>
              </a:p>
            </p:txBody>
          </p:sp>
          <p:graphicFrame>
            <p:nvGraphicFramePr>
              <p:cNvPr id="53273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223873"/>
                  </p:ext>
                </p:extLst>
              </p:nvPr>
            </p:nvGraphicFramePr>
            <p:xfrm>
              <a:off x="2993" y="95"/>
              <a:ext cx="981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920" name="公式" r:id="rId9" imgW="660240" imgH="215640" progId="Equation.3">
                      <p:embed/>
                    </p:oleObj>
                  </mc:Choice>
                  <mc:Fallback>
                    <p:oleObj name="公式" r:id="rId9" imgW="660240" imgH="215640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93" y="95"/>
                            <a:ext cx="981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325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179920"/>
                </p:ext>
              </p:extLst>
            </p:nvPr>
          </p:nvGraphicFramePr>
          <p:xfrm>
            <a:off x="3395" y="2134"/>
            <a:ext cx="1596" cy="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1" name="公式" r:id="rId11" imgW="761760" imgH="228600" progId="Equation.3">
                    <p:embed/>
                  </p:oleObj>
                </mc:Choice>
                <mc:Fallback>
                  <p:oleObj name="公式" r:id="rId11" imgW="76176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" y="2134"/>
                          <a:ext cx="1596" cy="5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4761469"/>
                </p:ext>
              </p:extLst>
            </p:nvPr>
          </p:nvGraphicFramePr>
          <p:xfrm>
            <a:off x="3395" y="431"/>
            <a:ext cx="1423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2" name="公式" r:id="rId13" imgW="660240" imgH="253800" progId="Equation.3">
                    <p:embed/>
                  </p:oleObj>
                </mc:Choice>
                <mc:Fallback>
                  <p:oleObj name="公式" r:id="rId13" imgW="660240" imgH="253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" y="431"/>
                          <a:ext cx="1423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2454986"/>
                </p:ext>
              </p:extLst>
            </p:nvPr>
          </p:nvGraphicFramePr>
          <p:xfrm>
            <a:off x="650" y="495"/>
            <a:ext cx="1042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3" name="公式" r:id="rId15" imgW="660240" imgH="253800" progId="Equation.3">
                    <p:embed/>
                  </p:oleObj>
                </mc:Choice>
                <mc:Fallback>
                  <p:oleObj name="公式" r:id="rId15" imgW="660240" imgH="253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" y="495"/>
                          <a:ext cx="1042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258" name="Group 14"/>
            <p:cNvGrpSpPr>
              <a:grpSpLocks/>
            </p:cNvGrpSpPr>
            <p:nvPr/>
          </p:nvGrpSpPr>
          <p:grpSpPr bwMode="auto">
            <a:xfrm>
              <a:off x="457" y="58"/>
              <a:ext cx="2039" cy="461"/>
              <a:chOff x="457" y="58"/>
              <a:chExt cx="2039" cy="461"/>
            </a:xfrm>
          </p:grpSpPr>
          <p:sp>
            <p:nvSpPr>
              <p:cNvPr id="53270" name="Text Box 15"/>
              <p:cNvSpPr txBox="1">
                <a:spLocks noChangeArrowheads="1"/>
              </p:cNvSpPr>
              <p:nvPr/>
            </p:nvSpPr>
            <p:spPr bwMode="auto">
              <a:xfrm>
                <a:off x="1250" y="192"/>
                <a:ext cx="124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之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间的关系</a:t>
                </a:r>
              </a:p>
            </p:txBody>
          </p:sp>
          <p:graphicFrame>
            <p:nvGraphicFramePr>
              <p:cNvPr id="53271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798310"/>
                  </p:ext>
                </p:extLst>
              </p:nvPr>
            </p:nvGraphicFramePr>
            <p:xfrm>
              <a:off x="457" y="58"/>
              <a:ext cx="780" cy="4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924" name="公式" r:id="rId17" imgW="545760" imgH="241200" progId="Equation.3">
                      <p:embed/>
                    </p:oleObj>
                  </mc:Choice>
                  <mc:Fallback>
                    <p:oleObj name="公式" r:id="rId17" imgW="545760" imgH="2412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" y="58"/>
                            <a:ext cx="780" cy="4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325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434279"/>
                </p:ext>
              </p:extLst>
            </p:nvPr>
          </p:nvGraphicFramePr>
          <p:xfrm>
            <a:off x="604" y="906"/>
            <a:ext cx="1075" cy="7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5" name="公式" r:id="rId19" imgW="799920" imgH="457200" progId="Equation.3">
                    <p:embed/>
                  </p:oleObj>
                </mc:Choice>
                <mc:Fallback>
                  <p:oleObj name="公式" r:id="rId19" imgW="799920" imgH="457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" y="906"/>
                          <a:ext cx="1075" cy="7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0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5847976"/>
                </p:ext>
              </p:extLst>
            </p:nvPr>
          </p:nvGraphicFramePr>
          <p:xfrm>
            <a:off x="3350" y="1021"/>
            <a:ext cx="1575" cy="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6" name="公式" r:id="rId21" imgW="774360" imgH="253800" progId="Equation.3">
                    <p:embed/>
                  </p:oleObj>
                </mc:Choice>
                <mc:Fallback>
                  <p:oleObj name="公式" r:id="rId21" imgW="774360" imgH="253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1021"/>
                          <a:ext cx="1575" cy="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1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2057703"/>
                </p:ext>
              </p:extLst>
            </p:nvPr>
          </p:nvGraphicFramePr>
          <p:xfrm>
            <a:off x="413" y="1523"/>
            <a:ext cx="2083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7" name="公式" r:id="rId23" imgW="1054080" imgH="253800" progId="Equation.3">
                    <p:embed/>
                  </p:oleObj>
                </mc:Choice>
                <mc:Fallback>
                  <p:oleObj name="公式" r:id="rId23" imgW="1054080" imgH="253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" y="1523"/>
                          <a:ext cx="2083" cy="5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2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8430514"/>
                </p:ext>
              </p:extLst>
            </p:nvPr>
          </p:nvGraphicFramePr>
          <p:xfrm>
            <a:off x="577" y="2074"/>
            <a:ext cx="150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8" name="公式" r:id="rId25" imgW="812520" imgH="228600" progId="Equation.3">
                    <p:embed/>
                  </p:oleObj>
                </mc:Choice>
                <mc:Fallback>
                  <p:oleObj name="公式" r:id="rId25" imgW="81252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" y="2074"/>
                          <a:ext cx="1500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8141628"/>
                </p:ext>
              </p:extLst>
            </p:nvPr>
          </p:nvGraphicFramePr>
          <p:xfrm>
            <a:off x="389" y="2585"/>
            <a:ext cx="2080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29" name="公式" r:id="rId27" imgW="1054080" imgH="253800" progId="Equation.3">
                    <p:embed/>
                  </p:oleObj>
                </mc:Choice>
                <mc:Fallback>
                  <p:oleObj name="公式" r:id="rId27" imgW="1054080" imgH="253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" y="2585"/>
                          <a:ext cx="2080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264" name="Group 22"/>
            <p:cNvGrpSpPr>
              <a:grpSpLocks/>
            </p:cNvGrpSpPr>
            <p:nvPr/>
          </p:nvGrpSpPr>
          <p:grpSpPr bwMode="auto">
            <a:xfrm>
              <a:off x="112" y="3054"/>
              <a:ext cx="2288" cy="989"/>
              <a:chOff x="112" y="3054"/>
              <a:chExt cx="2288" cy="989"/>
            </a:xfrm>
          </p:grpSpPr>
          <p:graphicFrame>
            <p:nvGraphicFramePr>
              <p:cNvPr id="53266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189626"/>
                  </p:ext>
                </p:extLst>
              </p:nvPr>
            </p:nvGraphicFramePr>
            <p:xfrm>
              <a:off x="112" y="3054"/>
              <a:ext cx="591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930" name="公式" r:id="rId29" imgW="177480" imgH="215640" progId="Equation.3">
                      <p:embed/>
                    </p:oleObj>
                  </mc:Choice>
                  <mc:Fallback>
                    <p:oleObj name="公式" r:id="rId29" imgW="177480" imgH="21564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2" y="3054"/>
                            <a:ext cx="591" cy="6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267" name="Text Box 24"/>
              <p:cNvSpPr txBox="1">
                <a:spLocks noChangeArrowheads="1"/>
              </p:cNvSpPr>
              <p:nvPr/>
            </p:nvSpPr>
            <p:spPr bwMode="auto">
              <a:xfrm>
                <a:off x="672" y="3321"/>
                <a:ext cx="17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3333CC"/>
                    </a:solidFill>
                    <a:latin typeface="宋体" panose="02010600030101010101" pitchFamily="2" charset="-122"/>
                  </a:rPr>
                  <a:t>称为相对磁导率</a:t>
                </a:r>
                <a:endParaRPr lang="zh-CN" altLang="en-US" dirty="0">
                  <a:solidFill>
                    <a:srgbClr val="3333CC"/>
                  </a:solidFill>
                </a:endParaRPr>
              </a:p>
            </p:txBody>
          </p:sp>
          <p:graphicFrame>
            <p:nvGraphicFramePr>
              <p:cNvPr id="53268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113853"/>
                  </p:ext>
                </p:extLst>
              </p:nvPr>
            </p:nvGraphicFramePr>
            <p:xfrm>
              <a:off x="240" y="3638"/>
              <a:ext cx="898" cy="4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931" name="公式" r:id="rId31" imgW="533160" imgH="228600" progId="Equation.3">
                      <p:embed/>
                    </p:oleObj>
                  </mc:Choice>
                  <mc:Fallback>
                    <p:oleObj name="公式" r:id="rId31" imgW="533160" imgH="2286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3638"/>
                            <a:ext cx="898" cy="4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269" name="Text Box 26"/>
              <p:cNvSpPr txBox="1">
                <a:spLocks noChangeArrowheads="1"/>
              </p:cNvSpPr>
              <p:nvPr/>
            </p:nvSpPr>
            <p:spPr bwMode="auto">
              <a:xfrm>
                <a:off x="1237" y="3705"/>
                <a:ext cx="79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dirty="0">
                    <a:solidFill>
                      <a:srgbClr val="FF33CC"/>
                    </a:solidFill>
                  </a:rPr>
                  <a:t>磁导率</a:t>
                </a:r>
              </a:p>
            </p:txBody>
          </p:sp>
        </p:grpSp>
        <p:sp>
          <p:nvSpPr>
            <p:cNvPr id="53265" name="Line 27"/>
            <p:cNvSpPr>
              <a:spLocks noChangeShapeType="1"/>
            </p:cNvSpPr>
            <p:nvPr/>
          </p:nvSpPr>
          <p:spPr bwMode="auto">
            <a:xfrm>
              <a:off x="2736" y="144"/>
              <a:ext cx="0" cy="403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411235" y="301759"/>
            <a:ext cx="696582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介质中的</a:t>
            </a:r>
            <a:r>
              <a:rPr lang="zh-CN" altLang="en-US" sz="2800" dirty="0">
                <a:solidFill>
                  <a:srgbClr val="FF0000"/>
                </a:solidFill>
              </a:rPr>
              <a:t>安培环路定理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是真空中的</a:t>
            </a:r>
            <a:r>
              <a:rPr lang="zh-CN" altLang="en-US" sz="2800" dirty="0">
                <a:solidFill>
                  <a:srgbClr val="FF0000"/>
                </a:solidFill>
              </a:rPr>
              <a:t>安培环路定理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的推广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836588" y="223867"/>
            <a:ext cx="1682751" cy="584775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FF00FF"/>
                </a:solidFill>
                <a:ea typeface="+mn-ea"/>
              </a:rPr>
              <a:t>说明：</a:t>
            </a:r>
          </a:p>
        </p:txBody>
      </p:sp>
      <p:sp>
        <p:nvSpPr>
          <p:cNvPr id="4" name="矩形 3"/>
          <p:cNvSpPr/>
          <p:nvPr/>
        </p:nvSpPr>
        <p:spPr>
          <a:xfrm>
            <a:off x="1798876" y="1305835"/>
            <a:ext cx="28175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从微观角度看，所有</a:t>
            </a:r>
            <a:r>
              <a:rPr lang="zh-CN" altLang="en-US" dirty="0">
                <a:solidFill>
                  <a:srgbClr val="009900"/>
                </a:solidFill>
              </a:rPr>
              <a:t>电流都是由自由电子的定向运动以及束缚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电</a:t>
            </a:r>
            <a:r>
              <a:rPr lang="zh-CN" altLang="en-US" dirty="0">
                <a:solidFill>
                  <a:srgbClr val="009900"/>
                </a:solidFill>
              </a:rPr>
              <a:t>子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绕原子核运动形成的，</a:t>
            </a:r>
            <a:r>
              <a:rPr lang="zh-CN" altLang="en-US" dirty="0">
                <a:solidFill>
                  <a:srgbClr val="FF0000"/>
                </a:solidFill>
              </a:rPr>
              <a:t>安培环路定理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仍然成立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19989"/>
              </p:ext>
            </p:extLst>
          </p:nvPr>
        </p:nvGraphicFramePr>
        <p:xfrm>
          <a:off x="6437314" y="828675"/>
          <a:ext cx="41481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39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314" y="828675"/>
                        <a:ext cx="414813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567619"/>
              </p:ext>
            </p:extLst>
          </p:nvPr>
        </p:nvGraphicFramePr>
        <p:xfrm>
          <a:off x="2292352" y="4710796"/>
          <a:ext cx="1107554" cy="1107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40" name="公式" r:id="rId5" imgW="342720" imgH="342720" progId="Equation.3">
                  <p:embed/>
                </p:oleObj>
              </mc:Choice>
              <mc:Fallback>
                <p:oleObj name="公式" r:id="rId5" imgW="34272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52" y="4710796"/>
                        <a:ext cx="1107554" cy="1107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788410" y="3897434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00"/>
                </a:solidFill>
              </a:rPr>
              <a:t>安培环路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5035462" y="1714513"/>
            <a:ext cx="6917437" cy="4147668"/>
            <a:chOff x="384" y="1076"/>
            <a:chExt cx="4944" cy="3052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84" y="1104"/>
              <a:ext cx="4944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1412" y="1076"/>
              <a:ext cx="1306" cy="2566"/>
              <a:chOff x="1316" y="1028"/>
              <a:chExt cx="1306" cy="2566"/>
            </a:xfrm>
          </p:grpSpPr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1316" y="1028"/>
                <a:ext cx="1306" cy="256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" name="Group 9"/>
              <p:cNvGrpSpPr>
                <a:grpSpLocks/>
              </p:cNvGrpSpPr>
              <p:nvPr/>
            </p:nvGrpSpPr>
            <p:grpSpPr bwMode="auto">
              <a:xfrm>
                <a:off x="2216" y="2269"/>
                <a:ext cx="167" cy="301"/>
                <a:chOff x="3168" y="2448"/>
                <a:chExt cx="192" cy="336"/>
              </a:xfrm>
            </p:grpSpPr>
            <p:sp>
              <p:nvSpPr>
                <p:cNvPr id="82" name="Oval 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2"/>
              <p:cNvGrpSpPr>
                <a:grpSpLocks/>
              </p:cNvGrpSpPr>
              <p:nvPr/>
            </p:nvGrpSpPr>
            <p:grpSpPr bwMode="auto">
              <a:xfrm rot="5161467">
                <a:off x="2227" y="1956"/>
                <a:ext cx="172" cy="294"/>
                <a:chOff x="3168" y="2448"/>
                <a:chExt cx="192" cy="336"/>
              </a:xfrm>
            </p:grpSpPr>
            <p:sp>
              <p:nvSpPr>
                <p:cNvPr id="80" name="Oval 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5"/>
              <p:cNvGrpSpPr>
                <a:grpSpLocks/>
              </p:cNvGrpSpPr>
              <p:nvPr/>
            </p:nvGrpSpPr>
            <p:grpSpPr bwMode="auto">
              <a:xfrm rot="-5400000">
                <a:off x="1397" y="2221"/>
                <a:ext cx="173" cy="292"/>
                <a:chOff x="3168" y="2448"/>
                <a:chExt cx="192" cy="336"/>
              </a:xfrm>
            </p:grpSpPr>
            <p:sp>
              <p:nvSpPr>
                <p:cNvPr id="78" name="Oval 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9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8"/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76" name="Oval 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1"/>
              <p:cNvGrpSpPr>
                <a:grpSpLocks/>
              </p:cNvGrpSpPr>
              <p:nvPr/>
            </p:nvGrpSpPr>
            <p:grpSpPr bwMode="auto">
              <a:xfrm>
                <a:off x="1589" y="1837"/>
                <a:ext cx="167" cy="301"/>
                <a:chOff x="3168" y="2448"/>
                <a:chExt cx="192" cy="336"/>
              </a:xfrm>
            </p:grpSpPr>
            <p:sp>
              <p:nvSpPr>
                <p:cNvPr id="74" name="Oval 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5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24"/>
              <p:cNvGrpSpPr>
                <a:grpSpLocks/>
              </p:cNvGrpSpPr>
              <p:nvPr/>
            </p:nvGrpSpPr>
            <p:grpSpPr bwMode="auto">
              <a:xfrm rot="10740882">
                <a:off x="1630" y="2553"/>
                <a:ext cx="168" cy="301"/>
                <a:chOff x="3168" y="2448"/>
                <a:chExt cx="192" cy="336"/>
              </a:xfrm>
            </p:grpSpPr>
            <p:sp>
              <p:nvSpPr>
                <p:cNvPr id="72" name="Oval 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27"/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70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30"/>
              <p:cNvGrpSpPr>
                <a:grpSpLocks/>
              </p:cNvGrpSpPr>
              <p:nvPr/>
            </p:nvGrpSpPr>
            <p:grpSpPr bwMode="auto">
              <a:xfrm rot="10740882">
                <a:off x="1630" y="3177"/>
                <a:ext cx="168" cy="301"/>
                <a:chOff x="3168" y="2448"/>
                <a:chExt cx="192" cy="336"/>
              </a:xfrm>
            </p:grpSpPr>
            <p:sp>
              <p:nvSpPr>
                <p:cNvPr id="68" name="Oval 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9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33"/>
              <p:cNvGrpSpPr>
                <a:grpSpLocks/>
              </p:cNvGrpSpPr>
              <p:nvPr/>
            </p:nvGrpSpPr>
            <p:grpSpPr bwMode="auto">
              <a:xfrm rot="5161467">
                <a:off x="1975" y="2993"/>
                <a:ext cx="173" cy="294"/>
                <a:chOff x="3168" y="2448"/>
                <a:chExt cx="192" cy="336"/>
              </a:xfrm>
            </p:grpSpPr>
            <p:sp>
              <p:nvSpPr>
                <p:cNvPr id="66" name="Oval 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7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36"/>
              <p:cNvGrpSpPr>
                <a:grpSpLocks/>
              </p:cNvGrpSpPr>
              <p:nvPr/>
            </p:nvGrpSpPr>
            <p:grpSpPr bwMode="auto">
              <a:xfrm rot="-5400000">
                <a:off x="2200" y="2691"/>
                <a:ext cx="173" cy="294"/>
                <a:chOff x="3168" y="2448"/>
                <a:chExt cx="192" cy="336"/>
              </a:xfrm>
            </p:grpSpPr>
            <p:sp>
              <p:nvSpPr>
                <p:cNvPr id="64" name="Oval 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5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 rot="-3688110">
                <a:off x="1823" y="2262"/>
                <a:ext cx="173" cy="294"/>
                <a:chOff x="3168" y="2448"/>
                <a:chExt cx="192" cy="336"/>
              </a:xfrm>
            </p:grpSpPr>
            <p:sp>
              <p:nvSpPr>
                <p:cNvPr id="62" name="Oval 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3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42"/>
              <p:cNvGrpSpPr>
                <a:grpSpLocks/>
              </p:cNvGrpSpPr>
              <p:nvPr/>
            </p:nvGrpSpPr>
            <p:grpSpPr bwMode="auto">
              <a:xfrm rot="9201165">
                <a:off x="1901" y="2716"/>
                <a:ext cx="167" cy="301"/>
                <a:chOff x="3168" y="2448"/>
                <a:chExt cx="192" cy="336"/>
              </a:xfrm>
            </p:grpSpPr>
            <p:sp>
              <p:nvSpPr>
                <p:cNvPr id="60" name="Oval 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45"/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58" name="Oval 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48"/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56" name="Oval 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51"/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54" name="Oval 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54"/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52" name="Oval 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57"/>
              <p:cNvGrpSpPr>
                <a:grpSpLocks/>
              </p:cNvGrpSpPr>
              <p:nvPr/>
            </p:nvGrpSpPr>
            <p:grpSpPr bwMode="auto">
              <a:xfrm rot="-7892331">
                <a:off x="1458" y="1217"/>
                <a:ext cx="173" cy="294"/>
                <a:chOff x="3168" y="2448"/>
                <a:chExt cx="192" cy="336"/>
              </a:xfrm>
            </p:grpSpPr>
            <p:sp>
              <p:nvSpPr>
                <p:cNvPr id="50" name="Oval 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1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60"/>
              <p:cNvGrpSpPr>
                <a:grpSpLocks/>
              </p:cNvGrpSpPr>
              <p:nvPr/>
            </p:nvGrpSpPr>
            <p:grpSpPr bwMode="auto">
              <a:xfrm rot="2419856">
                <a:off x="1541" y="1363"/>
                <a:ext cx="167" cy="301"/>
                <a:chOff x="3168" y="2448"/>
                <a:chExt cx="192" cy="336"/>
              </a:xfrm>
            </p:grpSpPr>
            <p:sp>
              <p:nvSpPr>
                <p:cNvPr id="48" name="Oval 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63"/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46" name="Oval 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66"/>
              <p:cNvGrpSpPr>
                <a:grpSpLocks/>
              </p:cNvGrpSpPr>
              <p:nvPr/>
            </p:nvGrpSpPr>
            <p:grpSpPr bwMode="auto">
              <a:xfrm rot="269764">
                <a:off x="2091" y="1351"/>
                <a:ext cx="168" cy="301"/>
                <a:chOff x="3168" y="2448"/>
                <a:chExt cx="192" cy="336"/>
              </a:xfrm>
            </p:grpSpPr>
            <p:sp>
              <p:nvSpPr>
                <p:cNvPr id="44" name="Oval 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5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69"/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42" name="Oval 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72"/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40" name="Oval 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1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75"/>
              <p:cNvGrpSpPr>
                <a:grpSpLocks/>
              </p:cNvGrpSpPr>
              <p:nvPr/>
            </p:nvGrpSpPr>
            <p:grpSpPr bwMode="auto">
              <a:xfrm rot="742897">
                <a:off x="1381" y="3133"/>
                <a:ext cx="167" cy="301"/>
                <a:chOff x="3168" y="2448"/>
                <a:chExt cx="192" cy="336"/>
              </a:xfrm>
            </p:grpSpPr>
            <p:sp>
              <p:nvSpPr>
                <p:cNvPr id="38" name="Oval 7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78"/>
              <p:cNvGrpSpPr>
                <a:grpSpLocks/>
              </p:cNvGrpSpPr>
              <p:nvPr/>
            </p:nvGrpSpPr>
            <p:grpSpPr bwMode="auto">
              <a:xfrm rot="-3688110">
                <a:off x="1991" y="1095"/>
                <a:ext cx="172" cy="294"/>
                <a:chOff x="3168" y="2448"/>
                <a:chExt cx="192" cy="336"/>
              </a:xfrm>
            </p:grpSpPr>
            <p:sp>
              <p:nvSpPr>
                <p:cNvPr id="36" name="Oval 7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4" name="Group 5"/>
          <p:cNvGrpSpPr>
            <a:grpSpLocks/>
          </p:cNvGrpSpPr>
          <p:nvPr/>
        </p:nvGrpSpPr>
        <p:grpSpPr bwMode="auto">
          <a:xfrm>
            <a:off x="4762946" y="1641253"/>
            <a:ext cx="6341174" cy="3323261"/>
            <a:chOff x="27" y="-128"/>
            <a:chExt cx="2280" cy="1680"/>
          </a:xfrm>
        </p:grpSpPr>
        <p:sp>
          <p:nvSpPr>
            <p:cNvPr id="85" name="Oval 6"/>
            <p:cNvSpPr>
              <a:spLocks noChangeArrowheads="1"/>
            </p:cNvSpPr>
            <p:nvPr/>
          </p:nvSpPr>
          <p:spPr bwMode="auto">
            <a:xfrm>
              <a:off x="249" y="316"/>
              <a:ext cx="1486" cy="863"/>
            </a:xfrm>
            <a:prstGeom prst="ellips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86" name="未知"/>
            <p:cNvSpPr>
              <a:spLocks/>
            </p:cNvSpPr>
            <p:nvPr/>
          </p:nvSpPr>
          <p:spPr bwMode="auto">
            <a:xfrm>
              <a:off x="280" y="-128"/>
              <a:ext cx="197" cy="962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未知"/>
            <p:cNvSpPr>
              <a:spLocks/>
            </p:cNvSpPr>
            <p:nvPr/>
          </p:nvSpPr>
          <p:spPr bwMode="auto">
            <a:xfrm>
              <a:off x="27" y="994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9"/>
            <p:cNvSpPr>
              <a:spLocks noChangeShapeType="1"/>
            </p:cNvSpPr>
            <p:nvPr/>
          </p:nvSpPr>
          <p:spPr bwMode="auto">
            <a:xfrm flipH="1" flipV="1">
              <a:off x="418" y="113"/>
              <a:ext cx="41" cy="16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未知"/>
            <p:cNvSpPr>
              <a:spLocks/>
            </p:cNvSpPr>
            <p:nvPr/>
          </p:nvSpPr>
          <p:spPr bwMode="auto">
            <a:xfrm>
              <a:off x="1462" y="51"/>
              <a:ext cx="310" cy="890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未知"/>
            <p:cNvSpPr>
              <a:spLocks/>
            </p:cNvSpPr>
            <p:nvPr/>
          </p:nvSpPr>
          <p:spPr bwMode="auto">
            <a:xfrm>
              <a:off x="1463" y="1066"/>
              <a:ext cx="113" cy="412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12"/>
            <p:cNvSpPr>
              <a:spLocks noChangeShapeType="1"/>
            </p:cNvSpPr>
            <p:nvPr/>
          </p:nvSpPr>
          <p:spPr bwMode="auto">
            <a:xfrm flipH="1">
              <a:off x="1601" y="214"/>
              <a:ext cx="62" cy="13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 flipV="1">
              <a:off x="1862" y="135"/>
              <a:ext cx="186" cy="141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945" y="647"/>
              <a:ext cx="36" cy="26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Text Box 15"/>
            <p:cNvSpPr txBox="1">
              <a:spLocks noChangeArrowheads="1"/>
            </p:cNvSpPr>
            <p:nvPr/>
          </p:nvSpPr>
          <p:spPr bwMode="auto">
            <a:xfrm>
              <a:off x="255" y="78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95" name="Text Box 16"/>
            <p:cNvSpPr txBox="1">
              <a:spLocks noChangeArrowheads="1"/>
            </p:cNvSpPr>
            <p:nvPr/>
          </p:nvSpPr>
          <p:spPr bwMode="auto">
            <a:xfrm>
              <a:off x="1430" y="55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96" name="Text Box 17"/>
            <p:cNvSpPr txBox="1">
              <a:spLocks noChangeArrowheads="1"/>
            </p:cNvSpPr>
            <p:nvPr/>
          </p:nvSpPr>
          <p:spPr bwMode="auto">
            <a:xfrm>
              <a:off x="1987" y="61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I</a:t>
              </a:r>
              <a:r>
                <a:rPr lang="zh-CN" altLang="zh-CN" sz="2800" b="0" baseline="-25000"/>
                <a:t>3</a:t>
              </a:r>
              <a:endParaRPr lang="zh-CN" altLang="zh-CN" sz="2800" b="0"/>
            </a:p>
          </p:txBody>
        </p:sp>
        <p:sp>
          <p:nvSpPr>
            <p:cNvPr id="97" name="Line 18"/>
            <p:cNvSpPr>
              <a:spLocks noChangeShapeType="1"/>
            </p:cNvSpPr>
            <p:nvPr/>
          </p:nvSpPr>
          <p:spPr bwMode="auto">
            <a:xfrm rot="20957529" flipH="1" flipV="1">
              <a:off x="1620" y="504"/>
              <a:ext cx="25" cy="43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Text Box 19"/>
            <p:cNvSpPr txBox="1">
              <a:spLocks noChangeArrowheads="1"/>
            </p:cNvSpPr>
            <p:nvPr/>
          </p:nvSpPr>
          <p:spPr bwMode="auto">
            <a:xfrm>
              <a:off x="1491" y="564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L</a:t>
              </a:r>
            </a:p>
          </p:txBody>
        </p:sp>
      </p:grpSp>
      <p:sp>
        <p:nvSpPr>
          <p:cNvPr id="99" name="矩形 98"/>
          <p:cNvSpPr/>
          <p:nvPr/>
        </p:nvSpPr>
        <p:spPr>
          <a:xfrm>
            <a:off x="3392442" y="5245196"/>
            <a:ext cx="7023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：穿过安培环路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的分子电流的代数和。</a:t>
            </a:r>
          </a:p>
        </p:txBody>
      </p:sp>
      <p:sp>
        <p:nvSpPr>
          <p:cNvPr id="100" name="矩形 99"/>
          <p:cNvSpPr/>
          <p:nvPr/>
        </p:nvSpPr>
        <p:spPr>
          <a:xfrm>
            <a:off x="3335897" y="5858888"/>
            <a:ext cx="6530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：所有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宏观</a:t>
            </a:r>
            <a:r>
              <a:rPr lang="zh-CN" altLang="en-US" dirty="0">
                <a:solidFill>
                  <a:srgbClr val="9900FF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和物质内部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微观</a:t>
            </a:r>
            <a:r>
              <a:rPr lang="zh-CN" altLang="en-US" dirty="0">
                <a:solidFill>
                  <a:srgbClr val="009900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分子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产生的</a:t>
            </a:r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磁</a:t>
            </a:r>
            <a:r>
              <a:rPr lang="zh-CN" altLang="en-US" dirty="0">
                <a:solidFill>
                  <a:srgbClr val="9900CC"/>
                </a:solidFill>
              </a:rPr>
              <a:t>场。</a:t>
            </a:r>
          </a:p>
        </p:txBody>
      </p:sp>
      <p:graphicFrame>
        <p:nvGraphicFramePr>
          <p:cNvPr id="101" name="对象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519064"/>
              </p:ext>
            </p:extLst>
          </p:nvPr>
        </p:nvGraphicFramePr>
        <p:xfrm>
          <a:off x="2539138" y="5852611"/>
          <a:ext cx="872096" cy="60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41" name="公式" r:id="rId7" imgW="152280" imgH="203040" progId="Equation.3">
                  <p:embed/>
                </p:oleObj>
              </mc:Choice>
              <mc:Fallback>
                <p:oleObj name="公式" r:id="rId7" imgW="1522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9138" y="5852611"/>
                        <a:ext cx="872096" cy="60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77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 autoUpdateAnimBg="0"/>
      <p:bldP spid="4" grpId="0"/>
      <p:bldP spid="7" grpId="0"/>
      <p:bldP spid="99" grpId="0"/>
      <p:bldP spid="10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6806605" y="4460405"/>
            <a:ext cx="1231900" cy="504825"/>
            <a:chOff x="132" y="521"/>
            <a:chExt cx="776" cy="318"/>
          </a:xfrm>
        </p:grpSpPr>
        <p:sp>
          <p:nvSpPr>
            <p:cNvPr id="3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 rot="2177700">
            <a:off x="4943112" y="3501841"/>
            <a:ext cx="1231900" cy="504825"/>
            <a:chOff x="132" y="521"/>
            <a:chExt cx="776" cy="318"/>
          </a:xfrm>
        </p:grpSpPr>
        <p:sp>
          <p:nvSpPr>
            <p:cNvPr id="6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 rot="20110868">
            <a:off x="6368834" y="3713249"/>
            <a:ext cx="1231900" cy="504825"/>
            <a:chOff x="132" y="521"/>
            <a:chExt cx="776" cy="318"/>
          </a:xfrm>
        </p:grpSpPr>
        <p:sp>
          <p:nvSpPr>
            <p:cNvPr id="9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 rot="15111548">
            <a:off x="6148192" y="2547326"/>
            <a:ext cx="1231900" cy="504825"/>
            <a:chOff x="132" y="521"/>
            <a:chExt cx="776" cy="318"/>
          </a:xfrm>
        </p:grpSpPr>
        <p:sp>
          <p:nvSpPr>
            <p:cNvPr id="12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4" name="Group 28"/>
          <p:cNvGrpSpPr>
            <a:grpSpLocks/>
          </p:cNvGrpSpPr>
          <p:nvPr/>
        </p:nvGrpSpPr>
        <p:grpSpPr bwMode="auto">
          <a:xfrm rot="7927566">
            <a:off x="4834479" y="4540842"/>
            <a:ext cx="1231900" cy="504825"/>
            <a:chOff x="132" y="521"/>
            <a:chExt cx="776" cy="318"/>
          </a:xfrm>
        </p:grpSpPr>
        <p:sp>
          <p:nvSpPr>
            <p:cNvPr id="15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" name="Group 28"/>
          <p:cNvGrpSpPr>
            <a:grpSpLocks/>
          </p:cNvGrpSpPr>
          <p:nvPr/>
        </p:nvGrpSpPr>
        <p:grpSpPr bwMode="auto">
          <a:xfrm rot="4917761">
            <a:off x="5730172" y="4716599"/>
            <a:ext cx="1231900" cy="504825"/>
            <a:chOff x="132" y="521"/>
            <a:chExt cx="776" cy="318"/>
          </a:xfrm>
        </p:grpSpPr>
        <p:sp>
          <p:nvSpPr>
            <p:cNvPr id="18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" name="Group 28"/>
          <p:cNvGrpSpPr>
            <a:grpSpLocks/>
          </p:cNvGrpSpPr>
          <p:nvPr/>
        </p:nvGrpSpPr>
        <p:grpSpPr bwMode="auto">
          <a:xfrm rot="2871407">
            <a:off x="8102548" y="3969571"/>
            <a:ext cx="1231900" cy="504825"/>
            <a:chOff x="132" y="521"/>
            <a:chExt cx="776" cy="318"/>
          </a:xfrm>
        </p:grpSpPr>
        <p:sp>
          <p:nvSpPr>
            <p:cNvPr id="21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3" name="Group 28"/>
          <p:cNvGrpSpPr>
            <a:grpSpLocks/>
          </p:cNvGrpSpPr>
          <p:nvPr/>
        </p:nvGrpSpPr>
        <p:grpSpPr bwMode="auto">
          <a:xfrm rot="9222387">
            <a:off x="8343385" y="5026385"/>
            <a:ext cx="1231900" cy="504825"/>
            <a:chOff x="132" y="521"/>
            <a:chExt cx="776" cy="318"/>
          </a:xfrm>
        </p:grpSpPr>
        <p:sp>
          <p:nvSpPr>
            <p:cNvPr id="24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" name="Group 28"/>
          <p:cNvGrpSpPr>
            <a:grpSpLocks/>
          </p:cNvGrpSpPr>
          <p:nvPr/>
        </p:nvGrpSpPr>
        <p:grpSpPr bwMode="auto">
          <a:xfrm rot="21176228">
            <a:off x="6942131" y="2059790"/>
            <a:ext cx="1231900" cy="504825"/>
            <a:chOff x="132" y="521"/>
            <a:chExt cx="776" cy="318"/>
          </a:xfrm>
        </p:grpSpPr>
        <p:sp>
          <p:nvSpPr>
            <p:cNvPr id="27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 rot="11050166">
            <a:off x="7517234" y="2880020"/>
            <a:ext cx="1231900" cy="504825"/>
            <a:chOff x="132" y="521"/>
            <a:chExt cx="776" cy="318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2" name="Group 28"/>
          <p:cNvGrpSpPr>
            <a:grpSpLocks/>
          </p:cNvGrpSpPr>
          <p:nvPr/>
        </p:nvGrpSpPr>
        <p:grpSpPr bwMode="auto">
          <a:xfrm rot="21176228">
            <a:off x="5087175" y="5369582"/>
            <a:ext cx="1231900" cy="504825"/>
            <a:chOff x="132" y="521"/>
            <a:chExt cx="776" cy="318"/>
          </a:xfrm>
        </p:grpSpPr>
        <p:sp>
          <p:nvSpPr>
            <p:cNvPr id="33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5" name="Group 28"/>
          <p:cNvGrpSpPr>
            <a:grpSpLocks/>
          </p:cNvGrpSpPr>
          <p:nvPr/>
        </p:nvGrpSpPr>
        <p:grpSpPr bwMode="auto">
          <a:xfrm rot="17328665">
            <a:off x="7015851" y="5127418"/>
            <a:ext cx="1231900" cy="504825"/>
            <a:chOff x="132" y="521"/>
            <a:chExt cx="776" cy="318"/>
          </a:xfrm>
        </p:grpSpPr>
        <p:sp>
          <p:nvSpPr>
            <p:cNvPr id="36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8" name="Group 28"/>
          <p:cNvGrpSpPr>
            <a:grpSpLocks/>
          </p:cNvGrpSpPr>
          <p:nvPr/>
        </p:nvGrpSpPr>
        <p:grpSpPr bwMode="auto">
          <a:xfrm rot="8331796">
            <a:off x="9226596" y="3669643"/>
            <a:ext cx="1231900" cy="504825"/>
            <a:chOff x="132" y="521"/>
            <a:chExt cx="776" cy="318"/>
          </a:xfrm>
        </p:grpSpPr>
        <p:sp>
          <p:nvSpPr>
            <p:cNvPr id="39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1" name="Group 28"/>
          <p:cNvGrpSpPr>
            <a:grpSpLocks/>
          </p:cNvGrpSpPr>
          <p:nvPr/>
        </p:nvGrpSpPr>
        <p:grpSpPr bwMode="auto">
          <a:xfrm rot="14941214">
            <a:off x="3949640" y="5091628"/>
            <a:ext cx="1231900" cy="504825"/>
            <a:chOff x="132" y="521"/>
            <a:chExt cx="776" cy="318"/>
          </a:xfrm>
        </p:grpSpPr>
        <p:sp>
          <p:nvSpPr>
            <p:cNvPr id="42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4" name="Group 28"/>
          <p:cNvGrpSpPr>
            <a:grpSpLocks/>
          </p:cNvGrpSpPr>
          <p:nvPr/>
        </p:nvGrpSpPr>
        <p:grpSpPr bwMode="auto">
          <a:xfrm rot="9805378">
            <a:off x="3875827" y="4106917"/>
            <a:ext cx="1231900" cy="504825"/>
            <a:chOff x="132" y="521"/>
            <a:chExt cx="776" cy="318"/>
          </a:xfrm>
        </p:grpSpPr>
        <p:sp>
          <p:nvSpPr>
            <p:cNvPr id="45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7" name="Group 28"/>
          <p:cNvGrpSpPr>
            <a:grpSpLocks/>
          </p:cNvGrpSpPr>
          <p:nvPr/>
        </p:nvGrpSpPr>
        <p:grpSpPr bwMode="auto">
          <a:xfrm rot="20259866">
            <a:off x="6375174" y="1518822"/>
            <a:ext cx="1231900" cy="504825"/>
            <a:chOff x="132" y="521"/>
            <a:chExt cx="776" cy="318"/>
          </a:xfrm>
        </p:grpSpPr>
        <p:sp>
          <p:nvSpPr>
            <p:cNvPr id="48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271620" y="251459"/>
            <a:ext cx="63822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FF"/>
                </a:solidFill>
              </a:rPr>
              <a:t>（</a:t>
            </a:r>
            <a:r>
              <a:rPr lang="en-US" altLang="zh-CN" dirty="0">
                <a:solidFill>
                  <a:srgbClr val="9900FF"/>
                </a:solidFill>
              </a:rPr>
              <a:t>2</a:t>
            </a:r>
            <a:r>
              <a:rPr lang="zh-CN" altLang="en-US" dirty="0">
                <a:solidFill>
                  <a:srgbClr val="9900FF"/>
                </a:solidFill>
              </a:rPr>
              <a:t>）只有穿过安培环路</a:t>
            </a:r>
            <a:r>
              <a:rPr lang="en-US" altLang="zh-CN" dirty="0">
                <a:solidFill>
                  <a:srgbClr val="FF0066"/>
                </a:solidFill>
              </a:rPr>
              <a:t>l</a:t>
            </a:r>
            <a:r>
              <a:rPr lang="zh-CN" altLang="en-US" dirty="0">
                <a:solidFill>
                  <a:srgbClr val="9900FF"/>
                </a:solidFill>
              </a:rPr>
              <a:t>的分子电流才对代数和                  有贡献。</a:t>
            </a: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06879"/>
              </p:ext>
            </p:extLst>
          </p:nvPr>
        </p:nvGraphicFramePr>
        <p:xfrm>
          <a:off x="3953057" y="675808"/>
          <a:ext cx="1051083" cy="105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62" name="公式" r:id="rId3" imgW="342720" imgH="342720" progId="Equation.3">
                  <p:embed/>
                </p:oleObj>
              </mc:Choice>
              <mc:Fallback>
                <p:oleObj name="公式" r:id="rId3" imgW="34272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3057" y="675808"/>
                        <a:ext cx="1051083" cy="1051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28"/>
          <p:cNvGrpSpPr>
            <a:grpSpLocks/>
          </p:cNvGrpSpPr>
          <p:nvPr/>
        </p:nvGrpSpPr>
        <p:grpSpPr bwMode="auto">
          <a:xfrm rot="8520965">
            <a:off x="5022189" y="2277616"/>
            <a:ext cx="1231900" cy="504825"/>
            <a:chOff x="132" y="521"/>
            <a:chExt cx="776" cy="318"/>
          </a:xfrm>
        </p:grpSpPr>
        <p:sp>
          <p:nvSpPr>
            <p:cNvPr id="53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5" name="Group 28"/>
          <p:cNvGrpSpPr>
            <a:grpSpLocks/>
          </p:cNvGrpSpPr>
          <p:nvPr/>
        </p:nvGrpSpPr>
        <p:grpSpPr bwMode="auto">
          <a:xfrm rot="1491360">
            <a:off x="8531326" y="2344715"/>
            <a:ext cx="1231900" cy="504825"/>
            <a:chOff x="132" y="521"/>
            <a:chExt cx="776" cy="318"/>
          </a:xfrm>
        </p:grpSpPr>
        <p:sp>
          <p:nvSpPr>
            <p:cNvPr id="56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8" name="Group 28"/>
          <p:cNvGrpSpPr>
            <a:grpSpLocks/>
          </p:cNvGrpSpPr>
          <p:nvPr/>
        </p:nvGrpSpPr>
        <p:grpSpPr bwMode="auto">
          <a:xfrm rot="1270325">
            <a:off x="6248774" y="6131764"/>
            <a:ext cx="1231900" cy="504825"/>
            <a:chOff x="132" y="521"/>
            <a:chExt cx="776" cy="318"/>
          </a:xfrm>
        </p:grpSpPr>
        <p:sp>
          <p:nvSpPr>
            <p:cNvPr id="59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1" name="Group 28"/>
          <p:cNvGrpSpPr>
            <a:grpSpLocks/>
          </p:cNvGrpSpPr>
          <p:nvPr/>
        </p:nvGrpSpPr>
        <p:grpSpPr bwMode="auto">
          <a:xfrm rot="5214471">
            <a:off x="7728342" y="1437084"/>
            <a:ext cx="1231900" cy="504825"/>
            <a:chOff x="132" y="521"/>
            <a:chExt cx="776" cy="318"/>
          </a:xfrm>
        </p:grpSpPr>
        <p:sp>
          <p:nvSpPr>
            <p:cNvPr id="62" name="Oval 29"/>
            <p:cNvSpPr>
              <a:spLocks noChangeArrowheads="1"/>
            </p:cNvSpPr>
            <p:nvPr/>
          </p:nvSpPr>
          <p:spPr bwMode="auto">
            <a:xfrm rot="20877438" flipH="1">
              <a:off x="140" y="521"/>
              <a:ext cx="768" cy="288"/>
            </a:xfrm>
            <a:prstGeom prst="ellipse">
              <a:avLst/>
            </a:prstGeom>
            <a:noFill/>
            <a:ln w="444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未知"/>
            <p:cNvSpPr>
              <a:spLocks/>
            </p:cNvSpPr>
            <p:nvPr/>
          </p:nvSpPr>
          <p:spPr bwMode="auto">
            <a:xfrm>
              <a:off x="132" y="684"/>
              <a:ext cx="403" cy="155"/>
            </a:xfrm>
            <a:custGeom>
              <a:avLst/>
              <a:gdLst>
                <a:gd name="T0" fmla="*/ 0 w 403"/>
                <a:gd name="T1" fmla="*/ 0 h 155"/>
                <a:gd name="T2" fmla="*/ 110 w 403"/>
                <a:gd name="T3" fmla="*/ 114 h 155"/>
                <a:gd name="T4" fmla="*/ 403 w 403"/>
                <a:gd name="T5" fmla="*/ 119 h 155"/>
                <a:gd name="T6" fmla="*/ 0 60000 65536"/>
                <a:gd name="T7" fmla="*/ 0 60000 65536"/>
                <a:gd name="T8" fmla="*/ 0 60000 65536"/>
                <a:gd name="T9" fmla="*/ 0 w 403"/>
                <a:gd name="T10" fmla="*/ 0 h 155"/>
                <a:gd name="T11" fmla="*/ 403 w 403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55">
                  <a:moveTo>
                    <a:pt x="0" y="0"/>
                  </a:moveTo>
                  <a:cubicBezTo>
                    <a:pt x="16" y="19"/>
                    <a:pt x="43" y="94"/>
                    <a:pt x="110" y="114"/>
                  </a:cubicBezTo>
                  <a:cubicBezTo>
                    <a:pt x="237" y="155"/>
                    <a:pt x="342" y="118"/>
                    <a:pt x="403" y="119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4" name="Group 13"/>
          <p:cNvGrpSpPr>
            <a:grpSpLocks/>
          </p:cNvGrpSpPr>
          <p:nvPr/>
        </p:nvGrpSpPr>
        <p:grpSpPr bwMode="auto">
          <a:xfrm>
            <a:off x="5222566" y="2638437"/>
            <a:ext cx="5041483" cy="3280307"/>
            <a:chOff x="51" y="0"/>
            <a:chExt cx="2150" cy="520"/>
          </a:xfrm>
        </p:grpSpPr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64" y="520"/>
              <a:ext cx="5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3333CC"/>
                </a:solidFill>
              </a:endParaRPr>
            </a:p>
          </p:txBody>
        </p:sp>
        <p:sp>
          <p:nvSpPr>
            <p:cNvPr id="66" name="Oval 15"/>
            <p:cNvSpPr>
              <a:spLocks noChangeArrowheads="1"/>
            </p:cNvSpPr>
            <p:nvPr/>
          </p:nvSpPr>
          <p:spPr bwMode="auto">
            <a:xfrm rot="20014388">
              <a:off x="51" y="0"/>
              <a:ext cx="2000" cy="495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3333CC"/>
                </a:solidFill>
              </a:endParaRPr>
            </a:p>
          </p:txBody>
        </p:sp>
        <p:graphicFrame>
          <p:nvGraphicFramePr>
            <p:cNvPr id="6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7569557"/>
                </p:ext>
              </p:extLst>
            </p:nvPr>
          </p:nvGraphicFramePr>
          <p:xfrm>
            <a:off x="2019" y="306"/>
            <a:ext cx="182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63" name="公式" r:id="rId5" imgW="88560" imgH="177480" progId="Equation.3">
                    <p:embed/>
                  </p:oleObj>
                </mc:Choice>
                <mc:Fallback>
                  <p:oleObj name="公式" r:id="rId5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9" y="306"/>
                          <a:ext cx="182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矩形 67"/>
          <p:cNvSpPr/>
          <p:nvPr/>
        </p:nvSpPr>
        <p:spPr>
          <a:xfrm>
            <a:off x="2194941" y="2952186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微观图像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5122" y="1674914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宏观图像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Oval 65"/>
          <p:cNvSpPr>
            <a:spLocks noChangeArrowheads="1"/>
          </p:cNvSpPr>
          <p:nvPr/>
        </p:nvSpPr>
        <p:spPr bwMode="auto">
          <a:xfrm rot="20210139">
            <a:off x="4972226" y="1744648"/>
            <a:ext cx="5813425" cy="1577975"/>
          </a:xfrm>
          <a:prstGeom prst="ellipse">
            <a:avLst/>
          </a:prstGeom>
          <a:noFill/>
          <a:ln w="28575">
            <a:solidFill>
              <a:srgbClr val="FF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 flipV="1">
            <a:off x="7796011" y="3224504"/>
            <a:ext cx="457750" cy="188397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962008"/>
              </p:ext>
            </p:extLst>
          </p:nvPr>
        </p:nvGraphicFramePr>
        <p:xfrm>
          <a:off x="10110962" y="2236772"/>
          <a:ext cx="2492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24" name="公式" r:id="rId3" imgW="88669" imgH="177338" progId="Equation.3">
                  <p:embed/>
                </p:oleObj>
              </mc:Choice>
              <mc:Fallback>
                <p:oleObj name="公式" r:id="rId3" imgW="88669" imgH="1773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0962" y="2236772"/>
                        <a:ext cx="2492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289331"/>
              </p:ext>
            </p:extLst>
          </p:nvPr>
        </p:nvGraphicFramePr>
        <p:xfrm>
          <a:off x="5896150" y="808022"/>
          <a:ext cx="33591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25" name="Visio" r:id="rId5" imgW="3358851" imgH="2337260" progId="">
                  <p:embed/>
                </p:oleObj>
              </mc:Choice>
              <mc:Fallback>
                <p:oleObj name="Visio" r:id="rId5" imgW="3358851" imgH="23372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6150" y="808022"/>
                        <a:ext cx="335915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50008"/>
              </p:ext>
            </p:extLst>
          </p:nvPr>
        </p:nvGraphicFramePr>
        <p:xfrm>
          <a:off x="2580562" y="3705515"/>
          <a:ext cx="23764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26" name="公式" r:id="rId7" imgW="761760" imgH="215640" progId="Equation.3">
                  <p:embed/>
                </p:oleObj>
              </mc:Choice>
              <mc:Fallback>
                <p:oleObj name="公式" r:id="rId7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62" y="3705515"/>
                        <a:ext cx="23764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025856"/>
              </p:ext>
            </p:extLst>
          </p:nvPr>
        </p:nvGraphicFramePr>
        <p:xfrm>
          <a:off x="3586737" y="5258885"/>
          <a:ext cx="1309463" cy="130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27" name="公式" r:id="rId9" imgW="342751" imgH="342751" progId="Equation.3">
                  <p:embed/>
                </p:oleObj>
              </mc:Choice>
              <mc:Fallback>
                <p:oleObj name="公式" r:id="rId9" imgW="342751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737" y="5258885"/>
                        <a:ext cx="1309463" cy="130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230707"/>
              </p:ext>
            </p:extLst>
          </p:nvPr>
        </p:nvGraphicFramePr>
        <p:xfrm>
          <a:off x="4910087" y="5260474"/>
          <a:ext cx="2665638" cy="111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28" name="公式" r:id="rId11" imgW="698400" imgH="291960" progId="Equation.3">
                  <p:embed/>
                </p:oleObj>
              </mc:Choice>
              <mc:Fallback>
                <p:oleObj name="公式" r:id="rId11" imgW="698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087" y="5260474"/>
                        <a:ext cx="2665638" cy="1114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05938" y="211398"/>
            <a:ext cx="8974986" cy="5501185"/>
            <a:chOff x="-114" y="-671"/>
            <a:chExt cx="3227" cy="2781"/>
          </a:xfrm>
        </p:grpSpPr>
        <p:sp>
          <p:nvSpPr>
            <p:cNvPr id="3" name="未知"/>
            <p:cNvSpPr>
              <a:spLocks/>
            </p:cNvSpPr>
            <p:nvPr/>
          </p:nvSpPr>
          <p:spPr bwMode="auto">
            <a:xfrm>
              <a:off x="133" y="-310"/>
              <a:ext cx="344" cy="1144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-114" y="1140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9"/>
            <p:cNvSpPr>
              <a:spLocks noChangeShapeType="1"/>
            </p:cNvSpPr>
            <p:nvPr/>
          </p:nvSpPr>
          <p:spPr bwMode="auto">
            <a:xfrm flipH="1" flipV="1">
              <a:off x="362" y="-57"/>
              <a:ext cx="41" cy="13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 rot="20822631">
              <a:off x="1914" y="-399"/>
              <a:ext cx="535" cy="1388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2205" y="1515"/>
              <a:ext cx="569" cy="595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H="1">
              <a:off x="2019" y="354"/>
              <a:ext cx="36" cy="1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V="1">
              <a:off x="2583" y="127"/>
              <a:ext cx="243" cy="17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683" y="882"/>
              <a:ext cx="39" cy="2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369" y="-291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834" y="209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2793" y="358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3</a:t>
              </a:r>
              <a:endParaRPr lang="zh-CN" altLang="zh-CN" sz="2800" b="0" dirty="0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1472" y="-67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L</a:t>
              </a:r>
            </a:p>
          </p:txBody>
        </p:sp>
      </p:grpSp>
      <p:sp>
        <p:nvSpPr>
          <p:cNvPr id="15" name="Oval 46"/>
          <p:cNvSpPr>
            <a:spLocks noChangeArrowheads="1"/>
          </p:cNvSpPr>
          <p:nvPr/>
        </p:nvSpPr>
        <p:spPr bwMode="auto">
          <a:xfrm>
            <a:off x="1748832" y="204636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48"/>
          <p:cNvSpPr>
            <a:spLocks noChangeArrowheads="1"/>
          </p:cNvSpPr>
          <p:nvPr/>
        </p:nvSpPr>
        <p:spPr bwMode="auto">
          <a:xfrm rot="2210532">
            <a:off x="1450382" y="112879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49"/>
          <p:cNvSpPr>
            <a:spLocks noChangeArrowheads="1"/>
          </p:cNvSpPr>
          <p:nvPr/>
        </p:nvSpPr>
        <p:spPr bwMode="auto">
          <a:xfrm rot="19361874">
            <a:off x="1397995" y="109069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50"/>
          <p:cNvSpPr>
            <a:spLocks noChangeArrowheads="1"/>
          </p:cNvSpPr>
          <p:nvPr/>
        </p:nvSpPr>
        <p:spPr bwMode="auto">
          <a:xfrm rot="16200000">
            <a:off x="1508327" y="115974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47"/>
          <p:cNvSpPr>
            <a:spLocks noChangeArrowheads="1"/>
          </p:cNvSpPr>
          <p:nvPr/>
        </p:nvSpPr>
        <p:spPr bwMode="auto">
          <a:xfrm>
            <a:off x="2569570" y="159551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Oval 51"/>
          <p:cNvSpPr>
            <a:spLocks noChangeArrowheads="1"/>
          </p:cNvSpPr>
          <p:nvPr/>
        </p:nvSpPr>
        <p:spPr bwMode="auto">
          <a:xfrm>
            <a:off x="913807" y="234957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52"/>
          <p:cNvSpPr>
            <a:spLocks noChangeArrowheads="1"/>
          </p:cNvSpPr>
          <p:nvPr/>
        </p:nvSpPr>
        <p:spPr bwMode="auto">
          <a:xfrm>
            <a:off x="1474195" y="123039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46"/>
          <p:cNvSpPr>
            <a:spLocks noChangeArrowheads="1"/>
          </p:cNvSpPr>
          <p:nvPr/>
        </p:nvSpPr>
        <p:spPr bwMode="auto">
          <a:xfrm>
            <a:off x="10344209" y="118228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48"/>
          <p:cNvSpPr>
            <a:spLocks noChangeArrowheads="1"/>
          </p:cNvSpPr>
          <p:nvPr/>
        </p:nvSpPr>
        <p:spPr bwMode="auto">
          <a:xfrm rot="2210532">
            <a:off x="10045759" y="26471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49"/>
          <p:cNvSpPr>
            <a:spLocks noChangeArrowheads="1"/>
          </p:cNvSpPr>
          <p:nvPr/>
        </p:nvSpPr>
        <p:spPr bwMode="auto">
          <a:xfrm rot="19361874">
            <a:off x="9993372" y="22661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50"/>
          <p:cNvSpPr>
            <a:spLocks noChangeArrowheads="1"/>
          </p:cNvSpPr>
          <p:nvPr/>
        </p:nvSpPr>
        <p:spPr bwMode="auto">
          <a:xfrm rot="16200000">
            <a:off x="10103704" y="29566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11164947" y="73143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51"/>
          <p:cNvSpPr>
            <a:spLocks noChangeArrowheads="1"/>
          </p:cNvSpPr>
          <p:nvPr/>
        </p:nvSpPr>
        <p:spPr bwMode="auto">
          <a:xfrm>
            <a:off x="9509184" y="148549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52"/>
          <p:cNvSpPr>
            <a:spLocks noChangeArrowheads="1"/>
          </p:cNvSpPr>
          <p:nvPr/>
        </p:nvSpPr>
        <p:spPr bwMode="auto">
          <a:xfrm>
            <a:off x="10069572" y="36631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46"/>
          <p:cNvSpPr>
            <a:spLocks noChangeArrowheads="1"/>
          </p:cNvSpPr>
          <p:nvPr/>
        </p:nvSpPr>
        <p:spPr bwMode="auto">
          <a:xfrm>
            <a:off x="6917474" y="32964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 rot="2210532">
            <a:off x="6619024" y="2378913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49"/>
          <p:cNvSpPr>
            <a:spLocks noChangeArrowheads="1"/>
          </p:cNvSpPr>
          <p:nvPr/>
        </p:nvSpPr>
        <p:spPr bwMode="auto">
          <a:xfrm rot="19361874">
            <a:off x="6566637" y="2340813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50"/>
          <p:cNvSpPr>
            <a:spLocks noChangeArrowheads="1"/>
          </p:cNvSpPr>
          <p:nvPr/>
        </p:nvSpPr>
        <p:spPr bwMode="auto">
          <a:xfrm rot="16200000">
            <a:off x="6676969" y="2409869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47"/>
          <p:cNvSpPr>
            <a:spLocks noChangeArrowheads="1"/>
          </p:cNvSpPr>
          <p:nvPr/>
        </p:nvSpPr>
        <p:spPr bwMode="auto">
          <a:xfrm>
            <a:off x="7738212" y="2845638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51"/>
          <p:cNvSpPr>
            <a:spLocks noChangeArrowheads="1"/>
          </p:cNvSpPr>
          <p:nvPr/>
        </p:nvSpPr>
        <p:spPr bwMode="auto">
          <a:xfrm>
            <a:off x="6082449" y="3599701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52"/>
          <p:cNvSpPr>
            <a:spLocks noChangeArrowheads="1"/>
          </p:cNvSpPr>
          <p:nvPr/>
        </p:nvSpPr>
        <p:spPr bwMode="auto">
          <a:xfrm>
            <a:off x="6642837" y="2480513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46"/>
          <p:cNvSpPr>
            <a:spLocks noChangeArrowheads="1"/>
          </p:cNvSpPr>
          <p:nvPr/>
        </p:nvSpPr>
        <p:spPr bwMode="auto">
          <a:xfrm>
            <a:off x="5776103" y="130001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48"/>
          <p:cNvSpPr>
            <a:spLocks noChangeArrowheads="1"/>
          </p:cNvSpPr>
          <p:nvPr/>
        </p:nvSpPr>
        <p:spPr bwMode="auto">
          <a:xfrm rot="2210532">
            <a:off x="5477653" y="382439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49"/>
          <p:cNvSpPr>
            <a:spLocks noChangeArrowheads="1"/>
          </p:cNvSpPr>
          <p:nvPr/>
        </p:nvSpPr>
        <p:spPr bwMode="auto">
          <a:xfrm rot="19361874">
            <a:off x="5425266" y="344339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50"/>
          <p:cNvSpPr>
            <a:spLocks noChangeArrowheads="1"/>
          </p:cNvSpPr>
          <p:nvPr/>
        </p:nvSpPr>
        <p:spPr bwMode="auto">
          <a:xfrm rot="16200000">
            <a:off x="5535598" y="413395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47"/>
          <p:cNvSpPr>
            <a:spLocks noChangeArrowheads="1"/>
          </p:cNvSpPr>
          <p:nvPr/>
        </p:nvSpPr>
        <p:spPr bwMode="auto">
          <a:xfrm>
            <a:off x="6596841" y="849164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51"/>
          <p:cNvSpPr>
            <a:spLocks noChangeArrowheads="1"/>
          </p:cNvSpPr>
          <p:nvPr/>
        </p:nvSpPr>
        <p:spPr bwMode="auto">
          <a:xfrm>
            <a:off x="4941078" y="1603227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Oval 52"/>
          <p:cNvSpPr>
            <a:spLocks noChangeArrowheads="1"/>
          </p:cNvSpPr>
          <p:nvPr/>
        </p:nvSpPr>
        <p:spPr bwMode="auto">
          <a:xfrm>
            <a:off x="5501466" y="484039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Oval 46"/>
          <p:cNvSpPr>
            <a:spLocks noChangeArrowheads="1"/>
          </p:cNvSpPr>
          <p:nvPr/>
        </p:nvSpPr>
        <p:spPr bwMode="auto">
          <a:xfrm>
            <a:off x="10633816" y="357401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Oval 48"/>
          <p:cNvSpPr>
            <a:spLocks noChangeArrowheads="1"/>
          </p:cNvSpPr>
          <p:nvPr/>
        </p:nvSpPr>
        <p:spPr bwMode="auto">
          <a:xfrm rot="2210532">
            <a:off x="10335366" y="265643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Oval 49"/>
          <p:cNvSpPr>
            <a:spLocks noChangeArrowheads="1"/>
          </p:cNvSpPr>
          <p:nvPr/>
        </p:nvSpPr>
        <p:spPr bwMode="auto">
          <a:xfrm rot="19361874">
            <a:off x="10282979" y="261833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Oval 50"/>
          <p:cNvSpPr>
            <a:spLocks noChangeArrowheads="1"/>
          </p:cNvSpPr>
          <p:nvPr/>
        </p:nvSpPr>
        <p:spPr bwMode="auto">
          <a:xfrm rot="16200000">
            <a:off x="10393311" y="268739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Oval 47"/>
          <p:cNvSpPr>
            <a:spLocks noChangeArrowheads="1"/>
          </p:cNvSpPr>
          <p:nvPr/>
        </p:nvSpPr>
        <p:spPr bwMode="auto">
          <a:xfrm>
            <a:off x="11454554" y="312316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Oval 51"/>
          <p:cNvSpPr>
            <a:spLocks noChangeArrowheads="1"/>
          </p:cNvSpPr>
          <p:nvPr/>
        </p:nvSpPr>
        <p:spPr bwMode="auto">
          <a:xfrm>
            <a:off x="9798791" y="387722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Oval 52"/>
          <p:cNvSpPr>
            <a:spLocks noChangeArrowheads="1"/>
          </p:cNvSpPr>
          <p:nvPr/>
        </p:nvSpPr>
        <p:spPr bwMode="auto">
          <a:xfrm>
            <a:off x="10359179" y="275803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6"/>
          <p:cNvSpPr>
            <a:spLocks noChangeArrowheads="1"/>
          </p:cNvSpPr>
          <p:nvPr/>
        </p:nvSpPr>
        <p:spPr bwMode="auto">
          <a:xfrm>
            <a:off x="5561060" y="520369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48"/>
          <p:cNvSpPr>
            <a:spLocks noChangeArrowheads="1"/>
          </p:cNvSpPr>
          <p:nvPr/>
        </p:nvSpPr>
        <p:spPr bwMode="auto">
          <a:xfrm rot="2210532">
            <a:off x="5262610" y="4286115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49"/>
          <p:cNvSpPr>
            <a:spLocks noChangeArrowheads="1"/>
          </p:cNvSpPr>
          <p:nvPr/>
        </p:nvSpPr>
        <p:spPr bwMode="auto">
          <a:xfrm rot="19361874">
            <a:off x="5210223" y="4248015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Oval 50"/>
          <p:cNvSpPr>
            <a:spLocks noChangeArrowheads="1"/>
          </p:cNvSpPr>
          <p:nvPr/>
        </p:nvSpPr>
        <p:spPr bwMode="auto">
          <a:xfrm rot="16200000">
            <a:off x="5320555" y="4317071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Oval 47"/>
          <p:cNvSpPr>
            <a:spLocks noChangeArrowheads="1"/>
          </p:cNvSpPr>
          <p:nvPr/>
        </p:nvSpPr>
        <p:spPr bwMode="auto">
          <a:xfrm>
            <a:off x="6381798" y="475284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Oval 51"/>
          <p:cNvSpPr>
            <a:spLocks noChangeArrowheads="1"/>
          </p:cNvSpPr>
          <p:nvPr/>
        </p:nvSpPr>
        <p:spPr bwMode="auto">
          <a:xfrm>
            <a:off x="4726035" y="5506903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Oval 52"/>
          <p:cNvSpPr>
            <a:spLocks noChangeArrowheads="1"/>
          </p:cNvSpPr>
          <p:nvPr/>
        </p:nvSpPr>
        <p:spPr bwMode="auto">
          <a:xfrm>
            <a:off x="5286423" y="438771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Oval 46"/>
          <p:cNvSpPr>
            <a:spLocks noChangeArrowheads="1"/>
          </p:cNvSpPr>
          <p:nvPr/>
        </p:nvSpPr>
        <p:spPr bwMode="auto">
          <a:xfrm>
            <a:off x="8125579" y="53912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Oval 48"/>
          <p:cNvSpPr>
            <a:spLocks noChangeArrowheads="1"/>
          </p:cNvSpPr>
          <p:nvPr/>
        </p:nvSpPr>
        <p:spPr bwMode="auto">
          <a:xfrm rot="2210532">
            <a:off x="7827129" y="4473700"/>
            <a:ext cx="923925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Oval 49"/>
          <p:cNvSpPr>
            <a:spLocks noChangeArrowheads="1"/>
          </p:cNvSpPr>
          <p:nvPr/>
        </p:nvSpPr>
        <p:spPr bwMode="auto">
          <a:xfrm rot="19361874">
            <a:off x="7774742" y="4435600"/>
            <a:ext cx="92551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Oval 50"/>
          <p:cNvSpPr>
            <a:spLocks noChangeArrowheads="1"/>
          </p:cNvSpPr>
          <p:nvPr/>
        </p:nvSpPr>
        <p:spPr bwMode="auto">
          <a:xfrm rot="16200000">
            <a:off x="7885074" y="4504656"/>
            <a:ext cx="792162" cy="21240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Oval 47"/>
          <p:cNvSpPr>
            <a:spLocks noChangeArrowheads="1"/>
          </p:cNvSpPr>
          <p:nvPr/>
        </p:nvSpPr>
        <p:spPr bwMode="auto">
          <a:xfrm>
            <a:off x="8946317" y="4940425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Oval 51"/>
          <p:cNvSpPr>
            <a:spLocks noChangeArrowheads="1"/>
          </p:cNvSpPr>
          <p:nvPr/>
        </p:nvSpPr>
        <p:spPr bwMode="auto">
          <a:xfrm>
            <a:off x="7290554" y="5694488"/>
            <a:ext cx="134938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Oval 52"/>
          <p:cNvSpPr>
            <a:spLocks noChangeArrowheads="1"/>
          </p:cNvSpPr>
          <p:nvPr/>
        </p:nvSpPr>
        <p:spPr bwMode="auto">
          <a:xfrm>
            <a:off x="7850942" y="4575300"/>
            <a:ext cx="133350" cy="1333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rgbClr val="000000"/>
            </a:solidFill>
            <a:round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387250" y="3822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FF"/>
                </a:solidFill>
                <a:latin typeface="宋体" pitchFamily="2" charset="-122"/>
              </a:rPr>
              <a:t>有宏观介质存在</a:t>
            </a:r>
            <a:r>
              <a:rPr kumimoji="1" lang="zh-CN" altLang="en-US" sz="2800" b="1" dirty="0">
                <a:solidFill>
                  <a:srgbClr val="FF00FF"/>
                </a:solidFill>
                <a:latin typeface="宋体" pitchFamily="2" charset="-122"/>
              </a:rPr>
              <a:t>时</a:t>
            </a:r>
            <a:endParaRPr lang="zh-CN" altLang="en-US" sz="2800" dirty="0">
              <a:solidFill>
                <a:srgbClr val="FF00FF"/>
              </a:solidFill>
            </a:endParaRPr>
          </a:p>
        </p:txBody>
      </p:sp>
      <p:sp>
        <p:nvSpPr>
          <p:cNvPr id="65" name="Oval 6"/>
          <p:cNvSpPr>
            <a:spLocks noChangeArrowheads="1"/>
          </p:cNvSpPr>
          <p:nvPr/>
        </p:nvSpPr>
        <p:spPr bwMode="auto">
          <a:xfrm>
            <a:off x="3486933" y="815171"/>
            <a:ext cx="5852706" cy="5147603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rot="20957529" flipH="1" flipV="1">
            <a:off x="9026222" y="2225820"/>
            <a:ext cx="111790" cy="318954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429116" y="30185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安培环路</a:t>
            </a:r>
          </a:p>
        </p:txBody>
      </p:sp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551815"/>
              </p:ext>
            </p:extLst>
          </p:nvPr>
        </p:nvGraphicFramePr>
        <p:xfrm>
          <a:off x="356668" y="4399289"/>
          <a:ext cx="4146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74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68" y="4399289"/>
                        <a:ext cx="41465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矩形 68"/>
          <p:cNvSpPr/>
          <p:nvPr/>
        </p:nvSpPr>
        <p:spPr>
          <a:xfrm>
            <a:off x="651750" y="5288289"/>
            <a:ext cx="3564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只有那些穿过安培环路</a:t>
            </a:r>
            <a:r>
              <a:rPr lang="en-US" altLang="zh-CN" i="1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的分子电流才对代数和                 有贡献</a:t>
            </a: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88564"/>
              </p:ext>
            </p:extLst>
          </p:nvPr>
        </p:nvGraphicFramePr>
        <p:xfrm>
          <a:off x="1750893" y="6047865"/>
          <a:ext cx="791233" cy="79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75" name="公式" r:id="rId5" imgW="342720" imgH="342720" progId="Equation.3">
                  <p:embed/>
                </p:oleObj>
              </mc:Choice>
              <mc:Fallback>
                <p:oleObj name="公式" r:id="rId5" imgW="342720" imgH="342720" progId="Equation.3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0893" y="6047865"/>
                        <a:ext cx="791233" cy="791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5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4884 C 0.01145 -0.02639 -0.00039 0.04699 -0.03972 0.11435 C -0.07774 0.1838 -0.12943 0.2213 -0.15 0.20023 C -0.17305 0.18009 -0.1586 0.1037 -0.12032 0.03704 C -0.08112 -0.0331 -0.03217 -0.07014 -0.01068 -0.04884 Z " pathEditMode="relative" rAng="2220000" ptsTypes="AAAAA">
                                      <p:cBhvr>
                                        <p:cTn id="3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7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2 0.00185 C -0.01393 -0.0206 0.03633 0.01667 0.07487 0.08565 C 0.11367 0.15486 0.12735 0.22917 0.10521 0.25139 C 0.08281 0.27384 0.03347 0.23565 -0.00573 0.16644 C -0.04466 0.09769 -0.05807 0.02431 -0.0362 0.00185 Z " pathEditMode="relative" rAng="19380000" ptsTypes="AAA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7 C 0.21667 0.00463 0.16497 0.03102 0.10143 0.03102 C 0.03789 0.03102 -0.01367 0.00463 -0.01367 -0.02777 C -0.01367 -0.06018 0.03789 -0.08634 0.10143 -0.08634 Z " pathEditMode="relative" rAng="0" ptsTypes="AAAAA">
                                      <p:cBhvr>
                                        <p:cTn id="42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2 C 0.01133 -0.02639 -0.00052 0.04722 -0.03984 0.11435 C -0.07773 0.18379 -0.12955 0.22152 -0.15013 0.20023 C -0.17317 0.18009 -0.15872 0.10393 -0.12044 0.03703 C -0.08125 -0.03288 -0.03229 -0.06991 -0.0108 -0.04862 Z " pathEditMode="relative" rAng="2220000" ptsTypes="AAAAA">
                                      <p:cBhvr>
                                        <p:cTn id="72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6 C -0.0138 -0.0206 0.03633 0.01644 0.07487 0.08542 C 0.1138 0.15463 0.12747 0.22917 0.10534 0.25116 C 0.08294 0.27385 0.03359 0.23542 -0.00586 0.16621 C -0.04453 0.09769 -0.05794 0.02408 -0.03607 0.00186 Z " pathEditMode="relative" rAng="19380000" ptsTypes="AAAAA">
                                      <p:cBhvr>
                                        <p:cTn id="7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9 0.21666 -0.02778 C 0.21666 0.00463 0.16497 0.03102 0.10143 0.03102 C 0.03789 0.03102 -0.01368 0.00463 -0.01368 -0.02778 C -0.01368 -0.06019 0.03789 -0.08634 0.10143 -0.08634 Z " pathEditMode="relative" rAng="0" ptsTypes="AAAAA">
                                      <p:cBhvr>
                                        <p:cTn id="76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6 -0.00065 0.04745 -0.03997 0.11435 C -0.07786 0.18403 -0.12955 0.22153 -0.15026 0.20023 C -0.1733 0.18009 -0.15885 0.10417 -0.12057 0.03704 C -0.08125 -0.03287 -0.03229 -0.06991 -0.0108 -0.04861 Z " pathEditMode="relative" rAng="2220000" ptsTypes="AAAAA">
                                      <p:cBhvr>
                                        <p:cTn id="10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8 C -0.01367 -0.02037 0.03633 0.0169 0.075 0.08565 C 0.11393 0.15486 0.12747 0.2294 0.10534 0.25139 C 0.08307 0.27407 0.03359 0.23565 -0.00573 0.16666 C -0.0444 0.09791 -0.05794 0.0243 -0.03607 0.00208 Z " pathEditMode="relative" rAng="19380000" ptsTypes="AAAAA">
                                      <p:cBhvr>
                                        <p:cTn id="10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8 0.21666 -0.02778 C 0.21666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110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5 -0.00065 0.04746 -0.03997 0.11436 C -0.07786 0.18403 -0.12955 0.22153 -0.15026 0.20024 C -0.1733 0.1801 -0.15885 0.10417 -0.12057 0.03704 C -0.08125 -0.03287 -0.03229 -0.0699 -0.0108 -0.04861 Z " pathEditMode="relative" rAng="2220000" ptsTypes="AAAAA">
                                      <p:cBhvr>
                                        <p:cTn id="140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9 C -0.01367 -0.02037 0.03633 0.0169 0.07487 0.08542 C 0.11393 0.15487 0.12747 0.2294 0.10534 0.25139 C 0.08307 0.27408 0.03359 0.23565 -0.00573 0.16667 C -0.0444 0.09792 -0.05794 0.02431 -0.03607 0.00209 Z " pathEditMode="relative" rAng="19380000" ptsTypes="AAAAA">
                                      <p:cBhvr>
                                        <p:cTn id="142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6 -0.06019 0.21666 -0.02778 C 0.21666 0.00463 0.16497 0.03102 0.10143 0.03102 C 0.03789 0.03102 -0.01367 0.00463 -0.01367 -0.02778 C -0.01367 -0.06019 0.03789 -0.08634 0.10143 -0.08634 Z " pathEditMode="relative" rAng="0" ptsTypes="AAAAA">
                                      <p:cBhvr>
                                        <p:cTn id="144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3 -0.02616 -0.00065 0.04745 -0.03997 0.11435 C -0.07786 0.18402 -0.12956 0.22152 -0.15026 0.20023 C -0.17331 0.18009 -0.15885 0.10416 -0.12057 0.03703 C -0.08125 -0.03287 -0.03229 -0.06991 -0.01081 -0.04861 Z " pathEditMode="relative" rAng="2220000" ptsTypes="AAAAA">
                                      <p:cBhvr>
                                        <p:cTn id="174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8 C -0.01367 -0.02037 0.03633 0.01689 0.075 0.08564 C 0.11393 0.15486 0.12747 0.22939 0.10534 0.25138 C 0.08307 0.27407 0.03359 0.23564 -0.00573 0.16666 C -0.0444 0.09791 -0.05794 0.0243 -0.03607 0.00208 Z " pathEditMode="relative" rAng="19380000" ptsTypes="AAAAA">
                                      <p:cBhvr>
                                        <p:cTn id="176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4 -0.08634 C 0.16498 -0.08634 0.21667 -0.06019 0.21667 -0.02778 C 0.21667 0.00463 0.16498 0.03102 0.10144 0.03102 C 0.0379 0.03102 -0.01367 0.00463 -0.01367 -0.02778 C -0.01367 -0.06019 0.0379 -0.08634 0.10144 -0.08634 Z " pathEditMode="relative" rAng="0" ptsTypes="AAAAA">
                                      <p:cBhvr>
                                        <p:cTn id="17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4861 C 0.01132 -0.02639 -0.00052 0.04722 -0.03985 0.11435 C -0.07774 0.18379 -0.12956 0.22153 -0.15013 0.20023 C -0.17318 0.18009 -0.15873 0.10393 -0.12045 0.03703 C -0.08125 -0.03287 -0.0323 -0.06991 -0.01081 -0.04861 Z " pathEditMode="relative" rAng="2220000" ptsTypes="AAAAA">
                                      <p:cBhvr>
                                        <p:cTn id="20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1245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185 C -0.0138 -0.0206 0.03633 0.01666 0.07487 0.08565 C 0.11393 0.15486 0.12748 0.22916 0.10534 0.25115 C 0.08295 0.27384 0.0336 0.23541 -0.00573 0.16643 C -0.04453 0.09768 -0.05794 0.02407 -0.03607 0.00185 Z " pathEditMode="relative" rAng="19380000" ptsTypes="AAAAA">
                                      <p:cBhvr>
                                        <p:cTn id="210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245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4 C 0.16497 -0.08634 0.21667 -0.06018 0.21667 -0.02778 C 0.21667 0.00463 0.16497 0.03102 0.10143 0.03102 C 0.03789 0.03102 -0.01367 0.00463 -0.01367 -0.02778 C -0.01367 -0.06018 0.03789 -0.08634 0.10143 -0.08634 Z " pathEditMode="relative" rAng="0" ptsTypes="AAAAA">
                                      <p:cBhvr>
                                        <p:cTn id="212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"/>
                            </p:stCondLst>
                            <p:childTnLst>
                              <p:par>
                                <p:cTn id="241" presetID="1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04861 C 0.01133 -0.02615 -0.00065 0.04746 -0.03997 0.11435 C -0.07786 0.18403 -0.12955 0.22153 -0.15026 0.20023 C -0.1733 0.1801 -0.15885 0.10417 -0.12057 0.03704 C -0.08125 -0.03287 -0.03229 -0.0699 -0.0108 -0.04861 Z " pathEditMode="relative" rAng="2220000" ptsTypes="AAAAA">
                                      <p:cBhvr>
                                        <p:cTn id="242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2454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607 0.00209 C -0.01367 -0.02037 0.03633 0.0169 0.075 0.08565 C 0.11393 0.15486 0.12747 0.2294 0.10534 0.25139 C 0.08307 0.27408 0.03359 0.23565 -0.00573 0.16667 C -0.0444 0.09792 -0.05794 0.02431 -0.03607 0.00209 Z " pathEditMode="relative" rAng="19380000" ptsTypes="AAAAA">
                                      <p:cBhvr>
                                        <p:cTn id="244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12454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0143 -0.08635 C 0.16497 -0.08635 0.21666 -0.06019 0.21666 -0.02778 C 0.21666 0.00463 0.16497 0.03101 0.10143 0.03101 C 0.03789 0.03101 -0.01368 0.00463 -0.01368 -0.02778 C -0.01368 -0.06019 0.03789 -0.08635 0.10143 -0.08635 Z " pathEditMode="relative" rAng="0" ptsTypes="AAAAA">
                                      <p:cBhvr>
                                        <p:cTn id="246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289463" y="307061"/>
            <a:ext cx="1163627" cy="5318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2000"/>
              </a:lnSpc>
              <a:spcBef>
                <a:spcPct val="1500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41327"/>
              </p:ext>
            </p:extLst>
          </p:nvPr>
        </p:nvGraphicFramePr>
        <p:xfrm>
          <a:off x="4200551" y="139068"/>
          <a:ext cx="2215611" cy="86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87" name="公式" r:id="rId3" imgW="914400" imgH="355320" progId="Equation.3">
                  <p:embed/>
                </p:oleObj>
              </mc:Choice>
              <mc:Fallback>
                <p:oleObj name="公式" r:id="rId3" imgW="914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51" y="139068"/>
                        <a:ext cx="2215611" cy="86780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3186775" y="1006925"/>
            <a:ext cx="5700714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buFontTx/>
              <a:buNone/>
            </a:pPr>
            <a:r>
              <a:rPr lang="zh-CN" altLang="en-US" dirty="0">
                <a:solidFill>
                  <a:srgbClr val="9900FF"/>
                </a:solidFill>
              </a:rPr>
              <a:t>磁场强度</a:t>
            </a:r>
            <a:r>
              <a:rPr lang="en-US" altLang="zh-CN" dirty="0">
                <a:solidFill>
                  <a:srgbClr val="FF0000"/>
                </a:solidFill>
              </a:rPr>
              <a:t>H</a:t>
            </a:r>
            <a:r>
              <a:rPr lang="zh-CN" altLang="en-US" dirty="0">
                <a:solidFill>
                  <a:srgbClr val="9900FF"/>
                </a:solidFill>
              </a:rPr>
              <a:t>仅由闭合曲线内的所有传导电流所决定，与磁化电流无关。</a:t>
            </a:r>
            <a:endParaRPr lang="en-US" altLang="zh-CN" dirty="0">
              <a:solidFill>
                <a:srgbClr val="9900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47938" y="2305155"/>
            <a:ext cx="1087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kern="0" dirty="0">
                <a:solidFill>
                  <a:srgbClr val="FF0000"/>
                </a:solidFill>
                <a:latin typeface="宋体" pitchFamily="2" charset="-122"/>
              </a:rPr>
              <a:t>4</a:t>
            </a:r>
            <a:r>
              <a:rPr lang="zh-CN" altLang="en-US" kern="0" dirty="0">
                <a:solidFill>
                  <a:srgbClr val="FF0000"/>
                </a:solidFill>
                <a:latin typeface="宋体" pitchFamily="2" charset="-122"/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92773"/>
              </p:ext>
            </p:extLst>
          </p:nvPr>
        </p:nvGraphicFramePr>
        <p:xfrm>
          <a:off x="3537347" y="2076951"/>
          <a:ext cx="1993156" cy="1332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88" name="公式" r:id="rId5" imgW="799920" imgH="457200" progId="Equation.3">
                  <p:embed/>
                </p:oleObj>
              </mc:Choice>
              <mc:Fallback>
                <p:oleObj name="公式" r:id="rId5" imgW="799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7347" y="2076951"/>
                        <a:ext cx="1993156" cy="1332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2347937" y="3320315"/>
            <a:ext cx="8504238" cy="1066801"/>
            <a:chOff x="673" y="-361"/>
            <a:chExt cx="5357" cy="672"/>
          </a:xfrm>
        </p:grpSpPr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673" y="-332"/>
              <a:ext cx="5357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00FF"/>
                  </a:solidFill>
                  <a:latin typeface="宋体" pitchFamily="2" charset="-122"/>
                </a:rPr>
                <a:t>磁场强度   </a:t>
              </a: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  <a:ea typeface="+mn-ea"/>
                </a:rPr>
                <a:t>是一个</a:t>
              </a:r>
              <a:r>
                <a:rPr lang="zh-CN" altLang="en-US" kern="0" dirty="0">
                  <a:solidFill>
                    <a:srgbClr val="FF0000"/>
                  </a:solidFill>
                  <a:latin typeface="宋体" pitchFamily="2" charset="-122"/>
                  <a:ea typeface="+mn-ea"/>
                </a:rPr>
                <a:t>辅助量</a:t>
              </a: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  <a:ea typeface="+mn-ea"/>
                </a:rPr>
                <a:t>。描写磁场的基本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  <a:ea typeface="+mn-ea"/>
                </a:rPr>
                <a:t>     物理量是电</a:t>
              </a: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</a:rPr>
                <a:t>磁感应</a:t>
              </a:r>
              <a:r>
                <a:rPr lang="zh-CN" altLang="en-US" kern="0" dirty="0">
                  <a:solidFill>
                    <a:srgbClr val="0000FF"/>
                  </a:solidFill>
                  <a:latin typeface="宋体" pitchFamily="2" charset="-122"/>
                  <a:ea typeface="+mn-ea"/>
                </a:rPr>
                <a:t>场强度   。</a:t>
              </a:r>
            </a:p>
          </p:txBody>
        </p:sp>
        <p:graphicFrame>
          <p:nvGraphicFramePr>
            <p:cNvPr id="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285231"/>
                </p:ext>
              </p:extLst>
            </p:nvPr>
          </p:nvGraphicFramePr>
          <p:xfrm>
            <a:off x="1630" y="-361"/>
            <a:ext cx="42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189" name="公式" r:id="rId7" imgW="177480" imgH="203040" progId="Equation.3">
                    <p:embed/>
                  </p:oleObj>
                </mc:Choice>
                <mc:Fallback>
                  <p:oleObj name="公式" r:id="rId7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0" y="-361"/>
                          <a:ext cx="42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5033092"/>
                </p:ext>
              </p:extLst>
            </p:nvPr>
          </p:nvGraphicFramePr>
          <p:xfrm>
            <a:off x="3749" y="-121"/>
            <a:ext cx="413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190" name="公式" r:id="rId9" imgW="152280" imgH="203040" progId="Equation.3">
                    <p:embed/>
                  </p:oleObj>
                </mc:Choice>
                <mc:Fallback>
                  <p:oleObj name="公式" r:id="rId9" imgW="152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9" y="-121"/>
                          <a:ext cx="413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矩形 24"/>
          <p:cNvSpPr/>
          <p:nvPr/>
        </p:nvSpPr>
        <p:spPr>
          <a:xfrm>
            <a:off x="2300307" y="5121018"/>
            <a:ext cx="74360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均匀</a:t>
            </a:r>
            <a:r>
              <a:rPr lang="zh-CN" altLang="en-US" dirty="0">
                <a:solidFill>
                  <a:srgbClr val="C00000"/>
                </a:solidFill>
              </a:rPr>
              <a:t>磁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化</a:t>
            </a:r>
            <a:r>
              <a:rPr lang="zh-CN" altLang="en-US" dirty="0">
                <a:solidFill>
                  <a:srgbClr val="C00000"/>
                </a:solidFill>
              </a:rPr>
              <a:t>磁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介质的</a:t>
            </a:r>
            <a:r>
              <a:rPr lang="zh-CN" altLang="en-US" dirty="0">
                <a:solidFill>
                  <a:srgbClr val="C00000"/>
                </a:solidFill>
              </a:rPr>
              <a:t>磁化电流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仅出现在介质</a:t>
            </a:r>
            <a:r>
              <a:rPr lang="zh-CN" altLang="en-US" dirty="0">
                <a:solidFill>
                  <a:srgbClr val="C00000"/>
                </a:solidFill>
              </a:rPr>
              <a:t>表面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上，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非均匀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化</a:t>
            </a:r>
            <a:r>
              <a:rPr lang="zh-CN" altLang="en-US" dirty="0">
                <a:solidFill>
                  <a:srgbClr val="009900"/>
                </a:solidFill>
              </a:rPr>
              <a:t>磁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电介质的</a:t>
            </a:r>
            <a:r>
              <a:rPr lang="zh-CN" altLang="en-US" dirty="0">
                <a:solidFill>
                  <a:srgbClr val="009900"/>
                </a:solidFill>
              </a:rPr>
              <a:t>磁化电流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出现在介质</a:t>
            </a:r>
            <a:r>
              <a:rPr lang="zh-CN" altLang="en-US" dirty="0">
                <a:solidFill>
                  <a:srgbClr val="009900"/>
                </a:solidFill>
              </a:rPr>
              <a:t>表面和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介质内部。</a:t>
            </a:r>
          </a:p>
        </p:txBody>
      </p:sp>
    </p:spTree>
    <p:extLst>
      <p:ext uri="{BB962C8B-B14F-4D97-AF65-F5344CB8AC3E}">
        <p14:creationId xmlns:p14="http://schemas.microsoft.com/office/powerpoint/2010/main" val="32921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/>
      <p:bldP spid="19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713314" y="52522"/>
            <a:ext cx="86756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solidFill>
                  <a:srgbClr val="FF0000"/>
                </a:solidFill>
              </a:rPr>
              <a:t>【</a:t>
            </a:r>
            <a:r>
              <a:rPr kumimoji="0" lang="zh-CN" altLang="en-US" dirty="0">
                <a:solidFill>
                  <a:srgbClr val="FF0000"/>
                </a:solidFill>
              </a:rPr>
              <a:t>补充例</a:t>
            </a:r>
            <a:r>
              <a:rPr kumimoji="0" lang="en-US" altLang="zh-CN" dirty="0">
                <a:solidFill>
                  <a:srgbClr val="FF0000"/>
                </a:solidFill>
              </a:rPr>
              <a:t>】</a:t>
            </a:r>
            <a:r>
              <a:rPr kumimoji="0" lang="zh-TW" altLang="en-US" dirty="0">
                <a:solidFill>
                  <a:srgbClr val="009900"/>
                </a:solidFill>
              </a:rPr>
              <a:t>细长</a:t>
            </a:r>
            <a:r>
              <a:rPr kumimoji="0" lang="zh-CN" altLang="en-US" dirty="0">
                <a:solidFill>
                  <a:srgbClr val="009900"/>
                </a:solidFill>
              </a:rPr>
              <a:t>均匀磁化圆棒</a:t>
            </a:r>
            <a:r>
              <a:rPr kumimoji="0" lang="en-US" altLang="zh-CN" dirty="0">
                <a:solidFill>
                  <a:srgbClr val="009900"/>
                </a:solidFill>
              </a:rPr>
              <a:t>,</a:t>
            </a:r>
            <a:r>
              <a:rPr kumimoji="0" lang="zh-CN" altLang="en-US" dirty="0">
                <a:solidFill>
                  <a:srgbClr val="009900"/>
                </a:solidFill>
              </a:rPr>
              <a:t>磁化强度</a:t>
            </a:r>
            <a:r>
              <a:rPr kumimoji="0" lang="en-US" altLang="zh-CN" i="1" dirty="0">
                <a:solidFill>
                  <a:srgbClr val="FF0000"/>
                </a:solidFill>
              </a:rPr>
              <a:t>M</a:t>
            </a:r>
            <a:r>
              <a:rPr kumimoji="0" lang="zh-CN" altLang="en-US" dirty="0">
                <a:solidFill>
                  <a:srgbClr val="009900"/>
                </a:solidFill>
              </a:rPr>
              <a:t>，沿棒长方向。求图中各点的</a:t>
            </a:r>
            <a:r>
              <a:rPr kumimoji="0" lang="en-US" altLang="zh-CN" i="1" dirty="0">
                <a:solidFill>
                  <a:srgbClr val="FF0000"/>
                </a:solidFill>
              </a:rPr>
              <a:t>H</a:t>
            </a:r>
            <a:r>
              <a:rPr kumimoji="0" lang="zh-CN" altLang="en-US" dirty="0">
                <a:solidFill>
                  <a:srgbClr val="009900"/>
                </a:solidFill>
              </a:rPr>
              <a:t>、</a:t>
            </a:r>
            <a:r>
              <a:rPr kumimoji="0" lang="en-US" altLang="zh-CN" i="1" dirty="0">
                <a:solidFill>
                  <a:srgbClr val="FF0000"/>
                </a:solidFill>
              </a:rPr>
              <a:t>B</a:t>
            </a:r>
            <a:r>
              <a:rPr kumimoji="0" lang="zh-CN" altLang="en-US" dirty="0">
                <a:solidFill>
                  <a:srgbClr val="009900"/>
                </a:solidFill>
              </a:rPr>
              <a:t>。</a:t>
            </a:r>
          </a:p>
        </p:txBody>
      </p:sp>
      <p:grpSp>
        <p:nvGrpSpPr>
          <p:cNvPr id="59395" name="Group 3"/>
          <p:cNvGrpSpPr>
            <a:grpSpLocks/>
          </p:cNvGrpSpPr>
          <p:nvPr/>
        </p:nvGrpSpPr>
        <p:grpSpPr bwMode="auto">
          <a:xfrm>
            <a:off x="4992646" y="974777"/>
            <a:ext cx="5388173" cy="1095458"/>
            <a:chOff x="2632" y="300"/>
            <a:chExt cx="3017" cy="489"/>
          </a:xfrm>
        </p:grpSpPr>
        <p:grpSp>
          <p:nvGrpSpPr>
            <p:cNvPr id="54295" name="Group 4"/>
            <p:cNvGrpSpPr>
              <a:grpSpLocks/>
            </p:cNvGrpSpPr>
            <p:nvPr/>
          </p:nvGrpSpPr>
          <p:grpSpPr bwMode="auto">
            <a:xfrm>
              <a:off x="2632" y="300"/>
              <a:ext cx="3017" cy="489"/>
              <a:chOff x="713" y="1146"/>
              <a:chExt cx="3017" cy="489"/>
            </a:xfrm>
          </p:grpSpPr>
          <p:sp>
            <p:nvSpPr>
              <p:cNvPr id="54298" name="Rectangle 5"/>
              <p:cNvSpPr>
                <a:spLocks noChangeArrowheads="1"/>
              </p:cNvSpPr>
              <p:nvPr/>
            </p:nvSpPr>
            <p:spPr bwMode="auto">
              <a:xfrm>
                <a:off x="930" y="1344"/>
                <a:ext cx="2585" cy="136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299" name="Oval 6"/>
              <p:cNvSpPr>
                <a:spLocks noChangeAspect="1" noChangeArrowheads="1"/>
              </p:cNvSpPr>
              <p:nvPr/>
            </p:nvSpPr>
            <p:spPr bwMode="auto">
              <a:xfrm>
                <a:off x="2218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0" name="Oval 7"/>
              <p:cNvSpPr>
                <a:spLocks noChangeAspect="1" noChangeArrowheads="1"/>
              </p:cNvSpPr>
              <p:nvPr/>
            </p:nvSpPr>
            <p:spPr bwMode="auto">
              <a:xfrm>
                <a:off x="2224" y="1527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1" name="Oval 8"/>
              <p:cNvSpPr>
                <a:spLocks noChangeAspect="1" noChangeArrowheads="1"/>
              </p:cNvSpPr>
              <p:nvPr/>
            </p:nvSpPr>
            <p:spPr bwMode="auto">
              <a:xfrm>
                <a:off x="2221" y="128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2" name="Oval 9"/>
              <p:cNvSpPr>
                <a:spLocks noChangeAspect="1" noChangeArrowheads="1"/>
              </p:cNvSpPr>
              <p:nvPr/>
            </p:nvSpPr>
            <p:spPr bwMode="auto">
              <a:xfrm>
                <a:off x="3443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3" name="Oval 10"/>
              <p:cNvSpPr>
                <a:spLocks noChangeAspect="1" noChangeArrowheads="1"/>
              </p:cNvSpPr>
              <p:nvPr/>
            </p:nvSpPr>
            <p:spPr bwMode="auto">
              <a:xfrm>
                <a:off x="967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4" name="Oval 11"/>
              <p:cNvSpPr>
                <a:spLocks noChangeAspect="1" noChangeArrowheads="1"/>
              </p:cNvSpPr>
              <p:nvPr/>
            </p:nvSpPr>
            <p:spPr bwMode="auto">
              <a:xfrm>
                <a:off x="3549" y="140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5" name="Oval 12"/>
              <p:cNvSpPr>
                <a:spLocks noChangeAspect="1" noChangeArrowheads="1"/>
              </p:cNvSpPr>
              <p:nvPr/>
            </p:nvSpPr>
            <p:spPr bwMode="auto">
              <a:xfrm>
                <a:off x="860" y="140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54306" name="Text Box 13"/>
              <p:cNvSpPr txBox="1">
                <a:spLocks noChangeArrowheads="1"/>
              </p:cNvSpPr>
              <p:nvPr/>
            </p:nvSpPr>
            <p:spPr bwMode="auto">
              <a:xfrm>
                <a:off x="2057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1</a:t>
                </a:r>
              </a:p>
            </p:txBody>
          </p:sp>
          <p:sp>
            <p:nvSpPr>
              <p:cNvPr id="54307" name="Text Box 14"/>
              <p:cNvSpPr txBox="1">
                <a:spLocks noChangeArrowheads="1"/>
              </p:cNvSpPr>
              <p:nvPr/>
            </p:nvSpPr>
            <p:spPr bwMode="auto">
              <a:xfrm>
                <a:off x="2056" y="1146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2</a:t>
                </a:r>
              </a:p>
            </p:txBody>
          </p:sp>
          <p:sp>
            <p:nvSpPr>
              <p:cNvPr id="54308" name="Text Box 15"/>
              <p:cNvSpPr txBox="1">
                <a:spLocks noChangeArrowheads="1"/>
              </p:cNvSpPr>
              <p:nvPr/>
            </p:nvSpPr>
            <p:spPr bwMode="auto">
              <a:xfrm>
                <a:off x="2064" y="1429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3</a:t>
                </a:r>
              </a:p>
            </p:txBody>
          </p:sp>
          <p:sp>
            <p:nvSpPr>
              <p:cNvPr id="54309" name="Text Box 16"/>
              <p:cNvSpPr txBox="1">
                <a:spLocks noChangeArrowheads="1"/>
              </p:cNvSpPr>
              <p:nvPr/>
            </p:nvSpPr>
            <p:spPr bwMode="auto">
              <a:xfrm>
                <a:off x="713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4</a:t>
                </a:r>
              </a:p>
            </p:txBody>
          </p:sp>
          <p:sp>
            <p:nvSpPr>
              <p:cNvPr id="54310" name="Text Box 17"/>
              <p:cNvSpPr txBox="1">
                <a:spLocks noChangeArrowheads="1"/>
              </p:cNvSpPr>
              <p:nvPr/>
            </p:nvSpPr>
            <p:spPr bwMode="auto">
              <a:xfrm>
                <a:off x="968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5</a:t>
                </a:r>
              </a:p>
            </p:txBody>
          </p:sp>
          <p:sp>
            <p:nvSpPr>
              <p:cNvPr id="54311" name="Text Box 18"/>
              <p:cNvSpPr txBox="1">
                <a:spLocks noChangeArrowheads="1"/>
              </p:cNvSpPr>
              <p:nvPr/>
            </p:nvSpPr>
            <p:spPr bwMode="auto">
              <a:xfrm>
                <a:off x="3295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6</a:t>
                </a:r>
              </a:p>
            </p:txBody>
          </p:sp>
          <p:sp>
            <p:nvSpPr>
              <p:cNvPr id="54312" name="Text Box 19"/>
              <p:cNvSpPr txBox="1">
                <a:spLocks noChangeArrowheads="1"/>
              </p:cNvSpPr>
              <p:nvPr/>
            </p:nvSpPr>
            <p:spPr bwMode="auto">
              <a:xfrm>
                <a:off x="3540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7</a:t>
                </a:r>
              </a:p>
            </p:txBody>
          </p:sp>
        </p:grpSp>
        <p:sp>
          <p:nvSpPr>
            <p:cNvPr id="54296" name="Line 20"/>
            <p:cNvSpPr>
              <a:spLocks noChangeShapeType="1"/>
            </p:cNvSpPr>
            <p:nvPr/>
          </p:nvSpPr>
          <p:spPr bwMode="auto">
            <a:xfrm>
              <a:off x="4491" y="572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97" name="Text Box 21"/>
            <p:cNvSpPr txBox="1">
              <a:spLocks noChangeArrowheads="1"/>
            </p:cNvSpPr>
            <p:nvPr/>
          </p:nvSpPr>
          <p:spPr bwMode="auto">
            <a:xfrm>
              <a:off x="4951" y="459"/>
              <a:ext cx="25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 i="1"/>
                <a:t>M</a:t>
              </a:r>
            </a:p>
          </p:txBody>
        </p:sp>
      </p:grpSp>
      <p:graphicFrame>
        <p:nvGraphicFramePr>
          <p:cNvPr id="41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88364"/>
              </p:ext>
            </p:extLst>
          </p:nvPr>
        </p:nvGraphicFramePr>
        <p:xfrm>
          <a:off x="2345187" y="1369499"/>
          <a:ext cx="2148507" cy="80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39" name="公式" r:id="rId4" imgW="698400" imgH="253800" progId="Equation.3">
                  <p:embed/>
                </p:oleObj>
              </mc:Choice>
              <mc:Fallback>
                <p:oleObj name="公式" r:id="rId4" imgW="698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187" y="1369499"/>
                        <a:ext cx="2148507" cy="804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1"/>
          <p:cNvSpPr>
            <a:spLocks noChangeArrowheads="1"/>
          </p:cNvSpPr>
          <p:nvPr/>
        </p:nvSpPr>
        <p:spPr bwMode="auto">
          <a:xfrm>
            <a:off x="1573778" y="1470912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C0000"/>
                </a:solidFill>
              </a:rPr>
              <a:t>解</a:t>
            </a:r>
            <a:r>
              <a:rPr lang="en-US" altLang="zh-CN" dirty="0">
                <a:solidFill>
                  <a:srgbClr val="CC0000"/>
                </a:solidFill>
              </a:rPr>
              <a:t>: </a:t>
            </a:r>
            <a:endParaRPr lang="zh-CN" altLang="en-US" dirty="0"/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1791635" y="2367142"/>
            <a:ext cx="5233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FF33CC"/>
                </a:solidFill>
                <a:latin typeface="Arial" panose="020B0604020202020204" pitchFamily="34" charset="0"/>
              </a:rPr>
              <a:t>均匀磁化，只存在磁化面电流，</a:t>
            </a:r>
          </a:p>
        </p:txBody>
      </p:sp>
      <p:graphicFrame>
        <p:nvGraphicFramePr>
          <p:cNvPr id="5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622873"/>
              </p:ext>
            </p:extLst>
          </p:nvPr>
        </p:nvGraphicFramePr>
        <p:xfrm>
          <a:off x="7074788" y="2475414"/>
          <a:ext cx="1494551" cy="53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0" name="公式" r:id="rId6" imgW="494870" imgH="177646" progId="Equation.3">
                  <p:embed/>
                </p:oleObj>
              </mc:Choice>
              <mc:Fallback>
                <p:oleObj name="公式" r:id="rId6" imgW="494870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788" y="2475414"/>
                        <a:ext cx="1494551" cy="535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153"/>
          <p:cNvGrpSpPr>
            <a:grpSpLocks/>
          </p:cNvGrpSpPr>
          <p:nvPr/>
        </p:nvGrpSpPr>
        <p:grpSpPr bwMode="auto">
          <a:xfrm>
            <a:off x="7998379" y="1454077"/>
            <a:ext cx="228600" cy="228600"/>
            <a:chOff x="2784" y="1872"/>
            <a:chExt cx="144" cy="144"/>
          </a:xfrm>
        </p:grpSpPr>
        <p:sp>
          <p:nvSpPr>
            <p:cNvPr id="35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6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3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259288"/>
              </p:ext>
            </p:extLst>
          </p:nvPr>
        </p:nvGraphicFramePr>
        <p:xfrm>
          <a:off x="7966216" y="716420"/>
          <a:ext cx="616363" cy="73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1" name="公式" r:id="rId8" imgW="164880" imgH="228600" progId="Equation.3">
                  <p:embed/>
                </p:oleObj>
              </mc:Choice>
              <mc:Fallback>
                <p:oleObj name="公式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6216" y="716420"/>
                        <a:ext cx="616363" cy="733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8106480" y="1634484"/>
            <a:ext cx="3427" cy="65621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916992"/>
              </p:ext>
            </p:extLst>
          </p:nvPr>
        </p:nvGraphicFramePr>
        <p:xfrm>
          <a:off x="8208237" y="2061092"/>
          <a:ext cx="462930" cy="49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2" name="公式" r:id="rId10" imgW="164880" imgH="177480" progId="Equation.3">
                  <p:embed/>
                </p:oleObj>
              </mc:Choice>
              <mc:Fallback>
                <p:oleObj name="公式" r:id="rId10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08237" y="2061092"/>
                        <a:ext cx="462930" cy="49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90" descr="HWOCRTEMP_ROC10"/>
          <p:cNvPicPr>
            <a:picLocks noChangeAspect="1" noChangeArrowheads="1"/>
          </p:cNvPicPr>
          <p:nvPr/>
        </p:nvPicPr>
        <p:blipFill>
          <a:blip r:embed="rId12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6771879" y="3743096"/>
            <a:ext cx="30289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02" descr="HWOCRTEMP_ROC10"/>
          <p:cNvPicPr>
            <a:picLocks noChangeAspect="1" noChangeArrowheads="1"/>
          </p:cNvPicPr>
          <p:nvPr/>
        </p:nvPicPr>
        <p:blipFill>
          <a:blip r:embed="rId12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44485" r="1712" b="6673"/>
          <a:stretch>
            <a:fillRect/>
          </a:stretch>
        </p:blipFill>
        <p:spPr bwMode="auto">
          <a:xfrm>
            <a:off x="2495600" y="2967748"/>
            <a:ext cx="36560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Line 94"/>
          <p:cNvSpPr>
            <a:spLocks noChangeShapeType="1"/>
          </p:cNvSpPr>
          <p:nvPr/>
        </p:nvSpPr>
        <p:spPr bwMode="auto">
          <a:xfrm>
            <a:off x="3193749" y="3777226"/>
            <a:ext cx="1469761" cy="28956"/>
          </a:xfrm>
          <a:prstGeom prst="line">
            <a:avLst/>
          </a:prstGeom>
          <a:noFill/>
          <a:ln w="39688" cap="rnd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7974"/>
              </p:ext>
            </p:extLst>
          </p:nvPr>
        </p:nvGraphicFramePr>
        <p:xfrm>
          <a:off x="4936956" y="3607034"/>
          <a:ext cx="504984" cy="453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3" name="公式" r:id="rId13" imgW="164880" imgH="177480" progId="Equation.3">
                  <p:embed/>
                </p:oleObj>
              </mc:Choice>
              <mc:Fallback>
                <p:oleObj name="公式" r:id="rId13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956" y="3607034"/>
                        <a:ext cx="504984" cy="45388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48434"/>
              </p:ext>
            </p:extLst>
          </p:nvPr>
        </p:nvGraphicFramePr>
        <p:xfrm>
          <a:off x="2736908" y="3607035"/>
          <a:ext cx="341089" cy="34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4" name="公式" r:id="rId15" imgW="203040" imgH="203040" progId="Equation.3">
                  <p:embed/>
                </p:oleObj>
              </mc:Choice>
              <mc:Fallback>
                <p:oleObj name="公式" r:id="rId15" imgW="2030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36908" y="3607035"/>
                        <a:ext cx="341089" cy="3410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25"/>
          <p:cNvSpPr txBox="1">
            <a:spLocks noChangeArrowheads="1"/>
          </p:cNvSpPr>
          <p:nvPr/>
        </p:nvSpPr>
        <p:spPr bwMode="auto">
          <a:xfrm>
            <a:off x="6558545" y="3217315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3333CC"/>
                </a:solidFill>
                <a:latin typeface="Arial" panose="020B0604020202020204" pitchFamily="34" charset="0"/>
              </a:rPr>
              <a:t>等效于</a:t>
            </a:r>
            <a:r>
              <a:rPr kumimoji="0"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长直螺线管</a:t>
            </a:r>
          </a:p>
        </p:txBody>
      </p:sp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17494"/>
              </p:ext>
            </p:extLst>
          </p:nvPr>
        </p:nvGraphicFramePr>
        <p:xfrm>
          <a:off x="6923897" y="3740535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5" name="公式" r:id="rId17" imgW="126720" imgH="164880" progId="Equation.3">
                  <p:embed/>
                </p:oleObj>
              </mc:Choice>
              <mc:Fallback>
                <p:oleObj name="公式" r:id="rId1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897" y="3740535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340301"/>
              </p:ext>
            </p:extLst>
          </p:nvPr>
        </p:nvGraphicFramePr>
        <p:xfrm>
          <a:off x="9287601" y="3806182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6" name="公式" r:id="rId19" imgW="126720" imgH="164880" progId="Equation.3">
                  <p:embed/>
                </p:oleObj>
              </mc:Choice>
              <mc:Fallback>
                <p:oleObj name="公式" r:id="rId1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7601" y="3806182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703227"/>
              </p:ext>
            </p:extLst>
          </p:nvPr>
        </p:nvGraphicFramePr>
        <p:xfrm>
          <a:off x="5856182" y="4995338"/>
          <a:ext cx="4913043" cy="1632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7" name="Visio" r:id="rId20" imgW="4613453" imgH="2301225" progId="Visio.Drawing.6">
                  <p:embed/>
                </p:oleObj>
              </mc:Choice>
              <mc:Fallback>
                <p:oleObj name="Visio" r:id="rId20" imgW="4613453" imgH="2301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182" y="4995338"/>
                        <a:ext cx="4913043" cy="1632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866279"/>
              </p:ext>
            </p:extLst>
          </p:nvPr>
        </p:nvGraphicFramePr>
        <p:xfrm>
          <a:off x="8366708" y="5522192"/>
          <a:ext cx="609613" cy="42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8" name="公式" r:id="rId22" imgW="330120" imgH="228600" progId="Equation.3">
                  <p:embed/>
                </p:oleObj>
              </mc:Choice>
              <mc:Fallback>
                <p:oleObj name="公式" r:id="rId22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708" y="5522192"/>
                        <a:ext cx="609613" cy="42169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113367"/>
              </p:ext>
            </p:extLst>
          </p:nvPr>
        </p:nvGraphicFramePr>
        <p:xfrm>
          <a:off x="5659756" y="5440361"/>
          <a:ext cx="983713" cy="49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9" name="公式" r:id="rId24" imgW="457200" imgH="228600" progId="Equation.3">
                  <p:embed/>
                </p:oleObj>
              </mc:Choice>
              <mc:Fallback>
                <p:oleObj name="公式" r:id="rId24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756" y="5440361"/>
                        <a:ext cx="983713" cy="4918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484717"/>
              </p:ext>
            </p:extLst>
          </p:nvPr>
        </p:nvGraphicFramePr>
        <p:xfrm>
          <a:off x="2748554" y="4635801"/>
          <a:ext cx="2139233" cy="729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50" name="公式" r:id="rId26" imgW="520560" imgH="177480" progId="Equation.3">
                  <p:embed/>
                </p:oleObj>
              </mc:Choice>
              <mc:Fallback>
                <p:oleObj name="公式" r:id="rId26" imgW="5205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554" y="4635801"/>
                        <a:ext cx="2139233" cy="729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531181"/>
              </p:ext>
            </p:extLst>
          </p:nvPr>
        </p:nvGraphicFramePr>
        <p:xfrm>
          <a:off x="2768234" y="5533742"/>
          <a:ext cx="1993156" cy="1332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51" name="公式" r:id="rId28" imgW="799920" imgH="457200" progId="Equation.3">
                  <p:embed/>
                </p:oleObj>
              </mc:Choice>
              <mc:Fallback>
                <p:oleObj name="公式" r:id="rId28" imgW="799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234" y="5533742"/>
                        <a:ext cx="1993156" cy="1332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/>
      <p:bldP spid="48" grpId="0"/>
      <p:bldP spid="49" grpId="0"/>
      <p:bldP spid="38" grpId="0" animBg="1"/>
      <p:bldP spid="51" grpId="0" animBg="1"/>
      <p:bldP spid="5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1501080" y="225578"/>
            <a:ext cx="311546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009900"/>
                </a:solidFill>
                <a:latin typeface="Arial" panose="020B0604020202020204" pitchFamily="34" charset="0"/>
              </a:rPr>
              <a:t>均匀磁化，只存在磁化面电流，</a:t>
            </a:r>
          </a:p>
        </p:txBody>
      </p:sp>
      <p:graphicFrame>
        <p:nvGraphicFramePr>
          <p:cNvPr id="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73970"/>
              </p:ext>
            </p:extLst>
          </p:nvPr>
        </p:nvGraphicFramePr>
        <p:xfrm>
          <a:off x="3739159" y="681124"/>
          <a:ext cx="117951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7" name="公式" r:id="rId3" imgW="469800" imgH="177480" progId="Equation.3">
                  <p:embed/>
                </p:oleObj>
              </mc:Choice>
              <mc:Fallback>
                <p:oleObj name="公式" r:id="rId3" imgW="4698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9159" y="681124"/>
                        <a:ext cx="1179512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90" descr="HWOCRTEMP_ROC10"/>
          <p:cNvPicPr>
            <a:picLocks noChangeAspect="1" noChangeArrowheads="1"/>
          </p:cNvPicPr>
          <p:nvPr/>
        </p:nvPicPr>
        <p:blipFill>
          <a:blip r:embed="rId5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6644993" y="1276975"/>
            <a:ext cx="3238449" cy="141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" descr="HWOCRTEMP_ROC10"/>
          <p:cNvPicPr>
            <a:picLocks noChangeAspect="1" noChangeArrowheads="1"/>
          </p:cNvPicPr>
          <p:nvPr/>
        </p:nvPicPr>
        <p:blipFill>
          <a:blip r:embed="rId5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44485" r="1712" b="6673"/>
          <a:stretch>
            <a:fillRect/>
          </a:stretch>
        </p:blipFill>
        <p:spPr bwMode="auto">
          <a:xfrm>
            <a:off x="2200405" y="1410902"/>
            <a:ext cx="36560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4"/>
          <p:cNvSpPr>
            <a:spLocks noChangeShapeType="1"/>
          </p:cNvSpPr>
          <p:nvPr/>
        </p:nvSpPr>
        <p:spPr bwMode="auto">
          <a:xfrm>
            <a:off x="2942276" y="2267649"/>
            <a:ext cx="1401058" cy="37122"/>
          </a:xfrm>
          <a:prstGeom prst="line">
            <a:avLst/>
          </a:prstGeom>
          <a:noFill/>
          <a:ln w="39688" cap="rnd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81207"/>
              </p:ext>
            </p:extLst>
          </p:nvPr>
        </p:nvGraphicFramePr>
        <p:xfrm>
          <a:off x="4648064" y="2049143"/>
          <a:ext cx="541214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8" name="公式" r:id="rId6" imgW="164880" imgH="177480" progId="Equation.3">
                  <p:embed/>
                </p:oleObj>
              </mc:Choice>
              <mc:Fallback>
                <p:oleObj name="公式" r:id="rId6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064" y="2049143"/>
                        <a:ext cx="541214" cy="48644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45572"/>
              </p:ext>
            </p:extLst>
          </p:nvPr>
        </p:nvGraphicFramePr>
        <p:xfrm>
          <a:off x="2302934" y="2070179"/>
          <a:ext cx="415976" cy="415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39" name="公式" r:id="rId8" imgW="203040" imgH="203040" progId="Equation.3">
                  <p:embed/>
                </p:oleObj>
              </mc:Choice>
              <mc:Fallback>
                <p:oleObj name="公式" r:id="rId8" imgW="2030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2934" y="2070179"/>
                        <a:ext cx="415976" cy="4159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1737726" y="1188317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3333CC"/>
                </a:solidFill>
                <a:latin typeface="Arial" panose="020B0604020202020204" pitchFamily="34" charset="0"/>
              </a:rPr>
              <a:t>等效于</a:t>
            </a:r>
            <a:r>
              <a:rPr kumimoji="0"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长直螺线管</a:t>
            </a: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5179021" y="115458"/>
            <a:ext cx="5388173" cy="1095458"/>
            <a:chOff x="2632" y="300"/>
            <a:chExt cx="3017" cy="489"/>
          </a:xfrm>
        </p:grpSpPr>
        <p:grpSp>
          <p:nvGrpSpPr>
            <p:cNvPr id="11" name="Group 4"/>
            <p:cNvGrpSpPr>
              <a:grpSpLocks/>
            </p:cNvGrpSpPr>
            <p:nvPr/>
          </p:nvGrpSpPr>
          <p:grpSpPr bwMode="auto">
            <a:xfrm>
              <a:off x="2632" y="300"/>
              <a:ext cx="3017" cy="489"/>
              <a:chOff x="713" y="1146"/>
              <a:chExt cx="3017" cy="489"/>
            </a:xfrm>
          </p:grpSpPr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930" y="1344"/>
                <a:ext cx="2585" cy="136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15" name="Oval 6"/>
              <p:cNvSpPr>
                <a:spLocks noChangeAspect="1" noChangeArrowheads="1"/>
              </p:cNvSpPr>
              <p:nvPr/>
            </p:nvSpPr>
            <p:spPr bwMode="auto">
              <a:xfrm>
                <a:off x="2218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16" name="Oval 7"/>
              <p:cNvSpPr>
                <a:spLocks noChangeAspect="1" noChangeArrowheads="1"/>
              </p:cNvSpPr>
              <p:nvPr/>
            </p:nvSpPr>
            <p:spPr bwMode="auto">
              <a:xfrm>
                <a:off x="2224" y="1527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17" name="Oval 8"/>
              <p:cNvSpPr>
                <a:spLocks noChangeAspect="1" noChangeArrowheads="1"/>
              </p:cNvSpPr>
              <p:nvPr/>
            </p:nvSpPr>
            <p:spPr bwMode="auto">
              <a:xfrm>
                <a:off x="2221" y="128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18" name="Oval 9"/>
              <p:cNvSpPr>
                <a:spLocks noChangeAspect="1" noChangeArrowheads="1"/>
              </p:cNvSpPr>
              <p:nvPr/>
            </p:nvSpPr>
            <p:spPr bwMode="auto">
              <a:xfrm>
                <a:off x="3443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19" name="Oval 10"/>
              <p:cNvSpPr>
                <a:spLocks noChangeAspect="1" noChangeArrowheads="1"/>
              </p:cNvSpPr>
              <p:nvPr/>
            </p:nvSpPr>
            <p:spPr bwMode="auto">
              <a:xfrm>
                <a:off x="967" y="1405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20" name="Oval 11"/>
              <p:cNvSpPr>
                <a:spLocks noChangeAspect="1" noChangeArrowheads="1"/>
              </p:cNvSpPr>
              <p:nvPr/>
            </p:nvSpPr>
            <p:spPr bwMode="auto">
              <a:xfrm>
                <a:off x="3549" y="140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21" name="Oval 12"/>
              <p:cNvSpPr>
                <a:spLocks noChangeAspect="1" noChangeArrowheads="1"/>
              </p:cNvSpPr>
              <p:nvPr/>
            </p:nvSpPr>
            <p:spPr bwMode="auto">
              <a:xfrm>
                <a:off x="860" y="1402"/>
                <a:ext cx="27" cy="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2057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1</a:t>
                </a:r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2056" y="1146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2</a:t>
                </a:r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2064" y="1429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3</a:t>
                </a: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713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4</a:t>
                </a:r>
              </a:p>
            </p:txBody>
          </p:sp>
          <p:sp>
            <p:nvSpPr>
              <p:cNvPr id="26" name="Text Box 17"/>
              <p:cNvSpPr txBox="1">
                <a:spLocks noChangeArrowheads="1"/>
              </p:cNvSpPr>
              <p:nvPr/>
            </p:nvSpPr>
            <p:spPr bwMode="auto">
              <a:xfrm>
                <a:off x="968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5</a:t>
                </a:r>
              </a:p>
            </p:txBody>
          </p:sp>
          <p:sp>
            <p:nvSpPr>
              <p:cNvPr id="27" name="Text Box 18"/>
              <p:cNvSpPr txBox="1">
                <a:spLocks noChangeArrowheads="1"/>
              </p:cNvSpPr>
              <p:nvPr/>
            </p:nvSpPr>
            <p:spPr bwMode="auto">
              <a:xfrm>
                <a:off x="3295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6</a:t>
                </a:r>
              </a:p>
            </p:txBody>
          </p:sp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3540" y="1290"/>
                <a:ext cx="190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400" b="0" dirty="0">
                    <a:solidFill>
                      <a:srgbClr val="3333CC"/>
                    </a:solidFill>
                  </a:rPr>
                  <a:t>7</a:t>
                </a:r>
              </a:p>
            </p:txBody>
          </p:sp>
        </p:grp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4377" y="572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846" y="444"/>
              <a:ext cx="25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 i="1"/>
                <a:t>M</a:t>
              </a:r>
            </a:p>
          </p:txBody>
        </p:sp>
      </p:grp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049645"/>
              </p:ext>
            </p:extLst>
          </p:nvPr>
        </p:nvGraphicFramePr>
        <p:xfrm>
          <a:off x="6415842" y="1270160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0" name="公式" r:id="rId10" imgW="126720" imgH="164880" progId="Equation.3">
                  <p:embed/>
                </p:oleObj>
              </mc:Choice>
              <mc:Fallback>
                <p:oleObj name="公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842" y="1270160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38383"/>
              </p:ext>
            </p:extLst>
          </p:nvPr>
        </p:nvGraphicFramePr>
        <p:xfrm>
          <a:off x="9391154" y="1222669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1" name="公式" r:id="rId12" imgW="126720" imgH="164880" progId="Equation.3">
                  <p:embed/>
                </p:oleObj>
              </mc:Choice>
              <mc:Fallback>
                <p:oleObj name="公式" r:id="rId1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1154" y="1222669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518"/>
              </p:ext>
            </p:extLst>
          </p:nvPr>
        </p:nvGraphicFramePr>
        <p:xfrm>
          <a:off x="5850802" y="2587280"/>
          <a:ext cx="4766082" cy="147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2" name="Visio" r:id="rId14" imgW="4613453" imgH="2301225" progId="Visio.Drawing.6">
                  <p:embed/>
                </p:oleObj>
              </mc:Choice>
              <mc:Fallback>
                <p:oleObj name="Visio" r:id="rId14" imgW="4613453" imgH="2301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802" y="2587280"/>
                        <a:ext cx="4766082" cy="147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30654"/>
              </p:ext>
            </p:extLst>
          </p:nvPr>
        </p:nvGraphicFramePr>
        <p:xfrm>
          <a:off x="8311882" y="3071666"/>
          <a:ext cx="609613" cy="42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3" name="公式" r:id="rId16" imgW="330120" imgH="228600" progId="Equation.3">
                  <p:embed/>
                </p:oleObj>
              </mc:Choice>
              <mc:Fallback>
                <p:oleObj name="公式" r:id="rId16" imgW="330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882" y="3071666"/>
                        <a:ext cx="609613" cy="42169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374644"/>
              </p:ext>
            </p:extLst>
          </p:nvPr>
        </p:nvGraphicFramePr>
        <p:xfrm>
          <a:off x="5644274" y="2917686"/>
          <a:ext cx="983713" cy="49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4" name="公式" r:id="rId18" imgW="457200" imgH="228600" progId="Equation.3">
                  <p:embed/>
                </p:oleObj>
              </mc:Choice>
              <mc:Fallback>
                <p:oleObj name="公式" r:id="rId18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274" y="2917686"/>
                        <a:ext cx="983713" cy="4918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574273"/>
              </p:ext>
            </p:extLst>
          </p:nvPr>
        </p:nvGraphicFramePr>
        <p:xfrm>
          <a:off x="2016441" y="2994420"/>
          <a:ext cx="14049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5" name="公式" r:id="rId20" imgW="520560" imgH="177480" progId="Equation.3">
                  <p:embed/>
                </p:oleObj>
              </mc:Choice>
              <mc:Fallback>
                <p:oleObj name="公式" r:id="rId20" imgW="5205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441" y="2994420"/>
                        <a:ext cx="14049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03313"/>
              </p:ext>
            </p:extLst>
          </p:nvPr>
        </p:nvGraphicFramePr>
        <p:xfrm>
          <a:off x="1741686" y="3594775"/>
          <a:ext cx="4062412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6" name="公式" r:id="rId22" imgW="1549080" imgH="228600" progId="Equation.3">
                  <p:embed/>
                </p:oleObj>
              </mc:Choice>
              <mc:Fallback>
                <p:oleObj name="公式" r:id="rId22" imgW="1549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686" y="3594775"/>
                        <a:ext cx="4062412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20896"/>
              </p:ext>
            </p:extLst>
          </p:nvPr>
        </p:nvGraphicFramePr>
        <p:xfrm>
          <a:off x="2257740" y="4193261"/>
          <a:ext cx="18430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7" name="公式" r:id="rId24" imgW="736600" imgH="228600" progId="Equation.3">
                  <p:embed/>
                </p:oleObj>
              </mc:Choice>
              <mc:Fallback>
                <p:oleObj name="公式" r:id="rId24" imgW="736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740" y="4193261"/>
                        <a:ext cx="18430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127320"/>
              </p:ext>
            </p:extLst>
          </p:nvPr>
        </p:nvGraphicFramePr>
        <p:xfrm>
          <a:off x="4918671" y="4027026"/>
          <a:ext cx="527843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8" name="公式" r:id="rId26" imgW="2108160" imgH="393480" progId="Equation.3">
                  <p:embed/>
                </p:oleObj>
              </mc:Choice>
              <mc:Fallback>
                <p:oleObj name="公式" r:id="rId26" imgW="2108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671" y="4027026"/>
                        <a:ext cx="5278438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31"/>
          <p:cNvGrpSpPr>
            <a:grpSpLocks/>
          </p:cNvGrpSpPr>
          <p:nvPr/>
        </p:nvGrpSpPr>
        <p:grpSpPr bwMode="auto">
          <a:xfrm>
            <a:off x="1614803" y="4693325"/>
            <a:ext cx="2406650" cy="1146175"/>
            <a:chOff x="418" y="2391"/>
            <a:chExt cx="1516" cy="722"/>
          </a:xfrm>
        </p:grpSpPr>
        <p:sp>
          <p:nvSpPr>
            <p:cNvPr id="66" name="Text Box 32"/>
            <p:cNvSpPr txBox="1">
              <a:spLocks noChangeArrowheads="1"/>
            </p:cNvSpPr>
            <p:nvPr/>
          </p:nvSpPr>
          <p:spPr bwMode="auto">
            <a:xfrm>
              <a:off x="418" y="2568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>
                  <a:solidFill>
                    <a:srgbClr val="FF33CC"/>
                  </a:solidFill>
                  <a:latin typeface="Arial" panose="020B0604020202020204" pitchFamily="34" charset="0"/>
                </a:rPr>
                <a:t>由</a:t>
              </a:r>
            </a:p>
          </p:txBody>
        </p:sp>
        <p:graphicFrame>
          <p:nvGraphicFramePr>
            <p:cNvPr id="67" name="Object 33"/>
            <p:cNvGraphicFramePr>
              <a:graphicFrameLocks noChangeAspect="1"/>
            </p:cNvGraphicFramePr>
            <p:nvPr/>
          </p:nvGraphicFramePr>
          <p:xfrm>
            <a:off x="671" y="2391"/>
            <a:ext cx="1263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949" name="公式" r:id="rId28" imgW="800100" imgH="457200" progId="Equation.3">
                    <p:embed/>
                  </p:oleObj>
                </mc:Choice>
                <mc:Fallback>
                  <p:oleObj name="公式" r:id="rId28" imgW="8001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" y="2391"/>
                          <a:ext cx="1263" cy="7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02282"/>
              </p:ext>
            </p:extLst>
          </p:nvPr>
        </p:nvGraphicFramePr>
        <p:xfrm>
          <a:off x="4814889" y="4983163"/>
          <a:ext cx="26050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50" name="公式" r:id="rId30" imgW="1041120" imgH="215640" progId="Equation.3">
                  <p:embed/>
                </p:oleObj>
              </mc:Choice>
              <mc:Fallback>
                <p:oleObj name="公式" r:id="rId30" imgW="1041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9" y="4983163"/>
                        <a:ext cx="26050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矩形 68"/>
          <p:cNvSpPr>
            <a:spLocks noChangeArrowheads="1"/>
          </p:cNvSpPr>
          <p:nvPr/>
        </p:nvSpPr>
        <p:spPr bwMode="auto">
          <a:xfrm>
            <a:off x="3972240" y="4979075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FF33CC"/>
                </a:solidFill>
                <a:latin typeface="Arial" panose="020B0604020202020204" pitchFamily="34" charset="0"/>
              </a:rPr>
              <a:t>得</a:t>
            </a: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291911"/>
              </p:ext>
            </p:extLst>
          </p:nvPr>
        </p:nvGraphicFramePr>
        <p:xfrm>
          <a:off x="7564775" y="4999019"/>
          <a:ext cx="2971412" cy="5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51" name="公式" r:id="rId32" imgW="1231560" imgH="228600" progId="Equation.3">
                  <p:embed/>
                </p:oleObj>
              </mc:Choice>
              <mc:Fallback>
                <p:oleObj name="公式" r:id="rId32" imgW="1231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64775" y="4999019"/>
                        <a:ext cx="2971412" cy="551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50234"/>
              </p:ext>
            </p:extLst>
          </p:nvPr>
        </p:nvGraphicFramePr>
        <p:xfrm>
          <a:off x="1633424" y="5781290"/>
          <a:ext cx="41068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52" name="公式" r:id="rId34" imgW="1638000" imgH="393480" progId="Equation.3">
                  <p:embed/>
                </p:oleObj>
              </mc:Choice>
              <mc:Fallback>
                <p:oleObj name="公式" r:id="rId34" imgW="1638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424" y="5781290"/>
                        <a:ext cx="41068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345167"/>
              </p:ext>
            </p:extLst>
          </p:nvPr>
        </p:nvGraphicFramePr>
        <p:xfrm>
          <a:off x="5987255" y="5597306"/>
          <a:ext cx="457993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53" name="公式" r:id="rId36" imgW="1828800" imgH="393480" progId="Equation.3">
                  <p:embed/>
                </p:oleObj>
              </mc:Choice>
              <mc:Fallback>
                <p:oleObj name="公式" r:id="rId36" imgW="1828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255" y="5597306"/>
                        <a:ext cx="4579938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57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6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52625" y="657226"/>
            <a:ext cx="487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2800" dirty="0">
                <a:solidFill>
                  <a:srgbClr val="9A001D"/>
                </a:solidFill>
                <a:latin typeface="宋体" panose="02010600030101010101" pitchFamily="2" charset="-122"/>
              </a:rPr>
              <a:t>(1)分析磁场的</a:t>
            </a:r>
            <a:r>
              <a:rPr lang="zh-CN" altLang="zh-CN" sz="2800" dirty="0">
                <a:solidFill>
                  <a:srgbClr val="009900"/>
                </a:solidFill>
                <a:latin typeface="宋体" panose="02010600030101010101" pitchFamily="2" charset="-122"/>
              </a:rPr>
              <a:t>对称性</a:t>
            </a:r>
            <a:endParaRPr lang="zh-CN" altLang="zh-CN" sz="2800" dirty="0">
              <a:solidFill>
                <a:srgbClr val="9A001D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0213" y="2885871"/>
            <a:ext cx="5792290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F30DD2"/>
                </a:solidFill>
                <a:latin typeface="+mj-ea"/>
              </a:rPr>
              <a:t>无限大</a:t>
            </a:r>
            <a:r>
              <a:rPr lang="zh-CN" altLang="en-US" dirty="0">
                <a:solidFill>
                  <a:schemeClr val="accent2"/>
                </a:solidFill>
                <a:latin typeface="+mj-ea"/>
              </a:rPr>
              <a:t>均匀</a:t>
            </a:r>
            <a:r>
              <a:rPr lang="zh-CN" altLang="en-US" dirty="0">
                <a:solidFill>
                  <a:srgbClr val="F30DD2"/>
                </a:solidFill>
                <a:latin typeface="+mj-ea"/>
              </a:rPr>
              <a:t>载流平面、平板</a:t>
            </a:r>
            <a:endParaRPr lang="en-US" altLang="zh-CN" dirty="0">
              <a:solidFill>
                <a:srgbClr val="F30DD2"/>
              </a:solidFill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1474" y="1457010"/>
            <a:ext cx="8256194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chemeClr val="accent2"/>
                </a:solidFill>
                <a:latin typeface="+mj-ea"/>
              </a:rPr>
              <a:t>无限长直线电流、均匀圆柱面电流、均匀圆柱电流</a:t>
            </a:r>
            <a:endParaRPr lang="en-US" altLang="zh-CN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90203" y="2141652"/>
            <a:ext cx="4513262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009900"/>
                </a:solidFill>
                <a:latin typeface="+mj-ea"/>
              </a:rPr>
              <a:t>无限长密绕螺线管，</a:t>
            </a:r>
            <a:r>
              <a:rPr lang="zh-CN" altLang="en-US" dirty="0">
                <a:solidFill>
                  <a:srgbClr val="009900"/>
                </a:solidFill>
              </a:rPr>
              <a:t>螺绕环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50342" y="3471816"/>
            <a:ext cx="6909954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）根据</a:t>
            </a:r>
            <a:r>
              <a:rPr lang="zh-CN" altLang="zh-CN" dirty="0">
                <a:solidFill>
                  <a:schemeClr val="accent4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  <a:ea typeface="+mj-ea"/>
              </a:rPr>
              <a:t>对称性</a:t>
            </a:r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选取</a:t>
            </a:r>
            <a:r>
              <a:rPr lang="zh-CN" altLang="en-US" dirty="0">
                <a:solidFill>
                  <a:schemeClr val="accent4"/>
                </a:solidFill>
                <a:latin typeface="+mj-ea"/>
              </a:rPr>
              <a:t>安培环路</a:t>
            </a:r>
            <a:endParaRPr lang="en-US" altLang="zh-CN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29775" y="4227793"/>
            <a:ext cx="65527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00CC"/>
                </a:solidFill>
                <a:latin typeface="Century Schoolbook" panose="02040604050505020304" pitchFamily="18" charset="0"/>
              </a:rPr>
              <a:t>a</a:t>
            </a:r>
            <a:r>
              <a:rPr lang="zh-CN" altLang="en-US" sz="2800" dirty="0">
                <a:solidFill>
                  <a:srgbClr val="0000CC"/>
                </a:solidFill>
                <a:latin typeface="Century Schoolbook" panose="02040604050505020304" pitchFamily="18" charset="0"/>
              </a:rPr>
              <a:t>）</a:t>
            </a:r>
            <a:r>
              <a:rPr lang="zh-CN" altLang="en-US" sz="2800" dirty="0">
                <a:solidFill>
                  <a:schemeClr val="accent4"/>
                </a:solidFill>
                <a:latin typeface="+mj-ea"/>
              </a:rPr>
              <a:t>安培环路</a:t>
            </a:r>
            <a:r>
              <a:rPr lang="zh-CN" altLang="en-US" sz="2800" dirty="0">
                <a:solidFill>
                  <a:srgbClr val="0000CC"/>
                </a:solidFill>
                <a:latin typeface="Century Schoolbook" panose="02040604050505020304" pitchFamily="18" charset="0"/>
              </a:rPr>
              <a:t>要经过所求场点。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73270" y="4841101"/>
            <a:ext cx="79143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FF"/>
                </a:solidFill>
                <a:latin typeface="Century Schoolbook" panose="02040604050505020304" pitchFamily="18" charset="0"/>
              </a:rPr>
              <a:t>b</a:t>
            </a:r>
            <a:r>
              <a:rPr lang="zh-CN" altLang="en-US" sz="2800" dirty="0">
                <a:solidFill>
                  <a:srgbClr val="FF00FF"/>
                </a:solidFill>
                <a:latin typeface="Century Schoolbook" panose="02040604050505020304" pitchFamily="18" charset="0"/>
              </a:rPr>
              <a:t>）</a:t>
            </a:r>
            <a:r>
              <a:rPr lang="zh-CN" altLang="en-US" sz="2800" dirty="0">
                <a:solidFill>
                  <a:schemeClr val="accent4"/>
                </a:solidFill>
                <a:latin typeface="+mj-ea"/>
              </a:rPr>
              <a:t>安培环路</a:t>
            </a:r>
            <a:r>
              <a:rPr lang="zh-CN" altLang="en-US" sz="2800" dirty="0">
                <a:solidFill>
                  <a:srgbClr val="FF00FF"/>
                </a:solidFill>
                <a:latin typeface="Century Schoolbook" panose="02040604050505020304" pitchFamily="18" charset="0"/>
              </a:rPr>
              <a:t>应选取规则形状</a:t>
            </a:r>
            <a:r>
              <a:rPr lang="en-US" altLang="zh-CN" sz="2800" dirty="0">
                <a:solidFill>
                  <a:srgbClr val="FF00FF"/>
                </a:solidFill>
                <a:latin typeface="Century Schoolbook" panose="02040604050505020304" pitchFamily="18" charset="0"/>
              </a:rPr>
              <a:t>,</a:t>
            </a:r>
            <a:r>
              <a:rPr lang="en-US" altLang="zh-CN" sz="2800" dirty="0">
                <a:solidFill>
                  <a:schemeClr val="accent4"/>
                </a:solidFill>
                <a:latin typeface="+mj-ea"/>
              </a:rPr>
              <a:t> </a:t>
            </a:r>
            <a:r>
              <a:rPr lang="zh-CN" altLang="en-US" sz="2800" dirty="0">
                <a:solidFill>
                  <a:schemeClr val="accent4"/>
                </a:solidFill>
                <a:latin typeface="+mj-ea"/>
              </a:rPr>
              <a:t>其上各点</a:t>
            </a:r>
            <a:r>
              <a:rPr lang="en-US" altLang="zh-CN" sz="2800" dirty="0">
                <a:solidFill>
                  <a:srgbClr val="FF0000"/>
                </a:solidFill>
                <a:latin typeface="+mj-ea"/>
              </a:rPr>
              <a:t>H</a:t>
            </a:r>
            <a:r>
              <a:rPr lang="zh-CN" altLang="en-US" sz="2800" dirty="0">
                <a:solidFill>
                  <a:schemeClr val="accent4"/>
                </a:solidFill>
                <a:latin typeface="+mj-ea"/>
              </a:rPr>
              <a:t>的量值</a:t>
            </a:r>
            <a:r>
              <a:rPr lang="zh-CN" altLang="zh-CN" sz="2800" dirty="0">
                <a:solidFill>
                  <a:srgbClr val="FF3300"/>
                </a:solidFill>
                <a:latin typeface="宋体" panose="02010600030101010101" pitchFamily="2" charset="-122"/>
              </a:rPr>
              <a:t>恒定</a:t>
            </a:r>
            <a:r>
              <a:rPr lang="zh-CN" altLang="en-US" sz="2800" dirty="0">
                <a:solidFill>
                  <a:schemeClr val="accent4"/>
                </a:solidFill>
                <a:latin typeface="+mj-ea"/>
              </a:rPr>
              <a:t>或</a:t>
            </a:r>
            <a:r>
              <a:rPr lang="zh-CN" altLang="en-US" sz="2800" dirty="0">
                <a:solidFill>
                  <a:srgbClr val="FF3300"/>
                </a:solidFill>
                <a:latin typeface="+mj-ea"/>
              </a:rPr>
              <a:t>为零</a:t>
            </a:r>
            <a:r>
              <a:rPr lang="zh-CN" altLang="en-US" sz="2800" dirty="0">
                <a:solidFill>
                  <a:srgbClr val="FF00FF"/>
                </a:solidFill>
                <a:latin typeface="Century Schoolbook" panose="02040604050505020304" pitchFamily="18" charset="0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2590213" y="5877272"/>
            <a:ext cx="6336704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chemeClr val="accent4"/>
                </a:solidFill>
                <a:latin typeface="+mj-ea"/>
              </a:rPr>
              <a:t>安培环路一般为</a:t>
            </a:r>
            <a:r>
              <a:rPr lang="zh-CN" altLang="en-US" dirty="0">
                <a:solidFill>
                  <a:srgbClr val="FF0000"/>
                </a:solidFill>
                <a:latin typeface="+mj-ea"/>
              </a:rPr>
              <a:t>同心圆周</a:t>
            </a:r>
            <a:r>
              <a:rPr lang="zh-CN" altLang="en-US" dirty="0">
                <a:solidFill>
                  <a:schemeClr val="accent4"/>
                </a:solidFill>
                <a:latin typeface="+mj-ea"/>
              </a:rPr>
              <a:t>和</a:t>
            </a:r>
            <a:r>
              <a:rPr lang="zh-CN" altLang="en-US" dirty="0">
                <a:solidFill>
                  <a:srgbClr val="FF00FF"/>
                </a:solidFill>
                <a:latin typeface="+mj-ea"/>
              </a:rPr>
              <a:t>矩形</a:t>
            </a:r>
            <a:r>
              <a:rPr lang="zh-CN" altLang="en-US" dirty="0">
                <a:solidFill>
                  <a:schemeClr val="accent4"/>
                </a:solidFill>
                <a:latin typeface="+mj-ea"/>
              </a:rPr>
              <a:t>。</a:t>
            </a:r>
            <a:endParaRPr lang="en-US" altLang="zh-CN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2248639" y="93069"/>
            <a:ext cx="571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磁介质中安培环路定理的应用：</a:t>
            </a:r>
          </a:p>
        </p:txBody>
      </p:sp>
    </p:spTree>
    <p:extLst>
      <p:ext uri="{BB962C8B-B14F-4D97-AF65-F5344CB8AC3E}">
        <p14:creationId xmlns:p14="http://schemas.microsoft.com/office/powerpoint/2010/main" val="193616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 autoUpdateAnimBg="0"/>
      <p:bldP spid="8" grpId="0" autoUpdateAnimBg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268191" y="385432"/>
            <a:ext cx="7680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9900"/>
                </a:solidFill>
                <a:latin typeface="Century Schoolbook" panose="02040604050505020304" pitchFamily="18" charset="0"/>
              </a:rPr>
              <a:t>c</a:t>
            </a:r>
            <a:r>
              <a:rPr lang="zh-CN" altLang="en-US" sz="2800" dirty="0">
                <a:solidFill>
                  <a:srgbClr val="009900"/>
                </a:solidFill>
                <a:latin typeface="Century Schoolbook" panose="02040604050505020304" pitchFamily="18" charset="0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平行原则：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选取</a:t>
            </a:r>
            <a:r>
              <a:rPr lang="zh-CN" altLang="en-US" sz="2800" dirty="0">
                <a:solidFill>
                  <a:srgbClr val="0070C0"/>
                </a:solidFill>
              </a:rPr>
              <a:t>部分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安培环路</a:t>
            </a:r>
            <a:r>
              <a:rPr lang="zh-CN" altLang="en-US" sz="2800" dirty="0">
                <a:solidFill>
                  <a:srgbClr val="0070C0"/>
                </a:solidFill>
              </a:rPr>
              <a:t>为</a:t>
            </a:r>
            <a:r>
              <a:rPr lang="zh-CN" altLang="en-US" sz="2800" dirty="0">
                <a:solidFill>
                  <a:srgbClr val="CA1CBE"/>
                </a:solidFill>
              </a:rPr>
              <a:t>磁场强度</a:t>
            </a:r>
            <a:r>
              <a:rPr lang="zh-CN" altLang="en-US" sz="2800" dirty="0">
                <a:solidFill>
                  <a:srgbClr val="0070C0"/>
                </a:solidFill>
              </a:rPr>
              <a:t>线。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35857"/>
              </p:ext>
            </p:extLst>
          </p:nvPr>
        </p:nvGraphicFramePr>
        <p:xfrm>
          <a:off x="3400426" y="1125539"/>
          <a:ext cx="140176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5" name="公式" r:id="rId3" imgW="469800" imgH="215640" progId="Equation.3">
                  <p:embed/>
                </p:oleObj>
              </mc:Choice>
              <mc:Fallback>
                <p:oleObj name="公式" r:id="rId3" imgW="46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6" y="1125539"/>
                        <a:ext cx="140176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067187"/>
              </p:ext>
            </p:extLst>
          </p:nvPr>
        </p:nvGraphicFramePr>
        <p:xfrm>
          <a:off x="6931025" y="1185864"/>
          <a:ext cx="23876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6" name="公式" r:id="rId5" imgW="799920" imgH="215640" progId="Equation.3">
                  <p:embed/>
                </p:oleObj>
              </mc:Choice>
              <mc:Fallback>
                <p:oleObj name="公式" r:id="rId5" imgW="799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1185864"/>
                        <a:ext cx="238760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2207568" y="1916832"/>
            <a:ext cx="83529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00CC"/>
                </a:solidFill>
                <a:latin typeface="Century Schoolbook" panose="02040604050505020304" pitchFamily="18" charset="0"/>
              </a:rPr>
              <a:t>d)</a:t>
            </a:r>
            <a:r>
              <a:rPr lang="zh-CN" altLang="en-US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垂直原则：</a:t>
            </a:r>
            <a:r>
              <a:rPr lang="zh-CN" altLang="en-US" sz="2800" dirty="0">
                <a:solidFill>
                  <a:srgbClr val="009900"/>
                </a:solidFill>
                <a:latin typeface="+mj-ea"/>
              </a:rPr>
              <a:t>选取</a:t>
            </a:r>
            <a:r>
              <a:rPr lang="zh-CN" altLang="en-US" sz="2800" dirty="0">
                <a:solidFill>
                  <a:srgbClr val="009900"/>
                </a:solidFill>
              </a:rPr>
              <a:t>部分</a:t>
            </a:r>
            <a:r>
              <a:rPr lang="zh-CN" altLang="en-US" sz="2800" dirty="0">
                <a:solidFill>
                  <a:srgbClr val="009900"/>
                </a:solidFill>
                <a:latin typeface="+mj-ea"/>
              </a:rPr>
              <a:t>安培环路</a:t>
            </a:r>
            <a:r>
              <a:rPr lang="zh-CN" altLang="en-US" sz="2800" dirty="0">
                <a:solidFill>
                  <a:srgbClr val="F30DD2"/>
                </a:solidFill>
                <a:latin typeface="+mj-ea"/>
              </a:rPr>
              <a:t>垂直</a:t>
            </a:r>
            <a:r>
              <a:rPr lang="zh-CN" altLang="en-US" sz="2800" dirty="0">
                <a:solidFill>
                  <a:srgbClr val="009900"/>
                </a:solidFill>
                <a:latin typeface="+mj-ea"/>
              </a:rPr>
              <a:t>于</a:t>
            </a:r>
            <a:r>
              <a:rPr lang="zh-CN" altLang="en-US" sz="2800" dirty="0">
                <a:solidFill>
                  <a:srgbClr val="CA1CBE"/>
                </a:solidFill>
              </a:rPr>
              <a:t>磁场强度</a:t>
            </a:r>
            <a:r>
              <a:rPr lang="zh-CN" altLang="en-US" sz="2800" dirty="0">
                <a:solidFill>
                  <a:srgbClr val="009900"/>
                </a:solidFill>
              </a:rPr>
              <a:t>线。</a:t>
            </a:r>
            <a:endParaRPr lang="zh-CN" altLang="en-US" sz="2800" dirty="0">
              <a:solidFill>
                <a:srgbClr val="009900"/>
              </a:solidFill>
              <a:latin typeface="Century Schoolbook" panose="02040604050505020304" pitchFamily="18" charset="0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89586"/>
              </p:ext>
            </p:extLst>
          </p:nvPr>
        </p:nvGraphicFramePr>
        <p:xfrm>
          <a:off x="3071814" y="2638426"/>
          <a:ext cx="1512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7" name="公式" r:id="rId7" imgW="507960" imgH="215640" progId="Equation.3">
                  <p:embed/>
                </p:oleObj>
              </mc:Choice>
              <mc:Fallback>
                <p:oleObj name="公式" r:id="rId7" imgW="507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4" y="2638426"/>
                        <a:ext cx="15128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601834"/>
              </p:ext>
            </p:extLst>
          </p:nvPr>
        </p:nvGraphicFramePr>
        <p:xfrm>
          <a:off x="5627688" y="2667001"/>
          <a:ext cx="18923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8" name="公式" r:id="rId9" imgW="634680" imgH="215640" progId="Equation.3">
                  <p:embed/>
                </p:oleObj>
              </mc:Choice>
              <mc:Fallback>
                <p:oleObj name="公式" r:id="rId9" imgW="634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2667001"/>
                        <a:ext cx="189230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224186"/>
              </p:ext>
            </p:extLst>
          </p:nvPr>
        </p:nvGraphicFramePr>
        <p:xfrm>
          <a:off x="6069543" y="3897009"/>
          <a:ext cx="9128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9" name="公式" r:id="rId11" imgW="285564" imgH="333332" progId="Equation.3">
                  <p:embed/>
                </p:oleObj>
              </mc:Choice>
              <mc:Fallback>
                <p:oleObj name="公式" r:id="rId11" imgW="285564" imgH="3333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543" y="3897009"/>
                        <a:ext cx="91281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707170" y="3520495"/>
            <a:ext cx="6028878" cy="1410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009900"/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rgbClr val="009900"/>
                </a:solidFill>
                <a:latin typeface="+mj-ea"/>
              </a:rPr>
              <a:t>3</a:t>
            </a:r>
            <a:r>
              <a:rPr lang="zh-CN" altLang="en-US" dirty="0">
                <a:solidFill>
                  <a:srgbClr val="009900"/>
                </a:solidFill>
                <a:latin typeface="+mj-ea"/>
              </a:rPr>
              <a:t>）</a:t>
            </a:r>
            <a:r>
              <a:rPr lang="zh-CN" altLang="zh-CN" dirty="0">
                <a:solidFill>
                  <a:srgbClr val="009900"/>
                </a:solidFill>
                <a:latin typeface="宋体" panose="02010600030101010101" pitchFamily="2" charset="-122"/>
              </a:rPr>
              <a:t>用右手螺旋定则确定所选定的回路包围电流的正负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009900"/>
                </a:solidFill>
                <a:latin typeface="+mj-ea"/>
              </a:rPr>
              <a:t>求       </a:t>
            </a:r>
            <a:r>
              <a:rPr lang="en-US" altLang="zh-CN" dirty="0">
                <a:solidFill>
                  <a:srgbClr val="00B050"/>
                </a:solidFill>
                <a:latin typeface="+mj-ea"/>
              </a:rPr>
              <a:t>(</a:t>
            </a:r>
            <a:r>
              <a:rPr lang="zh-CN" altLang="en-US" dirty="0">
                <a:solidFill>
                  <a:srgbClr val="CC3300"/>
                </a:solidFill>
                <a:latin typeface="+mj-ea"/>
              </a:rPr>
              <a:t>服从右手螺旋为正</a:t>
            </a:r>
            <a:r>
              <a:rPr lang="en-US" altLang="zh-CN" dirty="0">
                <a:solidFill>
                  <a:srgbClr val="00B050"/>
                </a:solidFill>
                <a:latin typeface="+mj-ea"/>
              </a:rPr>
              <a:t>, </a:t>
            </a:r>
            <a:r>
              <a:rPr lang="zh-CN" altLang="en-US" dirty="0">
                <a:solidFill>
                  <a:srgbClr val="0070C0"/>
                </a:solidFill>
                <a:latin typeface="+mj-ea"/>
              </a:rPr>
              <a:t>反之为负</a:t>
            </a:r>
            <a:r>
              <a:rPr lang="en-US" altLang="zh-CN" dirty="0">
                <a:solidFill>
                  <a:srgbClr val="00B050"/>
                </a:solidFill>
                <a:latin typeface="+mj-ea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+mj-ea"/>
              </a:rPr>
              <a:t>。</a:t>
            </a:r>
          </a:p>
        </p:txBody>
      </p:sp>
      <p:graphicFrame>
        <p:nvGraphicFramePr>
          <p:cNvPr id="1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1222"/>
              </p:ext>
            </p:extLst>
          </p:nvPr>
        </p:nvGraphicFramePr>
        <p:xfrm>
          <a:off x="9949161" y="4228494"/>
          <a:ext cx="4841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70" name="公式" r:id="rId13" imgW="139680" imgH="164880" progId="Equation.3">
                  <p:embed/>
                </p:oleObj>
              </mc:Choice>
              <mc:Fallback>
                <p:oleObj name="公式" r:id="rId1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9161" y="4228494"/>
                        <a:ext cx="48418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47"/>
          <p:cNvSpPr>
            <a:spLocks noChangeShapeType="1"/>
          </p:cNvSpPr>
          <p:nvPr/>
        </p:nvSpPr>
        <p:spPr bwMode="auto">
          <a:xfrm>
            <a:off x="8836276" y="2519251"/>
            <a:ext cx="19126" cy="1306512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232198"/>
              </p:ext>
            </p:extLst>
          </p:nvPr>
        </p:nvGraphicFramePr>
        <p:xfrm>
          <a:off x="8888413" y="2890838"/>
          <a:ext cx="18224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71" name="公式" r:id="rId15" imgW="939600" imgH="203040" progId="Equation.3">
                  <p:embed/>
                </p:oleObj>
              </mc:Choice>
              <mc:Fallback>
                <p:oleObj name="公式" r:id="rId15" imgW="939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8413" y="2890838"/>
                        <a:ext cx="18224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24"/>
          <p:cNvGrpSpPr>
            <a:grpSpLocks/>
          </p:cNvGrpSpPr>
          <p:nvPr/>
        </p:nvGrpSpPr>
        <p:grpSpPr bwMode="auto">
          <a:xfrm rot="17022990">
            <a:off x="7625008" y="3902391"/>
            <a:ext cx="1847850" cy="1744663"/>
            <a:chOff x="4091" y="1656"/>
            <a:chExt cx="1164" cy="1099"/>
          </a:xfrm>
        </p:grpSpPr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420" y="2109"/>
              <a:ext cx="835" cy="646"/>
            </a:xfrm>
            <a:custGeom>
              <a:avLst/>
              <a:gdLst>
                <a:gd name="T0" fmla="*/ 6 w 835"/>
                <a:gd name="T1" fmla="*/ 149 h 646"/>
                <a:gd name="T2" fmla="*/ 6 w 835"/>
                <a:gd name="T3" fmla="*/ 203 h 646"/>
                <a:gd name="T4" fmla="*/ 18 w 835"/>
                <a:gd name="T5" fmla="*/ 280 h 646"/>
                <a:gd name="T6" fmla="*/ 54 w 835"/>
                <a:gd name="T7" fmla="*/ 383 h 646"/>
                <a:gd name="T8" fmla="*/ 113 w 835"/>
                <a:gd name="T9" fmla="*/ 526 h 646"/>
                <a:gd name="T10" fmla="*/ 143 w 835"/>
                <a:gd name="T11" fmla="*/ 562 h 646"/>
                <a:gd name="T12" fmla="*/ 238 w 835"/>
                <a:gd name="T13" fmla="*/ 615 h 646"/>
                <a:gd name="T14" fmla="*/ 298 w 835"/>
                <a:gd name="T15" fmla="*/ 645 h 646"/>
                <a:gd name="T16" fmla="*/ 339 w 835"/>
                <a:gd name="T17" fmla="*/ 615 h 646"/>
                <a:gd name="T18" fmla="*/ 369 w 835"/>
                <a:gd name="T19" fmla="*/ 615 h 646"/>
                <a:gd name="T20" fmla="*/ 417 w 835"/>
                <a:gd name="T21" fmla="*/ 639 h 646"/>
                <a:gd name="T22" fmla="*/ 458 w 835"/>
                <a:gd name="T23" fmla="*/ 633 h 646"/>
                <a:gd name="T24" fmla="*/ 488 w 835"/>
                <a:gd name="T25" fmla="*/ 591 h 646"/>
                <a:gd name="T26" fmla="*/ 524 w 835"/>
                <a:gd name="T27" fmla="*/ 603 h 646"/>
                <a:gd name="T28" fmla="*/ 572 w 835"/>
                <a:gd name="T29" fmla="*/ 585 h 646"/>
                <a:gd name="T30" fmla="*/ 590 w 835"/>
                <a:gd name="T31" fmla="*/ 526 h 646"/>
                <a:gd name="T32" fmla="*/ 626 w 835"/>
                <a:gd name="T33" fmla="*/ 502 h 646"/>
                <a:gd name="T34" fmla="*/ 644 w 835"/>
                <a:gd name="T35" fmla="*/ 454 h 646"/>
                <a:gd name="T36" fmla="*/ 650 w 835"/>
                <a:gd name="T37" fmla="*/ 358 h 646"/>
                <a:gd name="T38" fmla="*/ 632 w 835"/>
                <a:gd name="T39" fmla="*/ 298 h 646"/>
                <a:gd name="T40" fmla="*/ 584 w 835"/>
                <a:gd name="T41" fmla="*/ 256 h 646"/>
                <a:gd name="T42" fmla="*/ 524 w 835"/>
                <a:gd name="T43" fmla="*/ 221 h 646"/>
                <a:gd name="T44" fmla="*/ 500 w 835"/>
                <a:gd name="T45" fmla="*/ 238 h 646"/>
                <a:gd name="T46" fmla="*/ 494 w 835"/>
                <a:gd name="T47" fmla="*/ 274 h 646"/>
                <a:gd name="T48" fmla="*/ 518 w 835"/>
                <a:gd name="T49" fmla="*/ 304 h 646"/>
                <a:gd name="T50" fmla="*/ 494 w 835"/>
                <a:gd name="T51" fmla="*/ 280 h 646"/>
                <a:gd name="T52" fmla="*/ 488 w 835"/>
                <a:gd name="T53" fmla="*/ 268 h 646"/>
                <a:gd name="T54" fmla="*/ 470 w 835"/>
                <a:gd name="T55" fmla="*/ 244 h 646"/>
                <a:gd name="T56" fmla="*/ 482 w 835"/>
                <a:gd name="T57" fmla="*/ 203 h 646"/>
                <a:gd name="T58" fmla="*/ 512 w 835"/>
                <a:gd name="T59" fmla="*/ 197 h 646"/>
                <a:gd name="T60" fmla="*/ 602 w 835"/>
                <a:gd name="T61" fmla="*/ 203 h 646"/>
                <a:gd name="T62" fmla="*/ 697 w 835"/>
                <a:gd name="T63" fmla="*/ 227 h 646"/>
                <a:gd name="T64" fmla="*/ 786 w 835"/>
                <a:gd name="T65" fmla="*/ 227 h 646"/>
                <a:gd name="T66" fmla="*/ 822 w 835"/>
                <a:gd name="T67" fmla="*/ 203 h 646"/>
                <a:gd name="T68" fmla="*/ 828 w 835"/>
                <a:gd name="T69" fmla="*/ 149 h 646"/>
                <a:gd name="T70" fmla="*/ 769 w 835"/>
                <a:gd name="T71" fmla="*/ 131 h 646"/>
                <a:gd name="T72" fmla="*/ 703 w 835"/>
                <a:gd name="T73" fmla="*/ 107 h 646"/>
                <a:gd name="T74" fmla="*/ 679 w 835"/>
                <a:gd name="T75" fmla="*/ 95 h 646"/>
                <a:gd name="T76" fmla="*/ 650 w 835"/>
                <a:gd name="T77" fmla="*/ 83 h 646"/>
                <a:gd name="T78" fmla="*/ 518 w 835"/>
                <a:gd name="T79" fmla="*/ 48 h 646"/>
                <a:gd name="T80" fmla="*/ 363 w 835"/>
                <a:gd name="T81" fmla="*/ 18 h 646"/>
                <a:gd name="T82" fmla="*/ 268 w 835"/>
                <a:gd name="T83" fmla="*/ 0 h 6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35"/>
                <a:gd name="T127" fmla="*/ 0 h 646"/>
                <a:gd name="T128" fmla="*/ 835 w 835"/>
                <a:gd name="T129" fmla="*/ 646 h 6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35" h="646">
                  <a:moveTo>
                    <a:pt x="0" y="107"/>
                  </a:moveTo>
                  <a:lnTo>
                    <a:pt x="6" y="131"/>
                  </a:lnTo>
                  <a:lnTo>
                    <a:pt x="6" y="149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6" y="203"/>
                  </a:lnTo>
                  <a:lnTo>
                    <a:pt x="6" y="227"/>
                  </a:lnTo>
                  <a:lnTo>
                    <a:pt x="12" y="250"/>
                  </a:lnTo>
                  <a:lnTo>
                    <a:pt x="18" y="280"/>
                  </a:lnTo>
                  <a:lnTo>
                    <a:pt x="24" y="310"/>
                  </a:lnTo>
                  <a:lnTo>
                    <a:pt x="36" y="340"/>
                  </a:lnTo>
                  <a:lnTo>
                    <a:pt x="54" y="383"/>
                  </a:lnTo>
                  <a:lnTo>
                    <a:pt x="72" y="424"/>
                  </a:lnTo>
                  <a:lnTo>
                    <a:pt x="96" y="478"/>
                  </a:lnTo>
                  <a:lnTo>
                    <a:pt x="113" y="526"/>
                  </a:lnTo>
                  <a:lnTo>
                    <a:pt x="119" y="544"/>
                  </a:lnTo>
                  <a:lnTo>
                    <a:pt x="131" y="556"/>
                  </a:lnTo>
                  <a:lnTo>
                    <a:pt x="143" y="562"/>
                  </a:lnTo>
                  <a:lnTo>
                    <a:pt x="161" y="573"/>
                  </a:lnTo>
                  <a:lnTo>
                    <a:pt x="191" y="591"/>
                  </a:lnTo>
                  <a:lnTo>
                    <a:pt x="238" y="615"/>
                  </a:lnTo>
                  <a:lnTo>
                    <a:pt x="262" y="633"/>
                  </a:lnTo>
                  <a:lnTo>
                    <a:pt x="286" y="639"/>
                  </a:lnTo>
                  <a:lnTo>
                    <a:pt x="298" y="645"/>
                  </a:lnTo>
                  <a:lnTo>
                    <a:pt x="316" y="639"/>
                  </a:lnTo>
                  <a:lnTo>
                    <a:pt x="333" y="627"/>
                  </a:lnTo>
                  <a:lnTo>
                    <a:pt x="339" y="615"/>
                  </a:lnTo>
                  <a:lnTo>
                    <a:pt x="345" y="609"/>
                  </a:lnTo>
                  <a:lnTo>
                    <a:pt x="357" y="609"/>
                  </a:lnTo>
                  <a:lnTo>
                    <a:pt x="369" y="615"/>
                  </a:lnTo>
                  <a:lnTo>
                    <a:pt x="381" y="621"/>
                  </a:lnTo>
                  <a:lnTo>
                    <a:pt x="399" y="633"/>
                  </a:lnTo>
                  <a:lnTo>
                    <a:pt x="417" y="639"/>
                  </a:lnTo>
                  <a:lnTo>
                    <a:pt x="429" y="639"/>
                  </a:lnTo>
                  <a:lnTo>
                    <a:pt x="446" y="639"/>
                  </a:lnTo>
                  <a:lnTo>
                    <a:pt x="458" y="633"/>
                  </a:lnTo>
                  <a:lnTo>
                    <a:pt x="470" y="621"/>
                  </a:lnTo>
                  <a:lnTo>
                    <a:pt x="482" y="603"/>
                  </a:lnTo>
                  <a:lnTo>
                    <a:pt x="488" y="591"/>
                  </a:lnTo>
                  <a:lnTo>
                    <a:pt x="500" y="591"/>
                  </a:lnTo>
                  <a:lnTo>
                    <a:pt x="512" y="597"/>
                  </a:lnTo>
                  <a:lnTo>
                    <a:pt x="524" y="603"/>
                  </a:lnTo>
                  <a:lnTo>
                    <a:pt x="542" y="597"/>
                  </a:lnTo>
                  <a:lnTo>
                    <a:pt x="560" y="597"/>
                  </a:lnTo>
                  <a:lnTo>
                    <a:pt x="572" y="585"/>
                  </a:lnTo>
                  <a:lnTo>
                    <a:pt x="578" y="573"/>
                  </a:lnTo>
                  <a:lnTo>
                    <a:pt x="584" y="550"/>
                  </a:lnTo>
                  <a:lnTo>
                    <a:pt x="590" y="526"/>
                  </a:lnTo>
                  <a:lnTo>
                    <a:pt x="590" y="514"/>
                  </a:lnTo>
                  <a:lnTo>
                    <a:pt x="614" y="508"/>
                  </a:lnTo>
                  <a:lnTo>
                    <a:pt x="626" y="502"/>
                  </a:lnTo>
                  <a:lnTo>
                    <a:pt x="638" y="490"/>
                  </a:lnTo>
                  <a:lnTo>
                    <a:pt x="644" y="472"/>
                  </a:lnTo>
                  <a:lnTo>
                    <a:pt x="644" y="454"/>
                  </a:lnTo>
                  <a:lnTo>
                    <a:pt x="644" y="430"/>
                  </a:lnTo>
                  <a:lnTo>
                    <a:pt x="650" y="400"/>
                  </a:lnTo>
                  <a:lnTo>
                    <a:pt x="650" y="358"/>
                  </a:lnTo>
                  <a:lnTo>
                    <a:pt x="650" y="340"/>
                  </a:lnTo>
                  <a:lnTo>
                    <a:pt x="644" y="322"/>
                  </a:lnTo>
                  <a:lnTo>
                    <a:pt x="632" y="298"/>
                  </a:lnTo>
                  <a:lnTo>
                    <a:pt x="620" y="280"/>
                  </a:lnTo>
                  <a:lnTo>
                    <a:pt x="602" y="268"/>
                  </a:lnTo>
                  <a:lnTo>
                    <a:pt x="584" y="256"/>
                  </a:lnTo>
                  <a:lnTo>
                    <a:pt x="560" y="238"/>
                  </a:lnTo>
                  <a:lnTo>
                    <a:pt x="536" y="227"/>
                  </a:lnTo>
                  <a:lnTo>
                    <a:pt x="524" y="221"/>
                  </a:lnTo>
                  <a:lnTo>
                    <a:pt x="518" y="227"/>
                  </a:lnTo>
                  <a:lnTo>
                    <a:pt x="506" y="232"/>
                  </a:lnTo>
                  <a:lnTo>
                    <a:pt x="500" y="238"/>
                  </a:lnTo>
                  <a:lnTo>
                    <a:pt x="494" y="250"/>
                  </a:lnTo>
                  <a:lnTo>
                    <a:pt x="494" y="262"/>
                  </a:lnTo>
                  <a:lnTo>
                    <a:pt x="494" y="274"/>
                  </a:lnTo>
                  <a:lnTo>
                    <a:pt x="506" y="286"/>
                  </a:lnTo>
                  <a:lnTo>
                    <a:pt x="512" y="298"/>
                  </a:lnTo>
                  <a:lnTo>
                    <a:pt x="518" y="304"/>
                  </a:lnTo>
                  <a:lnTo>
                    <a:pt x="524" y="316"/>
                  </a:lnTo>
                  <a:lnTo>
                    <a:pt x="512" y="304"/>
                  </a:lnTo>
                  <a:lnTo>
                    <a:pt x="494" y="280"/>
                  </a:lnTo>
                  <a:lnTo>
                    <a:pt x="488" y="286"/>
                  </a:lnTo>
                  <a:lnTo>
                    <a:pt x="488" y="280"/>
                  </a:lnTo>
                  <a:lnTo>
                    <a:pt x="488" y="268"/>
                  </a:lnTo>
                  <a:lnTo>
                    <a:pt x="482" y="262"/>
                  </a:lnTo>
                  <a:lnTo>
                    <a:pt x="476" y="250"/>
                  </a:lnTo>
                  <a:lnTo>
                    <a:pt x="470" y="244"/>
                  </a:lnTo>
                  <a:lnTo>
                    <a:pt x="470" y="227"/>
                  </a:lnTo>
                  <a:lnTo>
                    <a:pt x="470" y="215"/>
                  </a:lnTo>
                  <a:lnTo>
                    <a:pt x="482" y="203"/>
                  </a:lnTo>
                  <a:lnTo>
                    <a:pt x="488" y="197"/>
                  </a:lnTo>
                  <a:lnTo>
                    <a:pt x="500" y="197"/>
                  </a:lnTo>
                  <a:lnTo>
                    <a:pt x="512" y="197"/>
                  </a:lnTo>
                  <a:lnTo>
                    <a:pt x="542" y="197"/>
                  </a:lnTo>
                  <a:lnTo>
                    <a:pt x="572" y="197"/>
                  </a:lnTo>
                  <a:lnTo>
                    <a:pt x="602" y="203"/>
                  </a:lnTo>
                  <a:lnTo>
                    <a:pt x="632" y="203"/>
                  </a:lnTo>
                  <a:lnTo>
                    <a:pt x="673" y="215"/>
                  </a:lnTo>
                  <a:lnTo>
                    <a:pt x="697" y="227"/>
                  </a:lnTo>
                  <a:lnTo>
                    <a:pt x="715" y="232"/>
                  </a:lnTo>
                  <a:lnTo>
                    <a:pt x="757" y="232"/>
                  </a:lnTo>
                  <a:lnTo>
                    <a:pt x="786" y="227"/>
                  </a:lnTo>
                  <a:lnTo>
                    <a:pt x="804" y="221"/>
                  </a:lnTo>
                  <a:lnTo>
                    <a:pt x="816" y="215"/>
                  </a:lnTo>
                  <a:lnTo>
                    <a:pt x="822" y="203"/>
                  </a:lnTo>
                  <a:lnTo>
                    <a:pt x="828" y="185"/>
                  </a:lnTo>
                  <a:lnTo>
                    <a:pt x="834" y="167"/>
                  </a:lnTo>
                  <a:lnTo>
                    <a:pt x="828" y="149"/>
                  </a:lnTo>
                  <a:lnTo>
                    <a:pt x="822" y="143"/>
                  </a:lnTo>
                  <a:lnTo>
                    <a:pt x="781" y="137"/>
                  </a:lnTo>
                  <a:lnTo>
                    <a:pt x="769" y="131"/>
                  </a:lnTo>
                  <a:lnTo>
                    <a:pt x="763" y="131"/>
                  </a:lnTo>
                  <a:lnTo>
                    <a:pt x="739" y="125"/>
                  </a:lnTo>
                  <a:lnTo>
                    <a:pt x="703" y="107"/>
                  </a:lnTo>
                  <a:lnTo>
                    <a:pt x="691" y="101"/>
                  </a:lnTo>
                  <a:lnTo>
                    <a:pt x="679" y="101"/>
                  </a:lnTo>
                  <a:lnTo>
                    <a:pt x="679" y="95"/>
                  </a:lnTo>
                  <a:lnTo>
                    <a:pt x="673" y="95"/>
                  </a:lnTo>
                  <a:lnTo>
                    <a:pt x="668" y="95"/>
                  </a:lnTo>
                  <a:lnTo>
                    <a:pt x="650" y="83"/>
                  </a:lnTo>
                  <a:lnTo>
                    <a:pt x="608" y="77"/>
                  </a:lnTo>
                  <a:lnTo>
                    <a:pt x="566" y="59"/>
                  </a:lnTo>
                  <a:lnTo>
                    <a:pt x="518" y="48"/>
                  </a:lnTo>
                  <a:lnTo>
                    <a:pt x="464" y="30"/>
                  </a:lnTo>
                  <a:lnTo>
                    <a:pt x="423" y="24"/>
                  </a:lnTo>
                  <a:lnTo>
                    <a:pt x="363" y="18"/>
                  </a:lnTo>
                  <a:lnTo>
                    <a:pt x="304" y="18"/>
                  </a:lnTo>
                  <a:lnTo>
                    <a:pt x="298" y="18"/>
                  </a:lnTo>
                  <a:lnTo>
                    <a:pt x="268" y="0"/>
                  </a:lnTo>
                  <a:lnTo>
                    <a:pt x="203" y="71"/>
                  </a:lnTo>
                  <a:lnTo>
                    <a:pt x="0" y="107"/>
                  </a:lnTo>
                </a:path>
              </a:pathLst>
            </a:custGeom>
            <a:solidFill>
              <a:srgbClr val="FF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20" y="2210"/>
              <a:ext cx="132" cy="444"/>
            </a:xfrm>
            <a:custGeom>
              <a:avLst/>
              <a:gdLst>
                <a:gd name="T0" fmla="*/ 0 w 132"/>
                <a:gd name="T1" fmla="*/ 24 h 444"/>
                <a:gd name="T2" fmla="*/ 6 w 132"/>
                <a:gd name="T3" fmla="*/ 42 h 444"/>
                <a:gd name="T4" fmla="*/ 6 w 132"/>
                <a:gd name="T5" fmla="*/ 60 h 444"/>
                <a:gd name="T6" fmla="*/ 12 w 132"/>
                <a:gd name="T7" fmla="*/ 72 h 444"/>
                <a:gd name="T8" fmla="*/ 6 w 132"/>
                <a:gd name="T9" fmla="*/ 90 h 444"/>
                <a:gd name="T10" fmla="*/ 6 w 132"/>
                <a:gd name="T11" fmla="*/ 102 h 444"/>
                <a:gd name="T12" fmla="*/ 6 w 132"/>
                <a:gd name="T13" fmla="*/ 120 h 444"/>
                <a:gd name="T14" fmla="*/ 6 w 132"/>
                <a:gd name="T15" fmla="*/ 143 h 444"/>
                <a:gd name="T16" fmla="*/ 18 w 132"/>
                <a:gd name="T17" fmla="*/ 173 h 444"/>
                <a:gd name="T18" fmla="*/ 24 w 132"/>
                <a:gd name="T19" fmla="*/ 209 h 444"/>
                <a:gd name="T20" fmla="*/ 36 w 132"/>
                <a:gd name="T21" fmla="*/ 245 h 444"/>
                <a:gd name="T22" fmla="*/ 54 w 132"/>
                <a:gd name="T23" fmla="*/ 288 h 444"/>
                <a:gd name="T24" fmla="*/ 72 w 132"/>
                <a:gd name="T25" fmla="*/ 335 h 444"/>
                <a:gd name="T26" fmla="*/ 96 w 132"/>
                <a:gd name="T27" fmla="*/ 377 h 444"/>
                <a:gd name="T28" fmla="*/ 107 w 132"/>
                <a:gd name="T29" fmla="*/ 407 h 444"/>
                <a:gd name="T30" fmla="*/ 113 w 132"/>
                <a:gd name="T31" fmla="*/ 425 h 444"/>
                <a:gd name="T32" fmla="*/ 125 w 132"/>
                <a:gd name="T33" fmla="*/ 443 h 444"/>
                <a:gd name="T34" fmla="*/ 119 w 132"/>
                <a:gd name="T35" fmla="*/ 431 h 444"/>
                <a:gd name="T36" fmla="*/ 119 w 132"/>
                <a:gd name="T37" fmla="*/ 419 h 444"/>
                <a:gd name="T38" fmla="*/ 125 w 132"/>
                <a:gd name="T39" fmla="*/ 407 h 444"/>
                <a:gd name="T40" fmla="*/ 125 w 132"/>
                <a:gd name="T41" fmla="*/ 401 h 444"/>
                <a:gd name="T42" fmla="*/ 119 w 132"/>
                <a:gd name="T43" fmla="*/ 383 h 444"/>
                <a:gd name="T44" fmla="*/ 107 w 132"/>
                <a:gd name="T45" fmla="*/ 365 h 444"/>
                <a:gd name="T46" fmla="*/ 96 w 132"/>
                <a:gd name="T47" fmla="*/ 347 h 444"/>
                <a:gd name="T48" fmla="*/ 84 w 132"/>
                <a:gd name="T49" fmla="*/ 323 h 444"/>
                <a:gd name="T50" fmla="*/ 72 w 132"/>
                <a:gd name="T51" fmla="*/ 299 h 444"/>
                <a:gd name="T52" fmla="*/ 60 w 132"/>
                <a:gd name="T53" fmla="*/ 270 h 444"/>
                <a:gd name="T54" fmla="*/ 54 w 132"/>
                <a:gd name="T55" fmla="*/ 245 h 444"/>
                <a:gd name="T56" fmla="*/ 42 w 132"/>
                <a:gd name="T57" fmla="*/ 221 h 444"/>
                <a:gd name="T58" fmla="*/ 36 w 132"/>
                <a:gd name="T59" fmla="*/ 203 h 444"/>
                <a:gd name="T60" fmla="*/ 36 w 132"/>
                <a:gd name="T61" fmla="*/ 185 h 444"/>
                <a:gd name="T62" fmla="*/ 30 w 132"/>
                <a:gd name="T63" fmla="*/ 173 h 444"/>
                <a:gd name="T64" fmla="*/ 30 w 132"/>
                <a:gd name="T65" fmla="*/ 149 h 444"/>
                <a:gd name="T66" fmla="*/ 30 w 132"/>
                <a:gd name="T67" fmla="*/ 126 h 444"/>
                <a:gd name="T68" fmla="*/ 30 w 132"/>
                <a:gd name="T69" fmla="*/ 102 h 444"/>
                <a:gd name="T70" fmla="*/ 36 w 132"/>
                <a:gd name="T71" fmla="*/ 84 h 444"/>
                <a:gd name="T72" fmla="*/ 42 w 132"/>
                <a:gd name="T73" fmla="*/ 66 h 444"/>
                <a:gd name="T74" fmla="*/ 60 w 132"/>
                <a:gd name="T75" fmla="*/ 54 h 444"/>
                <a:gd name="T76" fmla="*/ 72 w 132"/>
                <a:gd name="T77" fmla="*/ 42 h 444"/>
                <a:gd name="T78" fmla="*/ 90 w 132"/>
                <a:gd name="T79" fmla="*/ 30 h 444"/>
                <a:gd name="T80" fmla="*/ 107 w 132"/>
                <a:gd name="T81" fmla="*/ 18 h 444"/>
                <a:gd name="T82" fmla="*/ 119 w 132"/>
                <a:gd name="T83" fmla="*/ 12 h 444"/>
                <a:gd name="T84" fmla="*/ 131 w 132"/>
                <a:gd name="T85" fmla="*/ 0 h 444"/>
                <a:gd name="T86" fmla="*/ 0 w 132"/>
                <a:gd name="T87" fmla="*/ 24 h 4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2"/>
                <a:gd name="T133" fmla="*/ 0 h 444"/>
                <a:gd name="T134" fmla="*/ 132 w 132"/>
                <a:gd name="T135" fmla="*/ 444 h 4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2" h="444">
                  <a:moveTo>
                    <a:pt x="0" y="24"/>
                  </a:moveTo>
                  <a:lnTo>
                    <a:pt x="6" y="42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90"/>
                  </a:lnTo>
                  <a:lnTo>
                    <a:pt x="6" y="102"/>
                  </a:lnTo>
                  <a:lnTo>
                    <a:pt x="6" y="120"/>
                  </a:lnTo>
                  <a:lnTo>
                    <a:pt x="6" y="143"/>
                  </a:lnTo>
                  <a:lnTo>
                    <a:pt x="18" y="173"/>
                  </a:lnTo>
                  <a:lnTo>
                    <a:pt x="24" y="209"/>
                  </a:lnTo>
                  <a:lnTo>
                    <a:pt x="36" y="245"/>
                  </a:lnTo>
                  <a:lnTo>
                    <a:pt x="54" y="288"/>
                  </a:lnTo>
                  <a:lnTo>
                    <a:pt x="72" y="335"/>
                  </a:lnTo>
                  <a:lnTo>
                    <a:pt x="96" y="377"/>
                  </a:lnTo>
                  <a:lnTo>
                    <a:pt x="107" y="407"/>
                  </a:lnTo>
                  <a:lnTo>
                    <a:pt x="113" y="425"/>
                  </a:lnTo>
                  <a:lnTo>
                    <a:pt x="125" y="443"/>
                  </a:lnTo>
                  <a:lnTo>
                    <a:pt x="119" y="431"/>
                  </a:lnTo>
                  <a:lnTo>
                    <a:pt x="119" y="419"/>
                  </a:lnTo>
                  <a:lnTo>
                    <a:pt x="125" y="407"/>
                  </a:lnTo>
                  <a:lnTo>
                    <a:pt x="125" y="401"/>
                  </a:lnTo>
                  <a:lnTo>
                    <a:pt x="119" y="383"/>
                  </a:lnTo>
                  <a:lnTo>
                    <a:pt x="107" y="365"/>
                  </a:lnTo>
                  <a:lnTo>
                    <a:pt x="96" y="347"/>
                  </a:lnTo>
                  <a:lnTo>
                    <a:pt x="84" y="323"/>
                  </a:lnTo>
                  <a:lnTo>
                    <a:pt x="72" y="299"/>
                  </a:lnTo>
                  <a:lnTo>
                    <a:pt x="60" y="270"/>
                  </a:lnTo>
                  <a:lnTo>
                    <a:pt x="54" y="245"/>
                  </a:lnTo>
                  <a:lnTo>
                    <a:pt x="42" y="221"/>
                  </a:lnTo>
                  <a:lnTo>
                    <a:pt x="36" y="203"/>
                  </a:lnTo>
                  <a:lnTo>
                    <a:pt x="36" y="185"/>
                  </a:lnTo>
                  <a:lnTo>
                    <a:pt x="30" y="173"/>
                  </a:lnTo>
                  <a:lnTo>
                    <a:pt x="30" y="149"/>
                  </a:lnTo>
                  <a:lnTo>
                    <a:pt x="30" y="126"/>
                  </a:lnTo>
                  <a:lnTo>
                    <a:pt x="30" y="102"/>
                  </a:lnTo>
                  <a:lnTo>
                    <a:pt x="36" y="84"/>
                  </a:lnTo>
                  <a:lnTo>
                    <a:pt x="42" y="66"/>
                  </a:lnTo>
                  <a:lnTo>
                    <a:pt x="60" y="54"/>
                  </a:lnTo>
                  <a:lnTo>
                    <a:pt x="72" y="42"/>
                  </a:lnTo>
                  <a:lnTo>
                    <a:pt x="90" y="30"/>
                  </a:lnTo>
                  <a:lnTo>
                    <a:pt x="107" y="18"/>
                  </a:lnTo>
                  <a:lnTo>
                    <a:pt x="119" y="12"/>
                  </a:lnTo>
                  <a:lnTo>
                    <a:pt x="131" y="0"/>
                  </a:lnTo>
                  <a:lnTo>
                    <a:pt x="0" y="24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4652" y="2635"/>
              <a:ext cx="114" cy="96"/>
            </a:xfrm>
            <a:custGeom>
              <a:avLst/>
              <a:gdLst>
                <a:gd name="T0" fmla="*/ 107 w 114"/>
                <a:gd name="T1" fmla="*/ 89 h 96"/>
                <a:gd name="T2" fmla="*/ 96 w 114"/>
                <a:gd name="T3" fmla="*/ 95 h 96"/>
                <a:gd name="T4" fmla="*/ 84 w 114"/>
                <a:gd name="T5" fmla="*/ 95 h 96"/>
                <a:gd name="T6" fmla="*/ 66 w 114"/>
                <a:gd name="T7" fmla="*/ 89 h 96"/>
                <a:gd name="T8" fmla="*/ 54 w 114"/>
                <a:gd name="T9" fmla="*/ 77 h 96"/>
                <a:gd name="T10" fmla="*/ 36 w 114"/>
                <a:gd name="T11" fmla="*/ 65 h 96"/>
                <a:gd name="T12" fmla="*/ 24 w 114"/>
                <a:gd name="T13" fmla="*/ 42 h 96"/>
                <a:gd name="T14" fmla="*/ 12 w 114"/>
                <a:gd name="T15" fmla="*/ 24 h 96"/>
                <a:gd name="T16" fmla="*/ 0 w 114"/>
                <a:gd name="T17" fmla="*/ 0 h 96"/>
                <a:gd name="T18" fmla="*/ 18 w 114"/>
                <a:gd name="T19" fmla="*/ 24 h 96"/>
                <a:gd name="T20" fmla="*/ 24 w 114"/>
                <a:gd name="T21" fmla="*/ 30 h 96"/>
                <a:gd name="T22" fmla="*/ 30 w 114"/>
                <a:gd name="T23" fmla="*/ 42 h 96"/>
                <a:gd name="T24" fmla="*/ 42 w 114"/>
                <a:gd name="T25" fmla="*/ 53 h 96"/>
                <a:gd name="T26" fmla="*/ 48 w 114"/>
                <a:gd name="T27" fmla="*/ 59 h 96"/>
                <a:gd name="T28" fmla="*/ 60 w 114"/>
                <a:gd name="T29" fmla="*/ 71 h 96"/>
                <a:gd name="T30" fmla="*/ 72 w 114"/>
                <a:gd name="T31" fmla="*/ 77 h 96"/>
                <a:gd name="T32" fmla="*/ 90 w 114"/>
                <a:gd name="T33" fmla="*/ 83 h 96"/>
                <a:gd name="T34" fmla="*/ 101 w 114"/>
                <a:gd name="T35" fmla="*/ 83 h 96"/>
                <a:gd name="T36" fmla="*/ 113 w 114"/>
                <a:gd name="T37" fmla="*/ 83 h 96"/>
                <a:gd name="T38" fmla="*/ 107 w 114"/>
                <a:gd name="T39" fmla="*/ 89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4"/>
                <a:gd name="T61" fmla="*/ 0 h 96"/>
                <a:gd name="T62" fmla="*/ 114 w 114"/>
                <a:gd name="T63" fmla="*/ 96 h 9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4" h="96">
                  <a:moveTo>
                    <a:pt x="107" y="89"/>
                  </a:moveTo>
                  <a:lnTo>
                    <a:pt x="96" y="95"/>
                  </a:lnTo>
                  <a:lnTo>
                    <a:pt x="84" y="95"/>
                  </a:lnTo>
                  <a:lnTo>
                    <a:pt x="66" y="89"/>
                  </a:lnTo>
                  <a:lnTo>
                    <a:pt x="54" y="77"/>
                  </a:lnTo>
                  <a:lnTo>
                    <a:pt x="36" y="65"/>
                  </a:lnTo>
                  <a:lnTo>
                    <a:pt x="24" y="42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42" y="53"/>
                  </a:lnTo>
                  <a:lnTo>
                    <a:pt x="48" y="59"/>
                  </a:lnTo>
                  <a:lnTo>
                    <a:pt x="60" y="71"/>
                  </a:lnTo>
                  <a:lnTo>
                    <a:pt x="72" y="77"/>
                  </a:lnTo>
                  <a:lnTo>
                    <a:pt x="90" y="83"/>
                  </a:lnTo>
                  <a:lnTo>
                    <a:pt x="101" y="83"/>
                  </a:lnTo>
                  <a:lnTo>
                    <a:pt x="113" y="83"/>
                  </a:lnTo>
                  <a:lnTo>
                    <a:pt x="107" y="89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8"/>
            <p:cNvSpPr>
              <a:spLocks/>
            </p:cNvSpPr>
            <p:nvPr/>
          </p:nvSpPr>
          <p:spPr bwMode="auto">
            <a:xfrm>
              <a:off x="4771" y="2599"/>
              <a:ext cx="138" cy="114"/>
            </a:xfrm>
            <a:custGeom>
              <a:avLst/>
              <a:gdLst>
                <a:gd name="T0" fmla="*/ 131 w 138"/>
                <a:gd name="T1" fmla="*/ 107 h 114"/>
                <a:gd name="T2" fmla="*/ 113 w 138"/>
                <a:gd name="T3" fmla="*/ 113 h 114"/>
                <a:gd name="T4" fmla="*/ 95 w 138"/>
                <a:gd name="T5" fmla="*/ 107 h 114"/>
                <a:gd name="T6" fmla="*/ 84 w 138"/>
                <a:gd name="T7" fmla="*/ 107 h 114"/>
                <a:gd name="T8" fmla="*/ 66 w 138"/>
                <a:gd name="T9" fmla="*/ 95 h 114"/>
                <a:gd name="T10" fmla="*/ 54 w 138"/>
                <a:gd name="T11" fmla="*/ 89 h 114"/>
                <a:gd name="T12" fmla="*/ 42 w 138"/>
                <a:gd name="T13" fmla="*/ 72 h 114"/>
                <a:gd name="T14" fmla="*/ 30 w 138"/>
                <a:gd name="T15" fmla="*/ 54 h 114"/>
                <a:gd name="T16" fmla="*/ 18 w 138"/>
                <a:gd name="T17" fmla="*/ 30 h 114"/>
                <a:gd name="T18" fmla="*/ 0 w 138"/>
                <a:gd name="T19" fmla="*/ 0 h 114"/>
                <a:gd name="T20" fmla="*/ 12 w 138"/>
                <a:gd name="T21" fmla="*/ 18 h 114"/>
                <a:gd name="T22" fmla="*/ 24 w 138"/>
                <a:gd name="T23" fmla="*/ 30 h 114"/>
                <a:gd name="T24" fmla="*/ 36 w 138"/>
                <a:gd name="T25" fmla="*/ 48 h 114"/>
                <a:gd name="T26" fmla="*/ 48 w 138"/>
                <a:gd name="T27" fmla="*/ 60 h 114"/>
                <a:gd name="T28" fmla="*/ 60 w 138"/>
                <a:gd name="T29" fmla="*/ 72 h 114"/>
                <a:gd name="T30" fmla="*/ 78 w 138"/>
                <a:gd name="T31" fmla="*/ 83 h 114"/>
                <a:gd name="T32" fmla="*/ 95 w 138"/>
                <a:gd name="T33" fmla="*/ 89 h 114"/>
                <a:gd name="T34" fmla="*/ 119 w 138"/>
                <a:gd name="T35" fmla="*/ 95 h 114"/>
                <a:gd name="T36" fmla="*/ 137 w 138"/>
                <a:gd name="T37" fmla="*/ 101 h 114"/>
                <a:gd name="T38" fmla="*/ 131 w 138"/>
                <a:gd name="T39" fmla="*/ 107 h 1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8"/>
                <a:gd name="T61" fmla="*/ 0 h 114"/>
                <a:gd name="T62" fmla="*/ 138 w 138"/>
                <a:gd name="T63" fmla="*/ 114 h 11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8" h="114">
                  <a:moveTo>
                    <a:pt x="131" y="107"/>
                  </a:moveTo>
                  <a:lnTo>
                    <a:pt x="113" y="113"/>
                  </a:lnTo>
                  <a:lnTo>
                    <a:pt x="95" y="107"/>
                  </a:lnTo>
                  <a:lnTo>
                    <a:pt x="84" y="107"/>
                  </a:lnTo>
                  <a:lnTo>
                    <a:pt x="66" y="95"/>
                  </a:lnTo>
                  <a:lnTo>
                    <a:pt x="54" y="89"/>
                  </a:lnTo>
                  <a:lnTo>
                    <a:pt x="42" y="72"/>
                  </a:lnTo>
                  <a:lnTo>
                    <a:pt x="30" y="54"/>
                  </a:lnTo>
                  <a:lnTo>
                    <a:pt x="18" y="3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24" y="30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60" y="72"/>
                  </a:lnTo>
                  <a:lnTo>
                    <a:pt x="78" y="83"/>
                  </a:lnTo>
                  <a:lnTo>
                    <a:pt x="95" y="89"/>
                  </a:lnTo>
                  <a:lnTo>
                    <a:pt x="119" y="95"/>
                  </a:lnTo>
                  <a:lnTo>
                    <a:pt x="137" y="101"/>
                  </a:lnTo>
                  <a:lnTo>
                    <a:pt x="131" y="107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4908" y="2545"/>
              <a:ext cx="103" cy="91"/>
            </a:xfrm>
            <a:custGeom>
              <a:avLst/>
              <a:gdLst>
                <a:gd name="T0" fmla="*/ 0 w 103"/>
                <a:gd name="T1" fmla="*/ 0 h 91"/>
                <a:gd name="T2" fmla="*/ 12 w 103"/>
                <a:gd name="T3" fmla="*/ 24 h 91"/>
                <a:gd name="T4" fmla="*/ 24 w 103"/>
                <a:gd name="T5" fmla="*/ 48 h 91"/>
                <a:gd name="T6" fmla="*/ 36 w 103"/>
                <a:gd name="T7" fmla="*/ 66 h 91"/>
                <a:gd name="T8" fmla="*/ 48 w 103"/>
                <a:gd name="T9" fmla="*/ 78 h 91"/>
                <a:gd name="T10" fmla="*/ 67 w 103"/>
                <a:gd name="T11" fmla="*/ 84 h 91"/>
                <a:gd name="T12" fmla="*/ 84 w 103"/>
                <a:gd name="T13" fmla="*/ 90 h 91"/>
                <a:gd name="T14" fmla="*/ 102 w 103"/>
                <a:gd name="T15" fmla="*/ 90 h 91"/>
                <a:gd name="T16" fmla="*/ 102 w 103"/>
                <a:gd name="T17" fmla="*/ 84 h 91"/>
                <a:gd name="T18" fmla="*/ 102 w 103"/>
                <a:gd name="T19" fmla="*/ 72 h 91"/>
                <a:gd name="T20" fmla="*/ 90 w 103"/>
                <a:gd name="T21" fmla="*/ 72 h 91"/>
                <a:gd name="T22" fmla="*/ 72 w 103"/>
                <a:gd name="T23" fmla="*/ 66 h 91"/>
                <a:gd name="T24" fmla="*/ 54 w 103"/>
                <a:gd name="T25" fmla="*/ 60 h 91"/>
                <a:gd name="T26" fmla="*/ 36 w 103"/>
                <a:gd name="T27" fmla="*/ 48 h 91"/>
                <a:gd name="T28" fmla="*/ 24 w 103"/>
                <a:gd name="T29" fmla="*/ 30 h 91"/>
                <a:gd name="T30" fmla="*/ 12 w 103"/>
                <a:gd name="T31" fmla="*/ 18 h 91"/>
                <a:gd name="T32" fmla="*/ 0 w 103"/>
                <a:gd name="T33" fmla="*/ 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3"/>
                <a:gd name="T52" fmla="*/ 0 h 91"/>
                <a:gd name="T53" fmla="*/ 103 w 103"/>
                <a:gd name="T54" fmla="*/ 91 h 9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3" h="91">
                  <a:moveTo>
                    <a:pt x="0" y="0"/>
                  </a:moveTo>
                  <a:lnTo>
                    <a:pt x="12" y="24"/>
                  </a:lnTo>
                  <a:lnTo>
                    <a:pt x="24" y="48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67" y="84"/>
                  </a:lnTo>
                  <a:lnTo>
                    <a:pt x="84" y="90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36" y="48"/>
                  </a:lnTo>
                  <a:lnTo>
                    <a:pt x="24" y="30"/>
                  </a:lnTo>
                  <a:lnTo>
                    <a:pt x="12" y="18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4914" y="2330"/>
              <a:ext cx="151" cy="234"/>
            </a:xfrm>
            <a:custGeom>
              <a:avLst/>
              <a:gdLst>
                <a:gd name="T0" fmla="*/ 24 w 151"/>
                <a:gd name="T1" fmla="*/ 83 h 234"/>
                <a:gd name="T2" fmla="*/ 30 w 151"/>
                <a:gd name="T3" fmla="*/ 119 h 234"/>
                <a:gd name="T4" fmla="*/ 42 w 151"/>
                <a:gd name="T5" fmla="*/ 156 h 234"/>
                <a:gd name="T6" fmla="*/ 54 w 151"/>
                <a:gd name="T7" fmla="*/ 174 h 234"/>
                <a:gd name="T8" fmla="*/ 72 w 151"/>
                <a:gd name="T9" fmla="*/ 197 h 234"/>
                <a:gd name="T10" fmla="*/ 90 w 151"/>
                <a:gd name="T11" fmla="*/ 215 h 234"/>
                <a:gd name="T12" fmla="*/ 108 w 151"/>
                <a:gd name="T13" fmla="*/ 233 h 234"/>
                <a:gd name="T14" fmla="*/ 84 w 151"/>
                <a:gd name="T15" fmla="*/ 203 h 234"/>
                <a:gd name="T16" fmla="*/ 66 w 151"/>
                <a:gd name="T17" fmla="*/ 174 h 234"/>
                <a:gd name="T18" fmla="*/ 48 w 151"/>
                <a:gd name="T19" fmla="*/ 156 h 234"/>
                <a:gd name="T20" fmla="*/ 48 w 151"/>
                <a:gd name="T21" fmla="*/ 131 h 234"/>
                <a:gd name="T22" fmla="*/ 42 w 151"/>
                <a:gd name="T23" fmla="*/ 113 h 234"/>
                <a:gd name="T24" fmla="*/ 36 w 151"/>
                <a:gd name="T25" fmla="*/ 101 h 234"/>
                <a:gd name="T26" fmla="*/ 54 w 151"/>
                <a:gd name="T27" fmla="*/ 107 h 234"/>
                <a:gd name="T28" fmla="*/ 72 w 151"/>
                <a:gd name="T29" fmla="*/ 107 h 234"/>
                <a:gd name="T30" fmla="*/ 90 w 151"/>
                <a:gd name="T31" fmla="*/ 113 h 234"/>
                <a:gd name="T32" fmla="*/ 108 w 151"/>
                <a:gd name="T33" fmla="*/ 119 h 234"/>
                <a:gd name="T34" fmla="*/ 126 w 151"/>
                <a:gd name="T35" fmla="*/ 125 h 234"/>
                <a:gd name="T36" fmla="*/ 132 w 151"/>
                <a:gd name="T37" fmla="*/ 131 h 234"/>
                <a:gd name="T38" fmla="*/ 150 w 151"/>
                <a:gd name="T39" fmla="*/ 137 h 234"/>
                <a:gd name="T40" fmla="*/ 132 w 151"/>
                <a:gd name="T41" fmla="*/ 125 h 234"/>
                <a:gd name="T42" fmla="*/ 114 w 151"/>
                <a:gd name="T43" fmla="*/ 119 h 234"/>
                <a:gd name="T44" fmla="*/ 96 w 151"/>
                <a:gd name="T45" fmla="*/ 107 h 234"/>
                <a:gd name="T46" fmla="*/ 84 w 151"/>
                <a:gd name="T47" fmla="*/ 101 h 234"/>
                <a:gd name="T48" fmla="*/ 66 w 151"/>
                <a:gd name="T49" fmla="*/ 95 h 234"/>
                <a:gd name="T50" fmla="*/ 54 w 151"/>
                <a:gd name="T51" fmla="*/ 95 h 234"/>
                <a:gd name="T52" fmla="*/ 42 w 151"/>
                <a:gd name="T53" fmla="*/ 83 h 234"/>
                <a:gd name="T54" fmla="*/ 30 w 151"/>
                <a:gd name="T55" fmla="*/ 77 h 234"/>
                <a:gd name="T56" fmla="*/ 18 w 151"/>
                <a:gd name="T57" fmla="*/ 65 h 234"/>
                <a:gd name="T58" fmla="*/ 12 w 151"/>
                <a:gd name="T59" fmla="*/ 53 h 234"/>
                <a:gd name="T60" fmla="*/ 12 w 151"/>
                <a:gd name="T61" fmla="*/ 35 h 234"/>
                <a:gd name="T62" fmla="*/ 18 w 151"/>
                <a:gd name="T63" fmla="*/ 17 h 234"/>
                <a:gd name="T64" fmla="*/ 30 w 151"/>
                <a:gd name="T65" fmla="*/ 11 h 234"/>
                <a:gd name="T66" fmla="*/ 42 w 151"/>
                <a:gd name="T67" fmla="*/ 29 h 234"/>
                <a:gd name="T68" fmla="*/ 54 w 151"/>
                <a:gd name="T69" fmla="*/ 35 h 234"/>
                <a:gd name="T70" fmla="*/ 78 w 151"/>
                <a:gd name="T71" fmla="*/ 41 h 234"/>
                <a:gd name="T72" fmla="*/ 90 w 151"/>
                <a:gd name="T73" fmla="*/ 41 h 234"/>
                <a:gd name="T74" fmla="*/ 78 w 151"/>
                <a:gd name="T75" fmla="*/ 41 h 234"/>
                <a:gd name="T76" fmla="*/ 66 w 151"/>
                <a:gd name="T77" fmla="*/ 35 h 234"/>
                <a:gd name="T78" fmla="*/ 54 w 151"/>
                <a:gd name="T79" fmla="*/ 29 h 234"/>
                <a:gd name="T80" fmla="*/ 42 w 151"/>
                <a:gd name="T81" fmla="*/ 23 h 234"/>
                <a:gd name="T82" fmla="*/ 36 w 151"/>
                <a:gd name="T83" fmla="*/ 11 h 234"/>
                <a:gd name="T84" fmla="*/ 36 w 151"/>
                <a:gd name="T85" fmla="*/ 0 h 234"/>
                <a:gd name="T86" fmla="*/ 24 w 151"/>
                <a:gd name="T87" fmla="*/ 6 h 234"/>
                <a:gd name="T88" fmla="*/ 18 w 151"/>
                <a:gd name="T89" fmla="*/ 6 h 234"/>
                <a:gd name="T90" fmla="*/ 6 w 151"/>
                <a:gd name="T91" fmla="*/ 11 h 234"/>
                <a:gd name="T92" fmla="*/ 6 w 151"/>
                <a:gd name="T93" fmla="*/ 23 h 234"/>
                <a:gd name="T94" fmla="*/ 0 w 151"/>
                <a:gd name="T95" fmla="*/ 35 h 234"/>
                <a:gd name="T96" fmla="*/ 0 w 151"/>
                <a:gd name="T97" fmla="*/ 53 h 234"/>
                <a:gd name="T98" fmla="*/ 12 w 151"/>
                <a:gd name="T99" fmla="*/ 71 h 234"/>
                <a:gd name="T100" fmla="*/ 24 w 151"/>
                <a:gd name="T101" fmla="*/ 83 h 2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1"/>
                <a:gd name="T154" fmla="*/ 0 h 234"/>
                <a:gd name="T155" fmla="*/ 151 w 151"/>
                <a:gd name="T156" fmla="*/ 234 h 23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1" h="234">
                  <a:moveTo>
                    <a:pt x="24" y="83"/>
                  </a:moveTo>
                  <a:lnTo>
                    <a:pt x="30" y="119"/>
                  </a:lnTo>
                  <a:lnTo>
                    <a:pt x="42" y="156"/>
                  </a:lnTo>
                  <a:lnTo>
                    <a:pt x="54" y="174"/>
                  </a:lnTo>
                  <a:lnTo>
                    <a:pt x="72" y="197"/>
                  </a:lnTo>
                  <a:lnTo>
                    <a:pt x="90" y="215"/>
                  </a:lnTo>
                  <a:lnTo>
                    <a:pt x="108" y="233"/>
                  </a:lnTo>
                  <a:lnTo>
                    <a:pt x="84" y="203"/>
                  </a:lnTo>
                  <a:lnTo>
                    <a:pt x="66" y="174"/>
                  </a:lnTo>
                  <a:lnTo>
                    <a:pt x="48" y="156"/>
                  </a:lnTo>
                  <a:lnTo>
                    <a:pt x="48" y="131"/>
                  </a:lnTo>
                  <a:lnTo>
                    <a:pt x="42" y="113"/>
                  </a:lnTo>
                  <a:lnTo>
                    <a:pt x="36" y="101"/>
                  </a:lnTo>
                  <a:lnTo>
                    <a:pt x="54" y="107"/>
                  </a:lnTo>
                  <a:lnTo>
                    <a:pt x="72" y="107"/>
                  </a:lnTo>
                  <a:lnTo>
                    <a:pt x="90" y="113"/>
                  </a:lnTo>
                  <a:lnTo>
                    <a:pt x="108" y="119"/>
                  </a:lnTo>
                  <a:lnTo>
                    <a:pt x="126" y="125"/>
                  </a:lnTo>
                  <a:lnTo>
                    <a:pt x="132" y="131"/>
                  </a:lnTo>
                  <a:lnTo>
                    <a:pt x="150" y="137"/>
                  </a:lnTo>
                  <a:lnTo>
                    <a:pt x="132" y="125"/>
                  </a:lnTo>
                  <a:lnTo>
                    <a:pt x="114" y="119"/>
                  </a:lnTo>
                  <a:lnTo>
                    <a:pt x="96" y="107"/>
                  </a:lnTo>
                  <a:lnTo>
                    <a:pt x="84" y="101"/>
                  </a:lnTo>
                  <a:lnTo>
                    <a:pt x="66" y="95"/>
                  </a:lnTo>
                  <a:lnTo>
                    <a:pt x="54" y="95"/>
                  </a:lnTo>
                  <a:lnTo>
                    <a:pt x="42" y="83"/>
                  </a:lnTo>
                  <a:lnTo>
                    <a:pt x="30" y="77"/>
                  </a:lnTo>
                  <a:lnTo>
                    <a:pt x="18" y="65"/>
                  </a:lnTo>
                  <a:lnTo>
                    <a:pt x="12" y="53"/>
                  </a:lnTo>
                  <a:lnTo>
                    <a:pt x="12" y="35"/>
                  </a:lnTo>
                  <a:lnTo>
                    <a:pt x="18" y="17"/>
                  </a:lnTo>
                  <a:lnTo>
                    <a:pt x="30" y="11"/>
                  </a:lnTo>
                  <a:lnTo>
                    <a:pt x="42" y="29"/>
                  </a:lnTo>
                  <a:lnTo>
                    <a:pt x="54" y="35"/>
                  </a:lnTo>
                  <a:lnTo>
                    <a:pt x="78" y="41"/>
                  </a:lnTo>
                  <a:lnTo>
                    <a:pt x="90" y="41"/>
                  </a:lnTo>
                  <a:lnTo>
                    <a:pt x="78" y="41"/>
                  </a:lnTo>
                  <a:lnTo>
                    <a:pt x="66" y="35"/>
                  </a:lnTo>
                  <a:lnTo>
                    <a:pt x="54" y="29"/>
                  </a:lnTo>
                  <a:lnTo>
                    <a:pt x="42" y="23"/>
                  </a:lnTo>
                  <a:lnTo>
                    <a:pt x="36" y="11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11"/>
                  </a:lnTo>
                  <a:lnTo>
                    <a:pt x="6" y="23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2" y="71"/>
                  </a:lnTo>
                  <a:lnTo>
                    <a:pt x="24" y="83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4884" y="2395"/>
              <a:ext cx="43" cy="49"/>
            </a:xfrm>
            <a:custGeom>
              <a:avLst/>
              <a:gdLst>
                <a:gd name="T0" fmla="*/ 42 w 43"/>
                <a:gd name="T1" fmla="*/ 6 h 49"/>
                <a:gd name="T2" fmla="*/ 30 w 43"/>
                <a:gd name="T3" fmla="*/ 12 h 49"/>
                <a:gd name="T4" fmla="*/ 18 w 43"/>
                <a:gd name="T5" fmla="*/ 12 h 49"/>
                <a:gd name="T6" fmla="*/ 12 w 43"/>
                <a:gd name="T7" fmla="*/ 24 h 49"/>
                <a:gd name="T8" fmla="*/ 6 w 43"/>
                <a:gd name="T9" fmla="*/ 30 h 49"/>
                <a:gd name="T10" fmla="*/ 0 w 43"/>
                <a:gd name="T11" fmla="*/ 48 h 49"/>
                <a:gd name="T12" fmla="*/ 0 w 43"/>
                <a:gd name="T13" fmla="*/ 36 h 49"/>
                <a:gd name="T14" fmla="*/ 6 w 43"/>
                <a:gd name="T15" fmla="*/ 18 h 49"/>
                <a:gd name="T16" fmla="*/ 18 w 43"/>
                <a:gd name="T17" fmla="*/ 6 h 49"/>
                <a:gd name="T18" fmla="*/ 30 w 43"/>
                <a:gd name="T19" fmla="*/ 0 h 49"/>
                <a:gd name="T20" fmla="*/ 42 w 43"/>
                <a:gd name="T21" fmla="*/ 6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3"/>
                <a:gd name="T34" fmla="*/ 0 h 49"/>
                <a:gd name="T35" fmla="*/ 43 w 43"/>
                <a:gd name="T36" fmla="*/ 49 h 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3" h="49">
                  <a:moveTo>
                    <a:pt x="42" y="6"/>
                  </a:moveTo>
                  <a:lnTo>
                    <a:pt x="30" y="12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4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4855" y="2371"/>
              <a:ext cx="48" cy="19"/>
            </a:xfrm>
            <a:custGeom>
              <a:avLst/>
              <a:gdLst>
                <a:gd name="T0" fmla="*/ 47 w 48"/>
                <a:gd name="T1" fmla="*/ 0 h 19"/>
                <a:gd name="T2" fmla="*/ 35 w 48"/>
                <a:gd name="T3" fmla="*/ 0 h 19"/>
                <a:gd name="T4" fmla="*/ 23 w 48"/>
                <a:gd name="T5" fmla="*/ 0 h 19"/>
                <a:gd name="T6" fmla="*/ 17 w 48"/>
                <a:gd name="T7" fmla="*/ 12 h 19"/>
                <a:gd name="T8" fmla="*/ 6 w 48"/>
                <a:gd name="T9" fmla="*/ 18 h 19"/>
                <a:gd name="T10" fmla="*/ 0 w 48"/>
                <a:gd name="T11" fmla="*/ 12 h 19"/>
                <a:gd name="T12" fmla="*/ 47 w 4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19"/>
                <a:gd name="T23" fmla="*/ 48 w 4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19">
                  <a:moveTo>
                    <a:pt x="47" y="0"/>
                  </a:moveTo>
                  <a:lnTo>
                    <a:pt x="35" y="0"/>
                  </a:lnTo>
                  <a:lnTo>
                    <a:pt x="23" y="0"/>
                  </a:lnTo>
                  <a:lnTo>
                    <a:pt x="17" y="12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47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4861" y="2276"/>
              <a:ext cx="192" cy="72"/>
            </a:xfrm>
            <a:custGeom>
              <a:avLst/>
              <a:gdLst>
                <a:gd name="T0" fmla="*/ 191 w 192"/>
                <a:gd name="T1" fmla="*/ 30 h 72"/>
                <a:gd name="T2" fmla="*/ 167 w 192"/>
                <a:gd name="T3" fmla="*/ 36 h 72"/>
                <a:gd name="T4" fmla="*/ 137 w 192"/>
                <a:gd name="T5" fmla="*/ 30 h 72"/>
                <a:gd name="T6" fmla="*/ 101 w 192"/>
                <a:gd name="T7" fmla="*/ 30 h 72"/>
                <a:gd name="T8" fmla="*/ 65 w 192"/>
                <a:gd name="T9" fmla="*/ 30 h 72"/>
                <a:gd name="T10" fmla="*/ 53 w 192"/>
                <a:gd name="T11" fmla="*/ 30 h 72"/>
                <a:gd name="T12" fmla="*/ 41 w 192"/>
                <a:gd name="T13" fmla="*/ 36 h 72"/>
                <a:gd name="T14" fmla="*/ 35 w 192"/>
                <a:gd name="T15" fmla="*/ 48 h 72"/>
                <a:gd name="T16" fmla="*/ 29 w 192"/>
                <a:gd name="T17" fmla="*/ 60 h 72"/>
                <a:gd name="T18" fmla="*/ 23 w 192"/>
                <a:gd name="T19" fmla="*/ 65 h 72"/>
                <a:gd name="T20" fmla="*/ 11 w 192"/>
                <a:gd name="T21" fmla="*/ 65 h 72"/>
                <a:gd name="T22" fmla="*/ 0 w 192"/>
                <a:gd name="T23" fmla="*/ 71 h 72"/>
                <a:gd name="T24" fmla="*/ 11 w 192"/>
                <a:gd name="T25" fmla="*/ 60 h 72"/>
                <a:gd name="T26" fmla="*/ 23 w 192"/>
                <a:gd name="T27" fmla="*/ 60 h 72"/>
                <a:gd name="T28" fmla="*/ 23 w 192"/>
                <a:gd name="T29" fmla="*/ 48 h 72"/>
                <a:gd name="T30" fmla="*/ 29 w 192"/>
                <a:gd name="T31" fmla="*/ 36 h 72"/>
                <a:gd name="T32" fmla="*/ 35 w 192"/>
                <a:gd name="T33" fmla="*/ 30 h 72"/>
                <a:gd name="T34" fmla="*/ 41 w 192"/>
                <a:gd name="T35" fmla="*/ 24 h 72"/>
                <a:gd name="T36" fmla="*/ 35 w 192"/>
                <a:gd name="T37" fmla="*/ 12 h 72"/>
                <a:gd name="T38" fmla="*/ 23 w 192"/>
                <a:gd name="T39" fmla="*/ 6 h 72"/>
                <a:gd name="T40" fmla="*/ 11 w 192"/>
                <a:gd name="T41" fmla="*/ 6 h 72"/>
                <a:gd name="T42" fmla="*/ 5 w 192"/>
                <a:gd name="T43" fmla="*/ 0 h 72"/>
                <a:gd name="T44" fmla="*/ 17 w 192"/>
                <a:gd name="T45" fmla="*/ 0 h 72"/>
                <a:gd name="T46" fmla="*/ 35 w 192"/>
                <a:gd name="T47" fmla="*/ 0 h 72"/>
                <a:gd name="T48" fmla="*/ 47 w 192"/>
                <a:gd name="T49" fmla="*/ 0 h 72"/>
                <a:gd name="T50" fmla="*/ 59 w 192"/>
                <a:gd name="T51" fmla="*/ 6 h 72"/>
                <a:gd name="T52" fmla="*/ 71 w 192"/>
                <a:gd name="T53" fmla="*/ 0 h 72"/>
                <a:gd name="T54" fmla="*/ 89 w 192"/>
                <a:gd name="T55" fmla="*/ 6 h 72"/>
                <a:gd name="T56" fmla="*/ 101 w 192"/>
                <a:gd name="T57" fmla="*/ 12 h 72"/>
                <a:gd name="T58" fmla="*/ 114 w 192"/>
                <a:gd name="T59" fmla="*/ 12 h 72"/>
                <a:gd name="T60" fmla="*/ 125 w 192"/>
                <a:gd name="T61" fmla="*/ 18 h 72"/>
                <a:gd name="T62" fmla="*/ 137 w 192"/>
                <a:gd name="T63" fmla="*/ 18 h 72"/>
                <a:gd name="T64" fmla="*/ 143 w 192"/>
                <a:gd name="T65" fmla="*/ 12 h 72"/>
                <a:gd name="T66" fmla="*/ 137 w 192"/>
                <a:gd name="T67" fmla="*/ 0 h 72"/>
                <a:gd name="T68" fmla="*/ 149 w 192"/>
                <a:gd name="T69" fmla="*/ 6 h 72"/>
                <a:gd name="T70" fmla="*/ 161 w 192"/>
                <a:gd name="T71" fmla="*/ 12 h 72"/>
                <a:gd name="T72" fmla="*/ 173 w 192"/>
                <a:gd name="T73" fmla="*/ 12 h 72"/>
                <a:gd name="T74" fmla="*/ 185 w 192"/>
                <a:gd name="T75" fmla="*/ 18 h 72"/>
                <a:gd name="T76" fmla="*/ 191 w 192"/>
                <a:gd name="T77" fmla="*/ 30 h 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2"/>
                <a:gd name="T118" fmla="*/ 0 h 72"/>
                <a:gd name="T119" fmla="*/ 192 w 192"/>
                <a:gd name="T120" fmla="*/ 72 h 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2" h="72">
                  <a:moveTo>
                    <a:pt x="191" y="30"/>
                  </a:moveTo>
                  <a:lnTo>
                    <a:pt x="167" y="36"/>
                  </a:lnTo>
                  <a:lnTo>
                    <a:pt x="137" y="30"/>
                  </a:lnTo>
                  <a:lnTo>
                    <a:pt x="101" y="30"/>
                  </a:lnTo>
                  <a:lnTo>
                    <a:pt x="65" y="30"/>
                  </a:lnTo>
                  <a:lnTo>
                    <a:pt x="53" y="30"/>
                  </a:lnTo>
                  <a:lnTo>
                    <a:pt x="41" y="36"/>
                  </a:lnTo>
                  <a:lnTo>
                    <a:pt x="35" y="48"/>
                  </a:lnTo>
                  <a:lnTo>
                    <a:pt x="29" y="60"/>
                  </a:lnTo>
                  <a:lnTo>
                    <a:pt x="23" y="65"/>
                  </a:lnTo>
                  <a:lnTo>
                    <a:pt x="11" y="65"/>
                  </a:lnTo>
                  <a:lnTo>
                    <a:pt x="0" y="71"/>
                  </a:lnTo>
                  <a:lnTo>
                    <a:pt x="11" y="60"/>
                  </a:lnTo>
                  <a:lnTo>
                    <a:pt x="23" y="60"/>
                  </a:lnTo>
                  <a:lnTo>
                    <a:pt x="23" y="48"/>
                  </a:lnTo>
                  <a:lnTo>
                    <a:pt x="29" y="36"/>
                  </a:lnTo>
                  <a:lnTo>
                    <a:pt x="35" y="30"/>
                  </a:lnTo>
                  <a:lnTo>
                    <a:pt x="41" y="24"/>
                  </a:lnTo>
                  <a:lnTo>
                    <a:pt x="35" y="12"/>
                  </a:lnTo>
                  <a:lnTo>
                    <a:pt x="23" y="6"/>
                  </a:lnTo>
                  <a:lnTo>
                    <a:pt x="11" y="6"/>
                  </a:lnTo>
                  <a:lnTo>
                    <a:pt x="5" y="0"/>
                  </a:lnTo>
                  <a:lnTo>
                    <a:pt x="17" y="0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59" y="6"/>
                  </a:lnTo>
                  <a:lnTo>
                    <a:pt x="71" y="0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14" y="12"/>
                  </a:lnTo>
                  <a:lnTo>
                    <a:pt x="125" y="18"/>
                  </a:lnTo>
                  <a:lnTo>
                    <a:pt x="137" y="18"/>
                  </a:lnTo>
                  <a:lnTo>
                    <a:pt x="143" y="12"/>
                  </a:lnTo>
                  <a:lnTo>
                    <a:pt x="137" y="0"/>
                  </a:lnTo>
                  <a:lnTo>
                    <a:pt x="149" y="6"/>
                  </a:lnTo>
                  <a:lnTo>
                    <a:pt x="161" y="12"/>
                  </a:lnTo>
                  <a:lnTo>
                    <a:pt x="173" y="12"/>
                  </a:lnTo>
                  <a:lnTo>
                    <a:pt x="185" y="18"/>
                  </a:lnTo>
                  <a:lnTo>
                    <a:pt x="191" y="3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5010" y="2174"/>
              <a:ext cx="37" cy="37"/>
            </a:xfrm>
            <a:custGeom>
              <a:avLst/>
              <a:gdLst>
                <a:gd name="T0" fmla="*/ 12 w 37"/>
                <a:gd name="T1" fmla="*/ 6 h 37"/>
                <a:gd name="T2" fmla="*/ 12 w 37"/>
                <a:gd name="T3" fmla="*/ 12 h 37"/>
                <a:gd name="T4" fmla="*/ 12 w 37"/>
                <a:gd name="T5" fmla="*/ 24 h 37"/>
                <a:gd name="T6" fmla="*/ 18 w 37"/>
                <a:gd name="T7" fmla="*/ 30 h 37"/>
                <a:gd name="T8" fmla="*/ 36 w 37"/>
                <a:gd name="T9" fmla="*/ 36 h 37"/>
                <a:gd name="T10" fmla="*/ 24 w 37"/>
                <a:gd name="T11" fmla="*/ 36 h 37"/>
                <a:gd name="T12" fmla="*/ 12 w 37"/>
                <a:gd name="T13" fmla="*/ 30 h 37"/>
                <a:gd name="T14" fmla="*/ 6 w 37"/>
                <a:gd name="T15" fmla="*/ 24 h 37"/>
                <a:gd name="T16" fmla="*/ 0 w 37"/>
                <a:gd name="T17" fmla="*/ 12 h 37"/>
                <a:gd name="T18" fmla="*/ 0 w 37"/>
                <a:gd name="T19" fmla="*/ 0 h 37"/>
                <a:gd name="T20" fmla="*/ 12 w 37"/>
                <a:gd name="T21" fmla="*/ 6 h 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37"/>
                <a:gd name="T35" fmla="*/ 37 w 37"/>
                <a:gd name="T36" fmla="*/ 37 h 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37">
                  <a:moveTo>
                    <a:pt x="12" y="6"/>
                  </a:moveTo>
                  <a:lnTo>
                    <a:pt x="12" y="12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6" y="36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6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4640" y="2109"/>
              <a:ext cx="109" cy="60"/>
            </a:xfrm>
            <a:custGeom>
              <a:avLst/>
              <a:gdLst>
                <a:gd name="T0" fmla="*/ 42 w 109"/>
                <a:gd name="T1" fmla="*/ 0 h 60"/>
                <a:gd name="T2" fmla="*/ 54 w 109"/>
                <a:gd name="T3" fmla="*/ 6 h 60"/>
                <a:gd name="T4" fmla="*/ 66 w 109"/>
                <a:gd name="T5" fmla="*/ 12 h 60"/>
                <a:gd name="T6" fmla="*/ 72 w 109"/>
                <a:gd name="T7" fmla="*/ 18 h 60"/>
                <a:gd name="T8" fmla="*/ 78 w 109"/>
                <a:gd name="T9" fmla="*/ 24 h 60"/>
                <a:gd name="T10" fmla="*/ 96 w 109"/>
                <a:gd name="T11" fmla="*/ 30 h 60"/>
                <a:gd name="T12" fmla="*/ 108 w 109"/>
                <a:gd name="T13" fmla="*/ 36 h 60"/>
                <a:gd name="T14" fmla="*/ 90 w 109"/>
                <a:gd name="T15" fmla="*/ 36 h 60"/>
                <a:gd name="T16" fmla="*/ 78 w 109"/>
                <a:gd name="T17" fmla="*/ 30 h 60"/>
                <a:gd name="T18" fmla="*/ 66 w 109"/>
                <a:gd name="T19" fmla="*/ 24 h 60"/>
                <a:gd name="T20" fmla="*/ 54 w 109"/>
                <a:gd name="T21" fmla="*/ 18 h 60"/>
                <a:gd name="T22" fmla="*/ 48 w 109"/>
                <a:gd name="T23" fmla="*/ 30 h 60"/>
                <a:gd name="T24" fmla="*/ 42 w 109"/>
                <a:gd name="T25" fmla="*/ 36 h 60"/>
                <a:gd name="T26" fmla="*/ 36 w 109"/>
                <a:gd name="T27" fmla="*/ 42 h 60"/>
                <a:gd name="T28" fmla="*/ 18 w 109"/>
                <a:gd name="T29" fmla="*/ 54 h 60"/>
                <a:gd name="T30" fmla="*/ 0 w 109"/>
                <a:gd name="T31" fmla="*/ 59 h 60"/>
                <a:gd name="T32" fmla="*/ 42 w 109"/>
                <a:gd name="T33" fmla="*/ 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9"/>
                <a:gd name="T52" fmla="*/ 0 h 60"/>
                <a:gd name="T53" fmla="*/ 109 w 109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9" h="60">
                  <a:moveTo>
                    <a:pt x="42" y="0"/>
                  </a:moveTo>
                  <a:lnTo>
                    <a:pt x="54" y="6"/>
                  </a:lnTo>
                  <a:lnTo>
                    <a:pt x="66" y="12"/>
                  </a:lnTo>
                  <a:lnTo>
                    <a:pt x="72" y="18"/>
                  </a:lnTo>
                  <a:lnTo>
                    <a:pt x="78" y="24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90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18" y="54"/>
                  </a:lnTo>
                  <a:lnTo>
                    <a:pt x="0" y="59"/>
                  </a:lnTo>
                  <a:lnTo>
                    <a:pt x="42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5183" y="2240"/>
              <a:ext cx="72" cy="43"/>
            </a:xfrm>
            <a:custGeom>
              <a:avLst/>
              <a:gdLst>
                <a:gd name="T0" fmla="*/ 6 w 72"/>
                <a:gd name="T1" fmla="*/ 0 h 43"/>
                <a:gd name="T2" fmla="*/ 0 w 72"/>
                <a:gd name="T3" fmla="*/ 12 h 43"/>
                <a:gd name="T4" fmla="*/ 0 w 72"/>
                <a:gd name="T5" fmla="*/ 18 h 43"/>
                <a:gd name="T6" fmla="*/ 0 w 72"/>
                <a:gd name="T7" fmla="*/ 30 h 43"/>
                <a:gd name="T8" fmla="*/ 6 w 72"/>
                <a:gd name="T9" fmla="*/ 36 h 43"/>
                <a:gd name="T10" fmla="*/ 12 w 72"/>
                <a:gd name="T11" fmla="*/ 42 h 43"/>
                <a:gd name="T12" fmla="*/ 23 w 72"/>
                <a:gd name="T13" fmla="*/ 42 h 43"/>
                <a:gd name="T14" fmla="*/ 41 w 72"/>
                <a:gd name="T15" fmla="*/ 42 h 43"/>
                <a:gd name="T16" fmla="*/ 53 w 72"/>
                <a:gd name="T17" fmla="*/ 42 h 43"/>
                <a:gd name="T18" fmla="*/ 59 w 72"/>
                <a:gd name="T19" fmla="*/ 42 h 43"/>
                <a:gd name="T20" fmla="*/ 71 w 72"/>
                <a:gd name="T21" fmla="*/ 36 h 43"/>
                <a:gd name="T22" fmla="*/ 71 w 72"/>
                <a:gd name="T23" fmla="*/ 30 h 43"/>
                <a:gd name="T24" fmla="*/ 71 w 72"/>
                <a:gd name="T25" fmla="*/ 18 h 43"/>
                <a:gd name="T26" fmla="*/ 65 w 72"/>
                <a:gd name="T27" fmla="*/ 12 h 43"/>
                <a:gd name="T28" fmla="*/ 59 w 72"/>
                <a:gd name="T29" fmla="*/ 12 h 43"/>
                <a:gd name="T30" fmla="*/ 41 w 72"/>
                <a:gd name="T31" fmla="*/ 6 h 43"/>
                <a:gd name="T32" fmla="*/ 35 w 72"/>
                <a:gd name="T33" fmla="*/ 6 h 43"/>
                <a:gd name="T34" fmla="*/ 18 w 72"/>
                <a:gd name="T35" fmla="*/ 6 h 43"/>
                <a:gd name="T36" fmla="*/ 6 w 72"/>
                <a:gd name="T37" fmla="*/ 0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43"/>
                <a:gd name="T59" fmla="*/ 72 w 72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43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23" y="42"/>
                  </a:lnTo>
                  <a:lnTo>
                    <a:pt x="41" y="42"/>
                  </a:lnTo>
                  <a:lnTo>
                    <a:pt x="53" y="42"/>
                  </a:lnTo>
                  <a:lnTo>
                    <a:pt x="59" y="42"/>
                  </a:lnTo>
                  <a:lnTo>
                    <a:pt x="71" y="36"/>
                  </a:lnTo>
                  <a:lnTo>
                    <a:pt x="71" y="30"/>
                  </a:lnTo>
                  <a:lnTo>
                    <a:pt x="71" y="18"/>
                  </a:lnTo>
                  <a:lnTo>
                    <a:pt x="65" y="12"/>
                  </a:lnTo>
                  <a:lnTo>
                    <a:pt x="59" y="12"/>
                  </a:lnTo>
                  <a:lnTo>
                    <a:pt x="41" y="6"/>
                  </a:lnTo>
                  <a:lnTo>
                    <a:pt x="35" y="6"/>
                  </a:lnTo>
                  <a:lnTo>
                    <a:pt x="18" y="6"/>
                  </a:lnTo>
                  <a:lnTo>
                    <a:pt x="6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5064" y="2192"/>
              <a:ext cx="60" cy="85"/>
            </a:xfrm>
            <a:custGeom>
              <a:avLst/>
              <a:gdLst>
                <a:gd name="T0" fmla="*/ 0 w 60"/>
                <a:gd name="T1" fmla="*/ 0 h 85"/>
                <a:gd name="T2" fmla="*/ 12 w 60"/>
                <a:gd name="T3" fmla="*/ 0 h 85"/>
                <a:gd name="T4" fmla="*/ 18 w 60"/>
                <a:gd name="T5" fmla="*/ 6 h 85"/>
                <a:gd name="T6" fmla="*/ 24 w 60"/>
                <a:gd name="T7" fmla="*/ 6 h 85"/>
                <a:gd name="T8" fmla="*/ 24 w 60"/>
                <a:gd name="T9" fmla="*/ 12 h 85"/>
                <a:gd name="T10" fmla="*/ 29 w 60"/>
                <a:gd name="T11" fmla="*/ 18 h 85"/>
                <a:gd name="T12" fmla="*/ 29 w 60"/>
                <a:gd name="T13" fmla="*/ 12 h 85"/>
                <a:gd name="T14" fmla="*/ 35 w 60"/>
                <a:gd name="T15" fmla="*/ 12 h 85"/>
                <a:gd name="T16" fmla="*/ 41 w 60"/>
                <a:gd name="T17" fmla="*/ 18 h 85"/>
                <a:gd name="T18" fmla="*/ 47 w 60"/>
                <a:gd name="T19" fmla="*/ 18 h 85"/>
                <a:gd name="T20" fmla="*/ 53 w 60"/>
                <a:gd name="T21" fmla="*/ 18 h 85"/>
                <a:gd name="T22" fmla="*/ 59 w 60"/>
                <a:gd name="T23" fmla="*/ 24 h 85"/>
                <a:gd name="T24" fmla="*/ 53 w 60"/>
                <a:gd name="T25" fmla="*/ 30 h 85"/>
                <a:gd name="T26" fmla="*/ 47 w 60"/>
                <a:gd name="T27" fmla="*/ 36 h 85"/>
                <a:gd name="T28" fmla="*/ 41 w 60"/>
                <a:gd name="T29" fmla="*/ 42 h 85"/>
                <a:gd name="T30" fmla="*/ 41 w 60"/>
                <a:gd name="T31" fmla="*/ 54 h 85"/>
                <a:gd name="T32" fmla="*/ 41 w 60"/>
                <a:gd name="T33" fmla="*/ 60 h 85"/>
                <a:gd name="T34" fmla="*/ 47 w 60"/>
                <a:gd name="T35" fmla="*/ 72 h 85"/>
                <a:gd name="T36" fmla="*/ 41 w 60"/>
                <a:gd name="T37" fmla="*/ 60 h 85"/>
                <a:gd name="T38" fmla="*/ 35 w 60"/>
                <a:gd name="T39" fmla="*/ 48 h 85"/>
                <a:gd name="T40" fmla="*/ 35 w 60"/>
                <a:gd name="T41" fmla="*/ 36 h 85"/>
                <a:gd name="T42" fmla="*/ 41 w 60"/>
                <a:gd name="T43" fmla="*/ 30 h 85"/>
                <a:gd name="T44" fmla="*/ 47 w 60"/>
                <a:gd name="T45" fmla="*/ 24 h 85"/>
                <a:gd name="T46" fmla="*/ 41 w 60"/>
                <a:gd name="T47" fmla="*/ 18 h 85"/>
                <a:gd name="T48" fmla="*/ 35 w 60"/>
                <a:gd name="T49" fmla="*/ 24 h 85"/>
                <a:gd name="T50" fmla="*/ 29 w 60"/>
                <a:gd name="T51" fmla="*/ 30 h 85"/>
                <a:gd name="T52" fmla="*/ 29 w 60"/>
                <a:gd name="T53" fmla="*/ 36 h 85"/>
                <a:gd name="T54" fmla="*/ 29 w 60"/>
                <a:gd name="T55" fmla="*/ 42 h 85"/>
                <a:gd name="T56" fmla="*/ 24 w 60"/>
                <a:gd name="T57" fmla="*/ 36 h 85"/>
                <a:gd name="T58" fmla="*/ 24 w 60"/>
                <a:gd name="T59" fmla="*/ 24 h 85"/>
                <a:gd name="T60" fmla="*/ 29 w 60"/>
                <a:gd name="T61" fmla="*/ 18 h 85"/>
                <a:gd name="T62" fmla="*/ 24 w 60"/>
                <a:gd name="T63" fmla="*/ 18 h 85"/>
                <a:gd name="T64" fmla="*/ 18 w 60"/>
                <a:gd name="T65" fmla="*/ 30 h 85"/>
                <a:gd name="T66" fmla="*/ 18 w 60"/>
                <a:gd name="T67" fmla="*/ 42 h 85"/>
                <a:gd name="T68" fmla="*/ 18 w 60"/>
                <a:gd name="T69" fmla="*/ 54 h 85"/>
                <a:gd name="T70" fmla="*/ 18 w 60"/>
                <a:gd name="T71" fmla="*/ 72 h 85"/>
                <a:gd name="T72" fmla="*/ 24 w 60"/>
                <a:gd name="T73" fmla="*/ 84 h 85"/>
                <a:gd name="T74" fmla="*/ 18 w 60"/>
                <a:gd name="T75" fmla="*/ 72 h 85"/>
                <a:gd name="T76" fmla="*/ 12 w 60"/>
                <a:gd name="T77" fmla="*/ 54 h 85"/>
                <a:gd name="T78" fmla="*/ 12 w 60"/>
                <a:gd name="T79" fmla="*/ 48 h 85"/>
                <a:gd name="T80" fmla="*/ 12 w 60"/>
                <a:gd name="T81" fmla="*/ 36 h 85"/>
                <a:gd name="T82" fmla="*/ 12 w 60"/>
                <a:gd name="T83" fmla="*/ 24 h 85"/>
                <a:gd name="T84" fmla="*/ 12 w 60"/>
                <a:gd name="T85" fmla="*/ 12 h 85"/>
                <a:gd name="T86" fmla="*/ 6 w 60"/>
                <a:gd name="T87" fmla="*/ 6 h 85"/>
                <a:gd name="T88" fmla="*/ 0 w 60"/>
                <a:gd name="T89" fmla="*/ 0 h 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0"/>
                <a:gd name="T136" fmla="*/ 0 h 85"/>
                <a:gd name="T137" fmla="*/ 60 w 60"/>
                <a:gd name="T138" fmla="*/ 85 h 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0" h="85">
                  <a:moveTo>
                    <a:pt x="0" y="0"/>
                  </a:moveTo>
                  <a:lnTo>
                    <a:pt x="12" y="0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9" y="18"/>
                  </a:lnTo>
                  <a:lnTo>
                    <a:pt x="29" y="12"/>
                  </a:lnTo>
                  <a:lnTo>
                    <a:pt x="35" y="12"/>
                  </a:lnTo>
                  <a:lnTo>
                    <a:pt x="41" y="18"/>
                  </a:lnTo>
                  <a:lnTo>
                    <a:pt x="47" y="18"/>
                  </a:lnTo>
                  <a:lnTo>
                    <a:pt x="53" y="18"/>
                  </a:lnTo>
                  <a:lnTo>
                    <a:pt x="59" y="24"/>
                  </a:lnTo>
                  <a:lnTo>
                    <a:pt x="53" y="30"/>
                  </a:lnTo>
                  <a:lnTo>
                    <a:pt x="47" y="36"/>
                  </a:lnTo>
                  <a:lnTo>
                    <a:pt x="41" y="42"/>
                  </a:lnTo>
                  <a:lnTo>
                    <a:pt x="41" y="54"/>
                  </a:lnTo>
                  <a:lnTo>
                    <a:pt x="41" y="60"/>
                  </a:lnTo>
                  <a:lnTo>
                    <a:pt x="47" y="72"/>
                  </a:lnTo>
                  <a:lnTo>
                    <a:pt x="41" y="60"/>
                  </a:lnTo>
                  <a:lnTo>
                    <a:pt x="35" y="48"/>
                  </a:lnTo>
                  <a:lnTo>
                    <a:pt x="35" y="36"/>
                  </a:lnTo>
                  <a:lnTo>
                    <a:pt x="41" y="30"/>
                  </a:lnTo>
                  <a:lnTo>
                    <a:pt x="47" y="24"/>
                  </a:lnTo>
                  <a:lnTo>
                    <a:pt x="41" y="18"/>
                  </a:lnTo>
                  <a:lnTo>
                    <a:pt x="35" y="24"/>
                  </a:lnTo>
                  <a:lnTo>
                    <a:pt x="29" y="30"/>
                  </a:lnTo>
                  <a:lnTo>
                    <a:pt x="29" y="36"/>
                  </a:lnTo>
                  <a:lnTo>
                    <a:pt x="29" y="42"/>
                  </a:lnTo>
                  <a:lnTo>
                    <a:pt x="24" y="36"/>
                  </a:lnTo>
                  <a:lnTo>
                    <a:pt x="24" y="24"/>
                  </a:lnTo>
                  <a:lnTo>
                    <a:pt x="29" y="18"/>
                  </a:lnTo>
                  <a:lnTo>
                    <a:pt x="24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24" y="84"/>
                  </a:lnTo>
                  <a:lnTo>
                    <a:pt x="18" y="72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5147" y="2228"/>
              <a:ext cx="19" cy="25"/>
            </a:xfrm>
            <a:custGeom>
              <a:avLst/>
              <a:gdLst>
                <a:gd name="T0" fmla="*/ 0 w 19"/>
                <a:gd name="T1" fmla="*/ 0 h 25"/>
                <a:gd name="T2" fmla="*/ 6 w 19"/>
                <a:gd name="T3" fmla="*/ 0 h 25"/>
                <a:gd name="T4" fmla="*/ 12 w 19"/>
                <a:gd name="T5" fmla="*/ 6 h 25"/>
                <a:gd name="T6" fmla="*/ 18 w 19"/>
                <a:gd name="T7" fmla="*/ 6 h 25"/>
                <a:gd name="T8" fmla="*/ 18 w 19"/>
                <a:gd name="T9" fmla="*/ 12 h 25"/>
                <a:gd name="T10" fmla="*/ 12 w 19"/>
                <a:gd name="T11" fmla="*/ 18 h 25"/>
                <a:gd name="T12" fmla="*/ 12 w 19"/>
                <a:gd name="T13" fmla="*/ 24 h 25"/>
                <a:gd name="T14" fmla="*/ 12 w 19"/>
                <a:gd name="T15" fmla="*/ 18 h 25"/>
                <a:gd name="T16" fmla="*/ 12 w 19"/>
                <a:gd name="T17" fmla="*/ 12 h 25"/>
                <a:gd name="T18" fmla="*/ 0 w 19"/>
                <a:gd name="T19" fmla="*/ 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25"/>
                <a:gd name="T32" fmla="*/ 19 w 19"/>
                <a:gd name="T33" fmla="*/ 25 h 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25">
                  <a:moveTo>
                    <a:pt x="0" y="0"/>
                  </a:move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</a:path>
              </a:pathLst>
            </a:custGeom>
            <a:solidFill>
              <a:srgbClr val="FCA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" name="Group 39"/>
            <p:cNvGrpSpPr>
              <a:grpSpLocks/>
            </p:cNvGrpSpPr>
            <p:nvPr/>
          </p:nvGrpSpPr>
          <p:grpSpPr bwMode="auto">
            <a:xfrm>
              <a:off x="4091" y="1656"/>
              <a:ext cx="732" cy="579"/>
              <a:chOff x="4091" y="1656"/>
              <a:chExt cx="732" cy="579"/>
            </a:xfrm>
          </p:grpSpPr>
          <p:sp>
            <p:nvSpPr>
              <p:cNvPr id="29" name="Freeform 40"/>
              <p:cNvSpPr>
                <a:spLocks/>
              </p:cNvSpPr>
              <p:nvPr/>
            </p:nvSpPr>
            <p:spPr bwMode="auto">
              <a:xfrm>
                <a:off x="4091" y="1656"/>
                <a:ext cx="732" cy="577"/>
              </a:xfrm>
              <a:custGeom>
                <a:avLst/>
                <a:gdLst>
                  <a:gd name="T0" fmla="*/ 89 w 732"/>
                  <a:gd name="T1" fmla="*/ 201 h 577"/>
                  <a:gd name="T2" fmla="*/ 78 w 732"/>
                  <a:gd name="T3" fmla="*/ 213 h 577"/>
                  <a:gd name="T4" fmla="*/ 73 w 732"/>
                  <a:gd name="T5" fmla="*/ 225 h 577"/>
                  <a:gd name="T6" fmla="*/ 81 w 732"/>
                  <a:gd name="T7" fmla="*/ 239 h 577"/>
                  <a:gd name="T8" fmla="*/ 89 w 732"/>
                  <a:gd name="T9" fmla="*/ 252 h 577"/>
                  <a:gd name="T10" fmla="*/ 90 w 732"/>
                  <a:gd name="T11" fmla="*/ 266 h 577"/>
                  <a:gd name="T12" fmla="*/ 87 w 732"/>
                  <a:gd name="T13" fmla="*/ 283 h 577"/>
                  <a:gd name="T14" fmla="*/ 94 w 732"/>
                  <a:gd name="T15" fmla="*/ 296 h 577"/>
                  <a:gd name="T16" fmla="*/ 109 w 732"/>
                  <a:gd name="T17" fmla="*/ 306 h 577"/>
                  <a:gd name="T18" fmla="*/ 125 w 732"/>
                  <a:gd name="T19" fmla="*/ 324 h 577"/>
                  <a:gd name="T20" fmla="*/ 154 w 732"/>
                  <a:gd name="T21" fmla="*/ 345 h 577"/>
                  <a:gd name="T22" fmla="*/ 177 w 732"/>
                  <a:gd name="T23" fmla="*/ 365 h 577"/>
                  <a:gd name="T24" fmla="*/ 199 w 732"/>
                  <a:gd name="T25" fmla="*/ 380 h 577"/>
                  <a:gd name="T26" fmla="*/ 180 w 732"/>
                  <a:gd name="T27" fmla="*/ 388 h 577"/>
                  <a:gd name="T28" fmla="*/ 174 w 732"/>
                  <a:gd name="T29" fmla="*/ 397 h 577"/>
                  <a:gd name="T30" fmla="*/ 190 w 732"/>
                  <a:gd name="T31" fmla="*/ 420 h 577"/>
                  <a:gd name="T32" fmla="*/ 214 w 732"/>
                  <a:gd name="T33" fmla="*/ 446 h 577"/>
                  <a:gd name="T34" fmla="*/ 250 w 732"/>
                  <a:gd name="T35" fmla="*/ 473 h 577"/>
                  <a:gd name="T36" fmla="*/ 280 w 732"/>
                  <a:gd name="T37" fmla="*/ 497 h 577"/>
                  <a:gd name="T38" fmla="*/ 297 w 732"/>
                  <a:gd name="T39" fmla="*/ 529 h 577"/>
                  <a:gd name="T40" fmla="*/ 320 w 732"/>
                  <a:gd name="T41" fmla="*/ 552 h 577"/>
                  <a:gd name="T42" fmla="*/ 343 w 732"/>
                  <a:gd name="T43" fmla="*/ 572 h 577"/>
                  <a:gd name="T44" fmla="*/ 357 w 732"/>
                  <a:gd name="T45" fmla="*/ 576 h 577"/>
                  <a:gd name="T46" fmla="*/ 397 w 732"/>
                  <a:gd name="T47" fmla="*/ 573 h 577"/>
                  <a:gd name="T48" fmla="*/ 443 w 732"/>
                  <a:gd name="T49" fmla="*/ 568 h 577"/>
                  <a:gd name="T50" fmla="*/ 508 w 732"/>
                  <a:gd name="T51" fmla="*/ 554 h 577"/>
                  <a:gd name="T52" fmla="*/ 580 w 732"/>
                  <a:gd name="T53" fmla="*/ 537 h 577"/>
                  <a:gd name="T54" fmla="*/ 657 w 732"/>
                  <a:gd name="T55" fmla="*/ 516 h 577"/>
                  <a:gd name="T56" fmla="*/ 669 w 732"/>
                  <a:gd name="T57" fmla="*/ 506 h 577"/>
                  <a:gd name="T58" fmla="*/ 688 w 732"/>
                  <a:gd name="T59" fmla="*/ 493 h 577"/>
                  <a:gd name="T60" fmla="*/ 707 w 732"/>
                  <a:gd name="T61" fmla="*/ 485 h 577"/>
                  <a:gd name="T62" fmla="*/ 720 w 732"/>
                  <a:gd name="T63" fmla="*/ 477 h 577"/>
                  <a:gd name="T64" fmla="*/ 719 w 732"/>
                  <a:gd name="T65" fmla="*/ 469 h 577"/>
                  <a:gd name="T66" fmla="*/ 731 w 732"/>
                  <a:gd name="T67" fmla="*/ 462 h 577"/>
                  <a:gd name="T68" fmla="*/ 716 w 732"/>
                  <a:gd name="T69" fmla="*/ 449 h 577"/>
                  <a:gd name="T70" fmla="*/ 715 w 732"/>
                  <a:gd name="T71" fmla="*/ 435 h 577"/>
                  <a:gd name="T72" fmla="*/ 707 w 732"/>
                  <a:gd name="T73" fmla="*/ 425 h 577"/>
                  <a:gd name="T74" fmla="*/ 684 w 732"/>
                  <a:gd name="T75" fmla="*/ 403 h 577"/>
                  <a:gd name="T76" fmla="*/ 667 w 732"/>
                  <a:gd name="T77" fmla="*/ 381 h 577"/>
                  <a:gd name="T78" fmla="*/ 664 w 732"/>
                  <a:gd name="T79" fmla="*/ 353 h 577"/>
                  <a:gd name="T80" fmla="*/ 652 w 732"/>
                  <a:gd name="T81" fmla="*/ 310 h 577"/>
                  <a:gd name="T82" fmla="*/ 645 w 732"/>
                  <a:gd name="T83" fmla="*/ 254 h 577"/>
                  <a:gd name="T84" fmla="*/ 647 w 732"/>
                  <a:gd name="T85" fmla="*/ 211 h 577"/>
                  <a:gd name="T86" fmla="*/ 647 w 732"/>
                  <a:gd name="T87" fmla="*/ 158 h 577"/>
                  <a:gd name="T88" fmla="*/ 654 w 732"/>
                  <a:gd name="T89" fmla="*/ 108 h 577"/>
                  <a:gd name="T90" fmla="*/ 647 w 732"/>
                  <a:gd name="T91" fmla="*/ 50 h 577"/>
                  <a:gd name="T92" fmla="*/ 641 w 732"/>
                  <a:gd name="T93" fmla="*/ 0 h 577"/>
                  <a:gd name="T94" fmla="*/ 0 w 732"/>
                  <a:gd name="T95" fmla="*/ 67 h 577"/>
                  <a:gd name="T96" fmla="*/ 17 w 732"/>
                  <a:gd name="T97" fmla="*/ 96 h 577"/>
                  <a:gd name="T98" fmla="*/ 42 w 732"/>
                  <a:gd name="T99" fmla="*/ 138 h 577"/>
                  <a:gd name="T100" fmla="*/ 67 w 732"/>
                  <a:gd name="T101" fmla="*/ 172 h 577"/>
                  <a:gd name="T102" fmla="*/ 89 w 732"/>
                  <a:gd name="T103" fmla="*/ 201 h 57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2"/>
                  <a:gd name="T157" fmla="*/ 0 h 577"/>
                  <a:gd name="T158" fmla="*/ 732 w 732"/>
                  <a:gd name="T159" fmla="*/ 577 h 57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2" h="577">
                    <a:moveTo>
                      <a:pt x="89" y="201"/>
                    </a:moveTo>
                    <a:lnTo>
                      <a:pt x="78" y="213"/>
                    </a:lnTo>
                    <a:lnTo>
                      <a:pt x="73" y="225"/>
                    </a:lnTo>
                    <a:lnTo>
                      <a:pt x="81" y="239"/>
                    </a:lnTo>
                    <a:lnTo>
                      <a:pt x="89" y="252"/>
                    </a:lnTo>
                    <a:lnTo>
                      <a:pt x="90" y="266"/>
                    </a:lnTo>
                    <a:lnTo>
                      <a:pt x="87" y="283"/>
                    </a:lnTo>
                    <a:lnTo>
                      <a:pt x="94" y="296"/>
                    </a:lnTo>
                    <a:lnTo>
                      <a:pt x="109" y="306"/>
                    </a:lnTo>
                    <a:lnTo>
                      <a:pt x="125" y="324"/>
                    </a:lnTo>
                    <a:lnTo>
                      <a:pt x="154" y="345"/>
                    </a:lnTo>
                    <a:lnTo>
                      <a:pt x="177" y="365"/>
                    </a:lnTo>
                    <a:lnTo>
                      <a:pt x="199" y="380"/>
                    </a:lnTo>
                    <a:lnTo>
                      <a:pt x="180" y="388"/>
                    </a:lnTo>
                    <a:lnTo>
                      <a:pt x="174" y="397"/>
                    </a:lnTo>
                    <a:lnTo>
                      <a:pt x="190" y="420"/>
                    </a:lnTo>
                    <a:lnTo>
                      <a:pt x="214" y="446"/>
                    </a:lnTo>
                    <a:lnTo>
                      <a:pt x="250" y="473"/>
                    </a:lnTo>
                    <a:lnTo>
                      <a:pt x="280" y="497"/>
                    </a:lnTo>
                    <a:lnTo>
                      <a:pt x="297" y="529"/>
                    </a:lnTo>
                    <a:lnTo>
                      <a:pt x="320" y="552"/>
                    </a:lnTo>
                    <a:lnTo>
                      <a:pt x="343" y="572"/>
                    </a:lnTo>
                    <a:lnTo>
                      <a:pt x="357" y="576"/>
                    </a:lnTo>
                    <a:lnTo>
                      <a:pt x="397" y="573"/>
                    </a:lnTo>
                    <a:lnTo>
                      <a:pt x="443" y="568"/>
                    </a:lnTo>
                    <a:lnTo>
                      <a:pt x="508" y="554"/>
                    </a:lnTo>
                    <a:lnTo>
                      <a:pt x="580" y="537"/>
                    </a:lnTo>
                    <a:lnTo>
                      <a:pt x="657" y="516"/>
                    </a:lnTo>
                    <a:lnTo>
                      <a:pt x="669" y="506"/>
                    </a:lnTo>
                    <a:lnTo>
                      <a:pt x="688" y="493"/>
                    </a:lnTo>
                    <a:lnTo>
                      <a:pt x="707" y="485"/>
                    </a:lnTo>
                    <a:lnTo>
                      <a:pt x="720" y="477"/>
                    </a:lnTo>
                    <a:lnTo>
                      <a:pt x="719" y="469"/>
                    </a:lnTo>
                    <a:lnTo>
                      <a:pt x="731" y="462"/>
                    </a:lnTo>
                    <a:lnTo>
                      <a:pt x="716" y="449"/>
                    </a:lnTo>
                    <a:lnTo>
                      <a:pt x="715" y="435"/>
                    </a:lnTo>
                    <a:lnTo>
                      <a:pt x="707" y="425"/>
                    </a:lnTo>
                    <a:lnTo>
                      <a:pt x="684" y="403"/>
                    </a:lnTo>
                    <a:lnTo>
                      <a:pt x="667" y="381"/>
                    </a:lnTo>
                    <a:lnTo>
                      <a:pt x="664" y="353"/>
                    </a:lnTo>
                    <a:lnTo>
                      <a:pt x="652" y="310"/>
                    </a:lnTo>
                    <a:lnTo>
                      <a:pt x="645" y="254"/>
                    </a:lnTo>
                    <a:lnTo>
                      <a:pt x="647" y="211"/>
                    </a:lnTo>
                    <a:lnTo>
                      <a:pt x="647" y="158"/>
                    </a:lnTo>
                    <a:lnTo>
                      <a:pt x="654" y="108"/>
                    </a:lnTo>
                    <a:lnTo>
                      <a:pt x="647" y="50"/>
                    </a:lnTo>
                    <a:lnTo>
                      <a:pt x="641" y="0"/>
                    </a:lnTo>
                    <a:lnTo>
                      <a:pt x="0" y="67"/>
                    </a:lnTo>
                    <a:lnTo>
                      <a:pt x="17" y="96"/>
                    </a:lnTo>
                    <a:lnTo>
                      <a:pt x="42" y="138"/>
                    </a:lnTo>
                    <a:lnTo>
                      <a:pt x="67" y="172"/>
                    </a:lnTo>
                    <a:lnTo>
                      <a:pt x="89" y="20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41"/>
              <p:cNvSpPr>
                <a:spLocks/>
              </p:cNvSpPr>
              <p:nvPr/>
            </p:nvSpPr>
            <p:spPr bwMode="auto">
              <a:xfrm>
                <a:off x="4657" y="1720"/>
                <a:ext cx="152" cy="399"/>
              </a:xfrm>
              <a:custGeom>
                <a:avLst/>
                <a:gdLst>
                  <a:gd name="T0" fmla="*/ 83 w 152"/>
                  <a:gd name="T1" fmla="*/ 0 h 399"/>
                  <a:gd name="T2" fmla="*/ 88 w 152"/>
                  <a:gd name="T3" fmla="*/ 40 h 399"/>
                  <a:gd name="T4" fmla="*/ 85 w 152"/>
                  <a:gd name="T5" fmla="*/ 68 h 399"/>
                  <a:gd name="T6" fmla="*/ 82 w 152"/>
                  <a:gd name="T7" fmla="*/ 100 h 399"/>
                  <a:gd name="T8" fmla="*/ 81 w 152"/>
                  <a:gd name="T9" fmla="*/ 148 h 399"/>
                  <a:gd name="T10" fmla="*/ 80 w 152"/>
                  <a:gd name="T11" fmla="*/ 194 h 399"/>
                  <a:gd name="T12" fmla="*/ 92 w 152"/>
                  <a:gd name="T13" fmla="*/ 237 h 399"/>
                  <a:gd name="T14" fmla="*/ 98 w 152"/>
                  <a:gd name="T15" fmla="*/ 287 h 399"/>
                  <a:gd name="T16" fmla="*/ 102 w 152"/>
                  <a:gd name="T17" fmla="*/ 318 h 399"/>
                  <a:gd name="T18" fmla="*/ 133 w 152"/>
                  <a:gd name="T19" fmla="*/ 349 h 399"/>
                  <a:gd name="T20" fmla="*/ 149 w 152"/>
                  <a:gd name="T21" fmla="*/ 372 h 399"/>
                  <a:gd name="T22" fmla="*/ 151 w 152"/>
                  <a:gd name="T23" fmla="*/ 386 h 399"/>
                  <a:gd name="T24" fmla="*/ 146 w 152"/>
                  <a:gd name="T25" fmla="*/ 398 h 399"/>
                  <a:gd name="T26" fmla="*/ 137 w 152"/>
                  <a:gd name="T27" fmla="*/ 382 h 399"/>
                  <a:gd name="T28" fmla="*/ 129 w 152"/>
                  <a:gd name="T29" fmla="*/ 374 h 399"/>
                  <a:gd name="T30" fmla="*/ 121 w 152"/>
                  <a:gd name="T31" fmla="*/ 364 h 399"/>
                  <a:gd name="T32" fmla="*/ 107 w 152"/>
                  <a:gd name="T33" fmla="*/ 358 h 399"/>
                  <a:gd name="T34" fmla="*/ 93 w 152"/>
                  <a:gd name="T35" fmla="*/ 351 h 399"/>
                  <a:gd name="T36" fmla="*/ 78 w 152"/>
                  <a:gd name="T37" fmla="*/ 338 h 399"/>
                  <a:gd name="T38" fmla="*/ 77 w 152"/>
                  <a:gd name="T39" fmla="*/ 330 h 399"/>
                  <a:gd name="T40" fmla="*/ 57 w 152"/>
                  <a:gd name="T41" fmla="*/ 335 h 399"/>
                  <a:gd name="T42" fmla="*/ 46 w 152"/>
                  <a:gd name="T43" fmla="*/ 345 h 399"/>
                  <a:gd name="T44" fmla="*/ 35 w 152"/>
                  <a:gd name="T45" fmla="*/ 361 h 399"/>
                  <a:gd name="T46" fmla="*/ 33 w 152"/>
                  <a:gd name="T47" fmla="*/ 350 h 399"/>
                  <a:gd name="T48" fmla="*/ 38 w 152"/>
                  <a:gd name="T49" fmla="*/ 332 h 399"/>
                  <a:gd name="T50" fmla="*/ 48 w 152"/>
                  <a:gd name="T51" fmla="*/ 319 h 399"/>
                  <a:gd name="T52" fmla="*/ 54 w 152"/>
                  <a:gd name="T53" fmla="*/ 310 h 399"/>
                  <a:gd name="T54" fmla="*/ 40 w 152"/>
                  <a:gd name="T55" fmla="*/ 297 h 399"/>
                  <a:gd name="T56" fmla="*/ 31 w 152"/>
                  <a:gd name="T57" fmla="*/ 279 h 399"/>
                  <a:gd name="T58" fmla="*/ 36 w 152"/>
                  <a:gd name="T59" fmla="*/ 261 h 399"/>
                  <a:gd name="T60" fmla="*/ 47 w 152"/>
                  <a:gd name="T61" fmla="*/ 248 h 399"/>
                  <a:gd name="T62" fmla="*/ 51 w 152"/>
                  <a:gd name="T63" fmla="*/ 234 h 399"/>
                  <a:gd name="T64" fmla="*/ 56 w 152"/>
                  <a:gd name="T65" fmla="*/ 213 h 399"/>
                  <a:gd name="T66" fmla="*/ 54 w 152"/>
                  <a:gd name="T67" fmla="*/ 197 h 399"/>
                  <a:gd name="T68" fmla="*/ 38 w 152"/>
                  <a:gd name="T69" fmla="*/ 176 h 399"/>
                  <a:gd name="T70" fmla="*/ 24 w 152"/>
                  <a:gd name="T71" fmla="*/ 164 h 399"/>
                  <a:gd name="T72" fmla="*/ 27 w 152"/>
                  <a:gd name="T73" fmla="*/ 141 h 399"/>
                  <a:gd name="T74" fmla="*/ 37 w 152"/>
                  <a:gd name="T75" fmla="*/ 117 h 399"/>
                  <a:gd name="T76" fmla="*/ 19 w 152"/>
                  <a:gd name="T77" fmla="*/ 125 h 399"/>
                  <a:gd name="T78" fmla="*/ 0 w 152"/>
                  <a:gd name="T79" fmla="*/ 136 h 399"/>
                  <a:gd name="T80" fmla="*/ 11 w 152"/>
                  <a:gd name="T81" fmla="*/ 117 h 399"/>
                  <a:gd name="T82" fmla="*/ 22 w 152"/>
                  <a:gd name="T83" fmla="*/ 107 h 399"/>
                  <a:gd name="T84" fmla="*/ 35 w 152"/>
                  <a:gd name="T85" fmla="*/ 100 h 399"/>
                  <a:gd name="T86" fmla="*/ 34 w 152"/>
                  <a:gd name="T87" fmla="*/ 92 h 399"/>
                  <a:gd name="T88" fmla="*/ 20 w 152"/>
                  <a:gd name="T89" fmla="*/ 88 h 399"/>
                  <a:gd name="T90" fmla="*/ 26 w 152"/>
                  <a:gd name="T91" fmla="*/ 84 h 399"/>
                  <a:gd name="T92" fmla="*/ 38 w 152"/>
                  <a:gd name="T93" fmla="*/ 71 h 399"/>
                  <a:gd name="T94" fmla="*/ 43 w 152"/>
                  <a:gd name="T95" fmla="*/ 53 h 399"/>
                  <a:gd name="T96" fmla="*/ 62 w 152"/>
                  <a:gd name="T97" fmla="*/ 43 h 399"/>
                  <a:gd name="T98" fmla="*/ 66 w 152"/>
                  <a:gd name="T99" fmla="*/ 25 h 399"/>
                  <a:gd name="T100" fmla="*/ 71 w 152"/>
                  <a:gd name="T101" fmla="*/ 13 h 399"/>
                  <a:gd name="T102" fmla="*/ 83 w 152"/>
                  <a:gd name="T103" fmla="*/ 0 h 39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52"/>
                  <a:gd name="T157" fmla="*/ 0 h 399"/>
                  <a:gd name="T158" fmla="*/ 152 w 152"/>
                  <a:gd name="T159" fmla="*/ 399 h 39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52" h="399">
                    <a:moveTo>
                      <a:pt x="83" y="0"/>
                    </a:moveTo>
                    <a:lnTo>
                      <a:pt x="88" y="40"/>
                    </a:lnTo>
                    <a:lnTo>
                      <a:pt x="85" y="68"/>
                    </a:lnTo>
                    <a:lnTo>
                      <a:pt x="82" y="100"/>
                    </a:lnTo>
                    <a:lnTo>
                      <a:pt x="81" y="148"/>
                    </a:lnTo>
                    <a:lnTo>
                      <a:pt x="80" y="194"/>
                    </a:lnTo>
                    <a:lnTo>
                      <a:pt x="92" y="237"/>
                    </a:lnTo>
                    <a:lnTo>
                      <a:pt x="98" y="287"/>
                    </a:lnTo>
                    <a:lnTo>
                      <a:pt x="102" y="318"/>
                    </a:lnTo>
                    <a:lnTo>
                      <a:pt x="133" y="349"/>
                    </a:lnTo>
                    <a:lnTo>
                      <a:pt x="149" y="372"/>
                    </a:lnTo>
                    <a:lnTo>
                      <a:pt x="151" y="386"/>
                    </a:lnTo>
                    <a:lnTo>
                      <a:pt x="146" y="398"/>
                    </a:lnTo>
                    <a:lnTo>
                      <a:pt x="137" y="382"/>
                    </a:lnTo>
                    <a:lnTo>
                      <a:pt x="129" y="374"/>
                    </a:lnTo>
                    <a:lnTo>
                      <a:pt x="121" y="364"/>
                    </a:lnTo>
                    <a:lnTo>
                      <a:pt x="107" y="358"/>
                    </a:lnTo>
                    <a:lnTo>
                      <a:pt x="93" y="351"/>
                    </a:lnTo>
                    <a:lnTo>
                      <a:pt x="78" y="338"/>
                    </a:lnTo>
                    <a:lnTo>
                      <a:pt x="77" y="330"/>
                    </a:lnTo>
                    <a:lnTo>
                      <a:pt x="57" y="335"/>
                    </a:lnTo>
                    <a:lnTo>
                      <a:pt x="46" y="345"/>
                    </a:lnTo>
                    <a:lnTo>
                      <a:pt x="35" y="361"/>
                    </a:lnTo>
                    <a:lnTo>
                      <a:pt x="33" y="350"/>
                    </a:lnTo>
                    <a:lnTo>
                      <a:pt x="38" y="332"/>
                    </a:lnTo>
                    <a:lnTo>
                      <a:pt x="48" y="319"/>
                    </a:lnTo>
                    <a:lnTo>
                      <a:pt x="54" y="310"/>
                    </a:lnTo>
                    <a:lnTo>
                      <a:pt x="40" y="297"/>
                    </a:lnTo>
                    <a:lnTo>
                      <a:pt x="31" y="279"/>
                    </a:lnTo>
                    <a:lnTo>
                      <a:pt x="36" y="261"/>
                    </a:lnTo>
                    <a:lnTo>
                      <a:pt x="47" y="248"/>
                    </a:lnTo>
                    <a:lnTo>
                      <a:pt x="51" y="234"/>
                    </a:lnTo>
                    <a:lnTo>
                      <a:pt x="56" y="213"/>
                    </a:lnTo>
                    <a:lnTo>
                      <a:pt x="54" y="197"/>
                    </a:lnTo>
                    <a:lnTo>
                      <a:pt x="38" y="176"/>
                    </a:lnTo>
                    <a:lnTo>
                      <a:pt x="24" y="164"/>
                    </a:lnTo>
                    <a:lnTo>
                      <a:pt x="27" y="141"/>
                    </a:lnTo>
                    <a:lnTo>
                      <a:pt x="37" y="117"/>
                    </a:lnTo>
                    <a:lnTo>
                      <a:pt x="19" y="125"/>
                    </a:lnTo>
                    <a:lnTo>
                      <a:pt x="0" y="136"/>
                    </a:lnTo>
                    <a:lnTo>
                      <a:pt x="11" y="117"/>
                    </a:lnTo>
                    <a:lnTo>
                      <a:pt x="22" y="107"/>
                    </a:lnTo>
                    <a:lnTo>
                      <a:pt x="35" y="100"/>
                    </a:lnTo>
                    <a:lnTo>
                      <a:pt x="34" y="92"/>
                    </a:lnTo>
                    <a:lnTo>
                      <a:pt x="20" y="88"/>
                    </a:lnTo>
                    <a:lnTo>
                      <a:pt x="26" y="84"/>
                    </a:lnTo>
                    <a:lnTo>
                      <a:pt x="38" y="71"/>
                    </a:lnTo>
                    <a:lnTo>
                      <a:pt x="43" y="53"/>
                    </a:lnTo>
                    <a:lnTo>
                      <a:pt x="62" y="43"/>
                    </a:lnTo>
                    <a:lnTo>
                      <a:pt x="66" y="25"/>
                    </a:lnTo>
                    <a:lnTo>
                      <a:pt x="71" y="13"/>
                    </a:lnTo>
                    <a:lnTo>
                      <a:pt x="83" y="0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42"/>
              <p:cNvSpPr>
                <a:spLocks/>
              </p:cNvSpPr>
              <p:nvPr/>
            </p:nvSpPr>
            <p:spPr bwMode="auto">
              <a:xfrm>
                <a:off x="4245" y="1999"/>
                <a:ext cx="172" cy="79"/>
              </a:xfrm>
              <a:custGeom>
                <a:avLst/>
                <a:gdLst>
                  <a:gd name="T0" fmla="*/ 21 w 172"/>
                  <a:gd name="T1" fmla="*/ 58 h 79"/>
                  <a:gd name="T2" fmla="*/ 26 w 172"/>
                  <a:gd name="T3" fmla="*/ 45 h 79"/>
                  <a:gd name="T4" fmla="*/ 45 w 172"/>
                  <a:gd name="T5" fmla="*/ 37 h 79"/>
                  <a:gd name="T6" fmla="*/ 16 w 172"/>
                  <a:gd name="T7" fmla="*/ 21 h 79"/>
                  <a:gd name="T8" fmla="*/ 0 w 172"/>
                  <a:gd name="T9" fmla="*/ 0 h 79"/>
                  <a:gd name="T10" fmla="*/ 22 w 172"/>
                  <a:gd name="T11" fmla="*/ 17 h 79"/>
                  <a:gd name="T12" fmla="*/ 44 w 172"/>
                  <a:gd name="T13" fmla="*/ 26 h 79"/>
                  <a:gd name="T14" fmla="*/ 71 w 172"/>
                  <a:gd name="T15" fmla="*/ 26 h 79"/>
                  <a:gd name="T16" fmla="*/ 103 w 172"/>
                  <a:gd name="T17" fmla="*/ 27 h 79"/>
                  <a:gd name="T18" fmla="*/ 137 w 172"/>
                  <a:gd name="T19" fmla="*/ 26 h 79"/>
                  <a:gd name="T20" fmla="*/ 171 w 172"/>
                  <a:gd name="T21" fmla="*/ 30 h 79"/>
                  <a:gd name="T22" fmla="*/ 131 w 172"/>
                  <a:gd name="T23" fmla="*/ 33 h 79"/>
                  <a:gd name="T24" fmla="*/ 104 w 172"/>
                  <a:gd name="T25" fmla="*/ 36 h 79"/>
                  <a:gd name="T26" fmla="*/ 73 w 172"/>
                  <a:gd name="T27" fmla="*/ 43 h 79"/>
                  <a:gd name="T28" fmla="*/ 92 w 172"/>
                  <a:gd name="T29" fmla="*/ 43 h 79"/>
                  <a:gd name="T30" fmla="*/ 106 w 172"/>
                  <a:gd name="T31" fmla="*/ 50 h 79"/>
                  <a:gd name="T32" fmla="*/ 73 w 172"/>
                  <a:gd name="T33" fmla="*/ 48 h 79"/>
                  <a:gd name="T34" fmla="*/ 46 w 172"/>
                  <a:gd name="T35" fmla="*/ 49 h 79"/>
                  <a:gd name="T36" fmla="*/ 34 w 172"/>
                  <a:gd name="T37" fmla="*/ 59 h 79"/>
                  <a:gd name="T38" fmla="*/ 37 w 172"/>
                  <a:gd name="T39" fmla="*/ 78 h 79"/>
                  <a:gd name="T40" fmla="*/ 28 w 172"/>
                  <a:gd name="T41" fmla="*/ 65 h 79"/>
                  <a:gd name="T42" fmla="*/ 21 w 172"/>
                  <a:gd name="T43" fmla="*/ 58 h 7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72"/>
                  <a:gd name="T67" fmla="*/ 0 h 79"/>
                  <a:gd name="T68" fmla="*/ 172 w 172"/>
                  <a:gd name="T69" fmla="*/ 79 h 7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72" h="79">
                    <a:moveTo>
                      <a:pt x="21" y="58"/>
                    </a:moveTo>
                    <a:lnTo>
                      <a:pt x="26" y="45"/>
                    </a:lnTo>
                    <a:lnTo>
                      <a:pt x="45" y="37"/>
                    </a:lnTo>
                    <a:lnTo>
                      <a:pt x="16" y="21"/>
                    </a:lnTo>
                    <a:lnTo>
                      <a:pt x="0" y="0"/>
                    </a:lnTo>
                    <a:lnTo>
                      <a:pt x="22" y="17"/>
                    </a:lnTo>
                    <a:lnTo>
                      <a:pt x="44" y="26"/>
                    </a:lnTo>
                    <a:lnTo>
                      <a:pt x="71" y="26"/>
                    </a:lnTo>
                    <a:lnTo>
                      <a:pt x="103" y="27"/>
                    </a:lnTo>
                    <a:lnTo>
                      <a:pt x="137" y="26"/>
                    </a:lnTo>
                    <a:lnTo>
                      <a:pt x="171" y="30"/>
                    </a:lnTo>
                    <a:lnTo>
                      <a:pt x="131" y="33"/>
                    </a:lnTo>
                    <a:lnTo>
                      <a:pt x="104" y="36"/>
                    </a:lnTo>
                    <a:lnTo>
                      <a:pt x="73" y="43"/>
                    </a:lnTo>
                    <a:lnTo>
                      <a:pt x="92" y="43"/>
                    </a:lnTo>
                    <a:lnTo>
                      <a:pt x="106" y="50"/>
                    </a:lnTo>
                    <a:lnTo>
                      <a:pt x="73" y="48"/>
                    </a:lnTo>
                    <a:lnTo>
                      <a:pt x="46" y="49"/>
                    </a:lnTo>
                    <a:lnTo>
                      <a:pt x="34" y="59"/>
                    </a:lnTo>
                    <a:lnTo>
                      <a:pt x="37" y="78"/>
                    </a:lnTo>
                    <a:lnTo>
                      <a:pt x="28" y="65"/>
                    </a:lnTo>
                    <a:lnTo>
                      <a:pt x="21" y="5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43"/>
              <p:cNvSpPr>
                <a:spLocks/>
              </p:cNvSpPr>
              <p:nvPr/>
            </p:nvSpPr>
            <p:spPr bwMode="auto">
              <a:xfrm>
                <a:off x="4164" y="1785"/>
                <a:ext cx="216" cy="138"/>
              </a:xfrm>
              <a:custGeom>
                <a:avLst/>
                <a:gdLst>
                  <a:gd name="T0" fmla="*/ 9 w 216"/>
                  <a:gd name="T1" fmla="*/ 116 h 138"/>
                  <a:gd name="T2" fmla="*/ 8 w 216"/>
                  <a:gd name="T3" fmla="*/ 105 h 138"/>
                  <a:gd name="T4" fmla="*/ 0 w 216"/>
                  <a:gd name="T5" fmla="*/ 94 h 138"/>
                  <a:gd name="T6" fmla="*/ 5 w 216"/>
                  <a:gd name="T7" fmla="*/ 82 h 138"/>
                  <a:gd name="T8" fmla="*/ 16 w 216"/>
                  <a:gd name="T9" fmla="*/ 73 h 138"/>
                  <a:gd name="T10" fmla="*/ 2 w 216"/>
                  <a:gd name="T11" fmla="*/ 57 h 138"/>
                  <a:gd name="T12" fmla="*/ 54 w 216"/>
                  <a:gd name="T13" fmla="*/ 48 h 138"/>
                  <a:gd name="T14" fmla="*/ 92 w 216"/>
                  <a:gd name="T15" fmla="*/ 32 h 138"/>
                  <a:gd name="T16" fmla="*/ 143 w 216"/>
                  <a:gd name="T17" fmla="*/ 17 h 138"/>
                  <a:gd name="T18" fmla="*/ 215 w 216"/>
                  <a:gd name="T19" fmla="*/ 0 h 138"/>
                  <a:gd name="T20" fmla="*/ 144 w 216"/>
                  <a:gd name="T21" fmla="*/ 23 h 138"/>
                  <a:gd name="T22" fmla="*/ 80 w 216"/>
                  <a:gd name="T23" fmla="*/ 47 h 138"/>
                  <a:gd name="T24" fmla="*/ 55 w 216"/>
                  <a:gd name="T25" fmla="*/ 62 h 138"/>
                  <a:gd name="T26" fmla="*/ 18 w 216"/>
                  <a:gd name="T27" fmla="*/ 86 h 138"/>
                  <a:gd name="T28" fmla="*/ 69 w 216"/>
                  <a:gd name="T29" fmla="*/ 63 h 138"/>
                  <a:gd name="T30" fmla="*/ 101 w 216"/>
                  <a:gd name="T31" fmla="*/ 51 h 138"/>
                  <a:gd name="T32" fmla="*/ 139 w 216"/>
                  <a:gd name="T33" fmla="*/ 37 h 138"/>
                  <a:gd name="T34" fmla="*/ 178 w 216"/>
                  <a:gd name="T35" fmla="*/ 32 h 138"/>
                  <a:gd name="T36" fmla="*/ 127 w 216"/>
                  <a:gd name="T37" fmla="*/ 44 h 138"/>
                  <a:gd name="T38" fmla="*/ 108 w 216"/>
                  <a:gd name="T39" fmla="*/ 53 h 138"/>
                  <a:gd name="T40" fmla="*/ 89 w 216"/>
                  <a:gd name="T41" fmla="*/ 61 h 138"/>
                  <a:gd name="T42" fmla="*/ 63 w 216"/>
                  <a:gd name="T43" fmla="*/ 72 h 138"/>
                  <a:gd name="T44" fmla="*/ 45 w 216"/>
                  <a:gd name="T45" fmla="*/ 86 h 138"/>
                  <a:gd name="T46" fmla="*/ 65 w 216"/>
                  <a:gd name="T47" fmla="*/ 89 h 138"/>
                  <a:gd name="T48" fmla="*/ 99 w 216"/>
                  <a:gd name="T49" fmla="*/ 88 h 138"/>
                  <a:gd name="T50" fmla="*/ 126 w 216"/>
                  <a:gd name="T51" fmla="*/ 87 h 138"/>
                  <a:gd name="T52" fmla="*/ 73 w 216"/>
                  <a:gd name="T53" fmla="*/ 94 h 138"/>
                  <a:gd name="T54" fmla="*/ 39 w 216"/>
                  <a:gd name="T55" fmla="*/ 92 h 138"/>
                  <a:gd name="T56" fmla="*/ 40 w 216"/>
                  <a:gd name="T57" fmla="*/ 101 h 138"/>
                  <a:gd name="T58" fmla="*/ 54 w 216"/>
                  <a:gd name="T59" fmla="*/ 108 h 138"/>
                  <a:gd name="T60" fmla="*/ 49 w 216"/>
                  <a:gd name="T61" fmla="*/ 117 h 138"/>
                  <a:gd name="T62" fmla="*/ 36 w 216"/>
                  <a:gd name="T63" fmla="*/ 121 h 138"/>
                  <a:gd name="T64" fmla="*/ 23 w 216"/>
                  <a:gd name="T65" fmla="*/ 131 h 138"/>
                  <a:gd name="T66" fmla="*/ 17 w 216"/>
                  <a:gd name="T67" fmla="*/ 137 h 138"/>
                  <a:gd name="T68" fmla="*/ 11 w 216"/>
                  <a:gd name="T69" fmla="*/ 127 h 138"/>
                  <a:gd name="T70" fmla="*/ 9 w 216"/>
                  <a:gd name="T71" fmla="*/ 116 h 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16"/>
                  <a:gd name="T109" fmla="*/ 0 h 138"/>
                  <a:gd name="T110" fmla="*/ 216 w 216"/>
                  <a:gd name="T111" fmla="*/ 138 h 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16" h="138">
                    <a:moveTo>
                      <a:pt x="9" y="116"/>
                    </a:moveTo>
                    <a:lnTo>
                      <a:pt x="8" y="105"/>
                    </a:lnTo>
                    <a:lnTo>
                      <a:pt x="0" y="94"/>
                    </a:lnTo>
                    <a:lnTo>
                      <a:pt x="5" y="82"/>
                    </a:lnTo>
                    <a:lnTo>
                      <a:pt x="16" y="73"/>
                    </a:lnTo>
                    <a:lnTo>
                      <a:pt x="2" y="57"/>
                    </a:lnTo>
                    <a:lnTo>
                      <a:pt x="54" y="48"/>
                    </a:lnTo>
                    <a:lnTo>
                      <a:pt x="92" y="32"/>
                    </a:lnTo>
                    <a:lnTo>
                      <a:pt x="143" y="17"/>
                    </a:lnTo>
                    <a:lnTo>
                      <a:pt x="215" y="0"/>
                    </a:lnTo>
                    <a:lnTo>
                      <a:pt x="144" y="23"/>
                    </a:lnTo>
                    <a:lnTo>
                      <a:pt x="80" y="47"/>
                    </a:lnTo>
                    <a:lnTo>
                      <a:pt x="55" y="62"/>
                    </a:lnTo>
                    <a:lnTo>
                      <a:pt x="18" y="86"/>
                    </a:lnTo>
                    <a:lnTo>
                      <a:pt x="69" y="63"/>
                    </a:lnTo>
                    <a:lnTo>
                      <a:pt x="101" y="51"/>
                    </a:lnTo>
                    <a:lnTo>
                      <a:pt x="139" y="37"/>
                    </a:lnTo>
                    <a:lnTo>
                      <a:pt x="178" y="32"/>
                    </a:lnTo>
                    <a:lnTo>
                      <a:pt x="127" y="44"/>
                    </a:lnTo>
                    <a:lnTo>
                      <a:pt x="108" y="53"/>
                    </a:lnTo>
                    <a:lnTo>
                      <a:pt x="89" y="61"/>
                    </a:lnTo>
                    <a:lnTo>
                      <a:pt x="63" y="72"/>
                    </a:lnTo>
                    <a:lnTo>
                      <a:pt x="45" y="86"/>
                    </a:lnTo>
                    <a:lnTo>
                      <a:pt x="65" y="89"/>
                    </a:lnTo>
                    <a:lnTo>
                      <a:pt x="99" y="88"/>
                    </a:lnTo>
                    <a:lnTo>
                      <a:pt x="126" y="87"/>
                    </a:lnTo>
                    <a:lnTo>
                      <a:pt x="73" y="94"/>
                    </a:lnTo>
                    <a:lnTo>
                      <a:pt x="39" y="92"/>
                    </a:lnTo>
                    <a:lnTo>
                      <a:pt x="40" y="101"/>
                    </a:lnTo>
                    <a:lnTo>
                      <a:pt x="54" y="108"/>
                    </a:lnTo>
                    <a:lnTo>
                      <a:pt x="49" y="117"/>
                    </a:lnTo>
                    <a:lnTo>
                      <a:pt x="36" y="121"/>
                    </a:lnTo>
                    <a:lnTo>
                      <a:pt x="23" y="131"/>
                    </a:lnTo>
                    <a:lnTo>
                      <a:pt x="17" y="137"/>
                    </a:lnTo>
                    <a:lnTo>
                      <a:pt x="11" y="127"/>
                    </a:lnTo>
                    <a:lnTo>
                      <a:pt x="9" y="116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44"/>
              <p:cNvSpPr>
                <a:spLocks/>
              </p:cNvSpPr>
              <p:nvPr/>
            </p:nvSpPr>
            <p:spPr bwMode="auto">
              <a:xfrm>
                <a:off x="4432" y="2164"/>
                <a:ext cx="296" cy="71"/>
              </a:xfrm>
              <a:custGeom>
                <a:avLst/>
                <a:gdLst>
                  <a:gd name="T0" fmla="*/ 15 w 296"/>
                  <a:gd name="T1" fmla="*/ 68 h 71"/>
                  <a:gd name="T2" fmla="*/ 43 w 296"/>
                  <a:gd name="T3" fmla="*/ 70 h 71"/>
                  <a:gd name="T4" fmla="*/ 69 w 296"/>
                  <a:gd name="T5" fmla="*/ 67 h 71"/>
                  <a:gd name="T6" fmla="*/ 95 w 296"/>
                  <a:gd name="T7" fmla="*/ 61 h 71"/>
                  <a:gd name="T8" fmla="*/ 88 w 296"/>
                  <a:gd name="T9" fmla="*/ 53 h 71"/>
                  <a:gd name="T10" fmla="*/ 107 w 296"/>
                  <a:gd name="T11" fmla="*/ 48 h 71"/>
                  <a:gd name="T12" fmla="*/ 133 w 296"/>
                  <a:gd name="T13" fmla="*/ 42 h 71"/>
                  <a:gd name="T14" fmla="*/ 165 w 296"/>
                  <a:gd name="T15" fmla="*/ 35 h 71"/>
                  <a:gd name="T16" fmla="*/ 211 w 296"/>
                  <a:gd name="T17" fmla="*/ 27 h 71"/>
                  <a:gd name="T18" fmla="*/ 264 w 296"/>
                  <a:gd name="T19" fmla="*/ 17 h 71"/>
                  <a:gd name="T20" fmla="*/ 283 w 296"/>
                  <a:gd name="T21" fmla="*/ 9 h 71"/>
                  <a:gd name="T22" fmla="*/ 295 w 296"/>
                  <a:gd name="T23" fmla="*/ 0 h 71"/>
                  <a:gd name="T24" fmla="*/ 270 w 296"/>
                  <a:gd name="T25" fmla="*/ 11 h 71"/>
                  <a:gd name="T26" fmla="*/ 244 w 296"/>
                  <a:gd name="T27" fmla="*/ 14 h 71"/>
                  <a:gd name="T28" fmla="*/ 217 w 296"/>
                  <a:gd name="T29" fmla="*/ 20 h 71"/>
                  <a:gd name="T30" fmla="*/ 184 w 296"/>
                  <a:gd name="T31" fmla="*/ 24 h 71"/>
                  <a:gd name="T32" fmla="*/ 152 w 296"/>
                  <a:gd name="T33" fmla="*/ 31 h 71"/>
                  <a:gd name="T34" fmla="*/ 126 w 296"/>
                  <a:gd name="T35" fmla="*/ 37 h 71"/>
                  <a:gd name="T36" fmla="*/ 100 w 296"/>
                  <a:gd name="T37" fmla="*/ 43 h 71"/>
                  <a:gd name="T38" fmla="*/ 86 w 296"/>
                  <a:gd name="T39" fmla="*/ 36 h 71"/>
                  <a:gd name="T40" fmla="*/ 87 w 296"/>
                  <a:gd name="T41" fmla="*/ 45 h 71"/>
                  <a:gd name="T42" fmla="*/ 81 w 296"/>
                  <a:gd name="T43" fmla="*/ 54 h 71"/>
                  <a:gd name="T44" fmla="*/ 68 w 296"/>
                  <a:gd name="T45" fmla="*/ 58 h 71"/>
                  <a:gd name="T46" fmla="*/ 48 w 296"/>
                  <a:gd name="T47" fmla="*/ 64 h 71"/>
                  <a:gd name="T48" fmla="*/ 22 w 296"/>
                  <a:gd name="T49" fmla="*/ 64 h 71"/>
                  <a:gd name="T50" fmla="*/ 0 w 296"/>
                  <a:gd name="T51" fmla="*/ 55 h 71"/>
                  <a:gd name="T52" fmla="*/ 15 w 296"/>
                  <a:gd name="T53" fmla="*/ 6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96"/>
                  <a:gd name="T82" fmla="*/ 0 h 71"/>
                  <a:gd name="T83" fmla="*/ 296 w 296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96" h="71">
                    <a:moveTo>
                      <a:pt x="15" y="68"/>
                    </a:moveTo>
                    <a:lnTo>
                      <a:pt x="43" y="70"/>
                    </a:lnTo>
                    <a:lnTo>
                      <a:pt x="69" y="67"/>
                    </a:lnTo>
                    <a:lnTo>
                      <a:pt x="95" y="61"/>
                    </a:lnTo>
                    <a:lnTo>
                      <a:pt x="88" y="53"/>
                    </a:lnTo>
                    <a:lnTo>
                      <a:pt x="107" y="48"/>
                    </a:lnTo>
                    <a:lnTo>
                      <a:pt x="133" y="42"/>
                    </a:lnTo>
                    <a:lnTo>
                      <a:pt x="165" y="35"/>
                    </a:lnTo>
                    <a:lnTo>
                      <a:pt x="211" y="27"/>
                    </a:lnTo>
                    <a:lnTo>
                      <a:pt x="264" y="17"/>
                    </a:lnTo>
                    <a:lnTo>
                      <a:pt x="283" y="9"/>
                    </a:lnTo>
                    <a:lnTo>
                      <a:pt x="295" y="0"/>
                    </a:lnTo>
                    <a:lnTo>
                      <a:pt x="270" y="11"/>
                    </a:lnTo>
                    <a:lnTo>
                      <a:pt x="244" y="14"/>
                    </a:lnTo>
                    <a:lnTo>
                      <a:pt x="217" y="20"/>
                    </a:lnTo>
                    <a:lnTo>
                      <a:pt x="184" y="24"/>
                    </a:lnTo>
                    <a:lnTo>
                      <a:pt x="152" y="31"/>
                    </a:lnTo>
                    <a:lnTo>
                      <a:pt x="126" y="37"/>
                    </a:lnTo>
                    <a:lnTo>
                      <a:pt x="100" y="43"/>
                    </a:lnTo>
                    <a:lnTo>
                      <a:pt x="86" y="36"/>
                    </a:lnTo>
                    <a:lnTo>
                      <a:pt x="87" y="45"/>
                    </a:lnTo>
                    <a:lnTo>
                      <a:pt x="81" y="54"/>
                    </a:lnTo>
                    <a:lnTo>
                      <a:pt x="68" y="58"/>
                    </a:lnTo>
                    <a:lnTo>
                      <a:pt x="48" y="64"/>
                    </a:lnTo>
                    <a:lnTo>
                      <a:pt x="22" y="64"/>
                    </a:lnTo>
                    <a:lnTo>
                      <a:pt x="0" y="55"/>
                    </a:lnTo>
                    <a:lnTo>
                      <a:pt x="15" y="68"/>
                    </a:lnTo>
                  </a:path>
                </a:pathLst>
              </a:custGeom>
              <a:solidFill>
                <a:srgbClr val="33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45"/>
              <p:cNvSpPr>
                <a:spLocks/>
              </p:cNvSpPr>
              <p:nvPr/>
            </p:nvSpPr>
            <p:spPr bwMode="auto">
              <a:xfrm>
                <a:off x="4746" y="2126"/>
                <a:ext cx="72" cy="39"/>
              </a:xfrm>
              <a:custGeom>
                <a:avLst/>
                <a:gdLst>
                  <a:gd name="T0" fmla="*/ 57 w 72"/>
                  <a:gd name="T1" fmla="*/ 0 h 39"/>
                  <a:gd name="T2" fmla="*/ 71 w 72"/>
                  <a:gd name="T3" fmla="*/ 4 h 39"/>
                  <a:gd name="T4" fmla="*/ 58 w 72"/>
                  <a:gd name="T5" fmla="*/ 6 h 39"/>
                  <a:gd name="T6" fmla="*/ 45 w 72"/>
                  <a:gd name="T7" fmla="*/ 13 h 39"/>
                  <a:gd name="T8" fmla="*/ 32 w 72"/>
                  <a:gd name="T9" fmla="*/ 20 h 39"/>
                  <a:gd name="T10" fmla="*/ 26 w 72"/>
                  <a:gd name="T11" fmla="*/ 27 h 39"/>
                  <a:gd name="T12" fmla="*/ 0 w 72"/>
                  <a:gd name="T13" fmla="*/ 38 h 39"/>
                  <a:gd name="T14" fmla="*/ 19 w 72"/>
                  <a:gd name="T15" fmla="*/ 27 h 39"/>
                  <a:gd name="T16" fmla="*/ 25 w 72"/>
                  <a:gd name="T17" fmla="*/ 21 h 39"/>
                  <a:gd name="T18" fmla="*/ 31 w 72"/>
                  <a:gd name="T19" fmla="*/ 12 h 39"/>
                  <a:gd name="T20" fmla="*/ 44 w 72"/>
                  <a:gd name="T21" fmla="*/ 5 h 39"/>
                  <a:gd name="T22" fmla="*/ 57 w 72"/>
                  <a:gd name="T23" fmla="*/ 0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2"/>
                  <a:gd name="T37" fmla="*/ 0 h 39"/>
                  <a:gd name="T38" fmla="*/ 72 w 72"/>
                  <a:gd name="T39" fmla="*/ 39 h 3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2" h="39">
                    <a:moveTo>
                      <a:pt x="57" y="0"/>
                    </a:moveTo>
                    <a:lnTo>
                      <a:pt x="71" y="4"/>
                    </a:lnTo>
                    <a:lnTo>
                      <a:pt x="58" y="6"/>
                    </a:lnTo>
                    <a:lnTo>
                      <a:pt x="45" y="13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0" y="38"/>
                    </a:lnTo>
                    <a:lnTo>
                      <a:pt x="19" y="27"/>
                    </a:lnTo>
                    <a:lnTo>
                      <a:pt x="25" y="21"/>
                    </a:lnTo>
                    <a:lnTo>
                      <a:pt x="31" y="12"/>
                    </a:lnTo>
                    <a:lnTo>
                      <a:pt x="44" y="5"/>
                    </a:lnTo>
                    <a:lnTo>
                      <a:pt x="57" y="0"/>
                    </a:lnTo>
                  </a:path>
                </a:pathLst>
              </a:custGeom>
              <a:solidFill>
                <a:srgbClr val="4362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5" name="Arc 46"/>
          <p:cNvSpPr>
            <a:spLocks/>
          </p:cNvSpPr>
          <p:nvPr/>
        </p:nvSpPr>
        <p:spPr bwMode="auto">
          <a:xfrm rot="16446681">
            <a:off x="8762704" y="3103905"/>
            <a:ext cx="609600" cy="1982788"/>
          </a:xfrm>
          <a:custGeom>
            <a:avLst/>
            <a:gdLst>
              <a:gd name="T0" fmla="*/ 0 w 43087"/>
              <a:gd name="T1" fmla="*/ 0 h 43200"/>
              <a:gd name="T2" fmla="*/ 0 w 43087"/>
              <a:gd name="T3" fmla="*/ 0 h 43200"/>
              <a:gd name="T4" fmla="*/ 0 w 43087"/>
              <a:gd name="T5" fmla="*/ 0 h 43200"/>
              <a:gd name="T6" fmla="*/ 0 60000 65536"/>
              <a:gd name="T7" fmla="*/ 0 60000 65536"/>
              <a:gd name="T8" fmla="*/ 0 60000 65536"/>
              <a:gd name="T9" fmla="*/ 0 w 43087"/>
              <a:gd name="T10" fmla="*/ 0 h 43200"/>
              <a:gd name="T11" fmla="*/ 43087 w 4308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087" h="43200" fill="none" extrusionOk="0">
                <a:moveTo>
                  <a:pt x="43086" y="23806"/>
                </a:moveTo>
                <a:cubicBezTo>
                  <a:pt x="41955" y="34823"/>
                  <a:pt x="3267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4225" y="-1"/>
                  <a:pt x="26829" y="478"/>
                  <a:pt x="29284" y="1412"/>
                </a:cubicBezTo>
              </a:path>
              <a:path w="43087" h="43200" stroke="0" extrusionOk="0">
                <a:moveTo>
                  <a:pt x="43086" y="23806"/>
                </a:moveTo>
                <a:cubicBezTo>
                  <a:pt x="41955" y="34823"/>
                  <a:pt x="3267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4225" y="-1"/>
                  <a:pt x="26829" y="478"/>
                  <a:pt x="29284" y="1412"/>
                </a:cubicBezTo>
                <a:lnTo>
                  <a:pt x="21600" y="21600"/>
                </a:lnTo>
                <a:lnTo>
                  <a:pt x="43086" y="23806"/>
                </a:lnTo>
                <a:close/>
              </a:path>
            </a:pathLst>
          </a:custGeom>
          <a:noFill/>
          <a:ln w="57150" cap="rnd">
            <a:solidFill>
              <a:srgbClr val="FF33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1779017" y="4931265"/>
            <a:ext cx="5611366" cy="9712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4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）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由安培环路定理求解磁</a:t>
            </a:r>
            <a:r>
              <a:rPr lang="zh-CN" altLang="en-US" dirty="0">
                <a:solidFill>
                  <a:srgbClr val="9900FF"/>
                </a:solidFill>
              </a:rPr>
              <a:t>场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强度</a:t>
            </a:r>
            <a:r>
              <a:rPr lang="en-US" altLang="zh-CN" dirty="0">
                <a:solidFill>
                  <a:srgbClr val="9900FF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  <a:ea typeface="+mj-ea"/>
              </a:rPr>
              <a:t>并说明方向。</a:t>
            </a: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1779018" y="5822687"/>
            <a:ext cx="6742233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009900"/>
                </a:solidFill>
                <a:latin typeface="+mj-ea"/>
                <a:ea typeface="+mj-ea"/>
              </a:rPr>
              <a:t>5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）</a:t>
            </a:r>
            <a:r>
              <a:rPr lang="en-US" altLang="zh-CN" dirty="0">
                <a:solidFill>
                  <a:srgbClr val="009900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+mj-ea"/>
                <a:ea typeface="+mj-ea"/>
              </a:rPr>
              <a:t>由            得磁感应强度。</a:t>
            </a:r>
          </a:p>
        </p:txBody>
      </p:sp>
      <p:graphicFrame>
        <p:nvGraphicFramePr>
          <p:cNvPr id="3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28021"/>
              </p:ext>
            </p:extLst>
          </p:nvPr>
        </p:nvGraphicFramePr>
        <p:xfrm>
          <a:off x="3647728" y="5779574"/>
          <a:ext cx="17208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72" name="公式" r:id="rId17" imgW="711000" imgH="253800" progId="Equation.3">
                  <p:embed/>
                </p:oleObj>
              </mc:Choice>
              <mc:Fallback>
                <p:oleObj name="公式" r:id="rId17" imgW="711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728" y="5779574"/>
                        <a:ext cx="172085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459133" y="6336632"/>
            <a:ext cx="8715375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latin typeface="+mj-ea"/>
                <a:ea typeface="+mj-ea"/>
              </a:rPr>
              <a:t>    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）</a:t>
            </a:r>
            <a:r>
              <a:rPr lang="zh-CN" altLang="en-US" dirty="0">
                <a:solidFill>
                  <a:srgbClr val="CC3300"/>
                </a:solidFill>
                <a:latin typeface="+mj-ea"/>
                <a:ea typeface="+mj-ea"/>
              </a:rPr>
              <a:t>有时还可灵活应用叠加原理和“补偿法”。</a:t>
            </a:r>
            <a:endParaRPr lang="en-US" altLang="zh-CN" dirty="0">
              <a:solidFill>
                <a:srgbClr val="CC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970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5" grpId="0" autoUpdateAnimBg="0"/>
      <p:bldP spid="9" grpId="0"/>
      <p:bldP spid="11" grpId="0" animBg="1"/>
      <p:bldP spid="35" grpId="0" animBg="1"/>
      <p:bldP spid="36" grpId="0"/>
      <p:bldP spid="38" grpId="0"/>
      <p:bldP spid="4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872508" y="55039"/>
            <a:ext cx="9120036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15-2】</a:t>
            </a:r>
            <a:r>
              <a:rPr lang="zh-CN" altLang="en-US" dirty="0">
                <a:solidFill>
                  <a:srgbClr val="3333CC"/>
                </a:solidFill>
              </a:rPr>
              <a:t>两同轴圆筒形导体通有相反方向的电流，在它们之间充以相对磁导率为 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3333CC"/>
                </a:solidFill>
              </a:rPr>
              <a:t>  的磁介质</a:t>
            </a:r>
            <a:r>
              <a:rPr lang="zh-CN" altLang="en-US" i="1" baseline="-25000" dirty="0">
                <a:solidFill>
                  <a:srgbClr val="3333CC"/>
                </a:solidFill>
              </a:rPr>
              <a:t>，</a:t>
            </a:r>
            <a:r>
              <a:rPr lang="zh-CN" altLang="en-US" dirty="0">
                <a:solidFill>
                  <a:srgbClr val="FF33CC"/>
                </a:solidFill>
              </a:rPr>
              <a:t>求磁介质中的磁化强度、磁感应强度及其表面磁化电流线密度。</a:t>
            </a:r>
          </a:p>
        </p:txBody>
      </p:sp>
      <p:grpSp>
        <p:nvGrpSpPr>
          <p:cNvPr id="27" name="Group 2"/>
          <p:cNvGrpSpPr>
            <a:grpSpLocks/>
          </p:cNvGrpSpPr>
          <p:nvPr/>
        </p:nvGrpSpPr>
        <p:grpSpPr bwMode="auto">
          <a:xfrm>
            <a:off x="7143749" y="1744169"/>
            <a:ext cx="3276600" cy="4267200"/>
            <a:chOff x="3362" y="1392"/>
            <a:chExt cx="2064" cy="2688"/>
          </a:xfrm>
        </p:grpSpPr>
        <p:sp>
          <p:nvSpPr>
            <p:cNvPr id="28" name="AutoShape 3"/>
            <p:cNvSpPr>
              <a:spLocks noChangeArrowheads="1"/>
            </p:cNvSpPr>
            <p:nvPr/>
          </p:nvSpPr>
          <p:spPr bwMode="auto">
            <a:xfrm>
              <a:off x="3957" y="1801"/>
              <a:ext cx="807" cy="1655"/>
            </a:xfrm>
            <a:prstGeom prst="can">
              <a:avLst>
                <a:gd name="adj" fmla="val 38310"/>
              </a:avLst>
            </a:prstGeom>
            <a:solidFill>
              <a:srgbClr val="FFFF00"/>
            </a:solidFill>
            <a:ln w="9525">
              <a:solidFill>
                <a:srgbClr val="00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Line 4"/>
            <p:cNvSpPr>
              <a:spLocks noChangeShapeType="1"/>
            </p:cNvSpPr>
            <p:nvPr/>
          </p:nvSpPr>
          <p:spPr bwMode="auto">
            <a:xfrm>
              <a:off x="4368" y="1440"/>
              <a:ext cx="2" cy="24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30" name="Object 5"/>
            <p:cNvGraphicFramePr>
              <a:graphicFrameLocks noChangeAspect="1"/>
            </p:cNvGraphicFramePr>
            <p:nvPr/>
          </p:nvGraphicFramePr>
          <p:xfrm>
            <a:off x="4049" y="1641"/>
            <a:ext cx="36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257" name="公式" r:id="rId3" imgW="177569" imgH="215619" progId="Equation.3">
                    <p:embed/>
                  </p:oleObj>
                </mc:Choice>
                <mc:Fallback>
                  <p:oleObj name="公式" r:id="rId3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1641"/>
                          <a:ext cx="36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6"/>
            <p:cNvGraphicFramePr>
              <a:graphicFrameLocks noChangeAspect="1"/>
            </p:cNvGraphicFramePr>
            <p:nvPr/>
          </p:nvGraphicFramePr>
          <p:xfrm>
            <a:off x="4049" y="235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258" name="公式" r:id="rId5" imgW="126780" imgH="164814" progId="Equation.3">
                    <p:embed/>
                  </p:oleObj>
                </mc:Choice>
                <mc:Fallback>
                  <p:oleObj name="公式" r:id="rId5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235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Line 7"/>
            <p:cNvSpPr>
              <a:spLocks noChangeShapeType="1"/>
            </p:cNvSpPr>
            <p:nvPr/>
          </p:nvSpPr>
          <p:spPr bwMode="auto">
            <a:xfrm rot="10788159">
              <a:off x="4032" y="2304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 flipH="1">
              <a:off x="3957" y="1968"/>
              <a:ext cx="413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lg"/>
              <a:tailEnd type="triangle" w="sm" len="lg"/>
            </a:ln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Rectangle 9"/>
            <p:cNvSpPr>
              <a:spLocks noChangeArrowheads="1"/>
            </p:cNvSpPr>
            <p:nvPr/>
          </p:nvSpPr>
          <p:spPr bwMode="auto">
            <a:xfrm>
              <a:off x="3362" y="1392"/>
              <a:ext cx="2064" cy="2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" name="Group 35"/>
          <p:cNvGrpSpPr>
            <a:grpSpLocks/>
          </p:cNvGrpSpPr>
          <p:nvPr/>
        </p:nvGrpSpPr>
        <p:grpSpPr bwMode="auto">
          <a:xfrm>
            <a:off x="7226301" y="2144219"/>
            <a:ext cx="2538413" cy="3810000"/>
            <a:chOff x="3414" y="1644"/>
            <a:chExt cx="1599" cy="2400"/>
          </a:xfrm>
        </p:grpSpPr>
        <p:sp>
          <p:nvSpPr>
            <p:cNvPr id="36" name="Line 36"/>
            <p:cNvSpPr>
              <a:spLocks noChangeShapeType="1"/>
            </p:cNvSpPr>
            <p:nvPr/>
          </p:nvSpPr>
          <p:spPr bwMode="auto">
            <a:xfrm rot="10789799">
              <a:off x="3727" y="3743"/>
              <a:ext cx="646" cy="1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37" name="Object 37"/>
            <p:cNvGraphicFramePr>
              <a:graphicFrameLocks noChangeAspect="1"/>
            </p:cNvGraphicFramePr>
            <p:nvPr/>
          </p:nvGraphicFramePr>
          <p:xfrm>
            <a:off x="3911" y="3696"/>
            <a:ext cx="36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259" name="公式" r:id="rId7" imgW="190335" imgH="215713" progId="Equation.3">
                    <p:embed/>
                  </p:oleObj>
                </mc:Choice>
                <mc:Fallback>
                  <p:oleObj name="公式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696"/>
                          <a:ext cx="368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3648" y="2400"/>
              <a:ext cx="0" cy="4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39" name="Object 43"/>
            <p:cNvGraphicFramePr>
              <a:graphicFrameLocks noChangeAspect="1"/>
            </p:cNvGraphicFramePr>
            <p:nvPr/>
          </p:nvGraphicFramePr>
          <p:xfrm>
            <a:off x="3414" y="246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260" name="公式" r:id="rId9" imgW="126780" imgH="164814" progId="Equation.3">
                    <p:embed/>
                  </p:oleObj>
                </mc:Choice>
                <mc:Fallback>
                  <p:oleObj name="公式" r:id="rId9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4" y="246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AutoShape 44"/>
            <p:cNvSpPr>
              <a:spLocks noChangeArrowheads="1"/>
            </p:cNvSpPr>
            <p:nvPr/>
          </p:nvSpPr>
          <p:spPr bwMode="auto">
            <a:xfrm>
              <a:off x="3722" y="1644"/>
              <a:ext cx="1291" cy="2004"/>
            </a:xfrm>
            <a:prstGeom prst="can">
              <a:avLst>
                <a:gd name="adj" fmla="val 47948"/>
              </a:avLst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Line 50"/>
            <p:cNvSpPr>
              <a:spLocks noChangeShapeType="1"/>
            </p:cNvSpPr>
            <p:nvPr/>
          </p:nvSpPr>
          <p:spPr bwMode="auto">
            <a:xfrm>
              <a:off x="3722" y="3360"/>
              <a:ext cx="0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1838799" y="1625499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00000"/>
                </a:solidFill>
              </a:rPr>
              <a:t>解：</a:t>
            </a:r>
          </a:p>
        </p:txBody>
      </p:sp>
      <p:sp>
        <p:nvSpPr>
          <p:cNvPr id="48" name="Rectangle 130"/>
          <p:cNvSpPr>
            <a:spLocks noChangeArrowheads="1"/>
          </p:cNvSpPr>
          <p:nvPr/>
        </p:nvSpPr>
        <p:spPr bwMode="auto">
          <a:xfrm>
            <a:off x="2309866" y="1825668"/>
            <a:ext cx="477832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800" dirty="0">
                <a:solidFill>
                  <a:srgbClr val="009900"/>
                </a:solidFill>
              </a:rPr>
              <a:t>磁场分布的对称性：磁场线为圆心在两个载流柱面的对称轴上且垂直于该轴的</a:t>
            </a:r>
            <a:r>
              <a:rPr lang="zh-CN" altLang="en-US" sz="2800" dirty="0">
                <a:solidFill>
                  <a:srgbClr val="FF00FF"/>
                </a:solidFill>
                <a:latin typeface="+mj-ea"/>
              </a:rPr>
              <a:t>圆周。</a:t>
            </a:r>
            <a:endParaRPr lang="zh-CN" altLang="en-US" sz="2800" b="0" dirty="0">
              <a:solidFill>
                <a:srgbClr val="009900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724" y="4366180"/>
            <a:ext cx="707197" cy="73768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384" y="3068960"/>
            <a:ext cx="3386528" cy="3249960"/>
          </a:xfrm>
          <a:prstGeom prst="rect">
            <a:avLst/>
          </a:prstGeom>
        </p:spPr>
      </p:pic>
      <p:graphicFrame>
        <p:nvGraphicFramePr>
          <p:cNvPr id="5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00234"/>
              </p:ext>
            </p:extLst>
          </p:nvPr>
        </p:nvGraphicFramePr>
        <p:xfrm>
          <a:off x="3795118" y="4532314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1" name="公式" r:id="rId12" imgW="126780" imgH="164814" progId="Equation.3">
                  <p:embed/>
                </p:oleObj>
              </mc:Choice>
              <mc:Fallback>
                <p:oleObj name="公式" r:id="rId12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118" y="4532314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919483"/>
              </p:ext>
            </p:extLst>
          </p:nvPr>
        </p:nvGraphicFramePr>
        <p:xfrm>
          <a:off x="1921786" y="3330407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2" name="公式" r:id="rId13" imgW="126780" imgH="164814" progId="Equation.3">
                  <p:embed/>
                </p:oleObj>
              </mc:Choice>
              <mc:Fallback>
                <p:oleObj name="公式" r:id="rId13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786" y="3330407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12"/>
          <p:cNvGrpSpPr>
            <a:grpSpLocks/>
          </p:cNvGrpSpPr>
          <p:nvPr/>
        </p:nvGrpSpPr>
        <p:grpSpPr bwMode="auto">
          <a:xfrm>
            <a:off x="2942928" y="4144470"/>
            <a:ext cx="1220788" cy="1181100"/>
            <a:chOff x="0" y="0"/>
            <a:chExt cx="769" cy="744"/>
          </a:xfrm>
        </p:grpSpPr>
        <p:sp>
          <p:nvSpPr>
            <p:cNvPr id="54" name="Oval 13"/>
            <p:cNvSpPr>
              <a:spLocks noChangeArrowheads="1"/>
            </p:cNvSpPr>
            <p:nvPr/>
          </p:nvSpPr>
          <p:spPr bwMode="auto">
            <a:xfrm>
              <a:off x="0" y="0"/>
              <a:ext cx="769" cy="744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>
              <a:off x="310" y="732"/>
              <a:ext cx="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2268240" y="3515819"/>
            <a:ext cx="2605088" cy="2438400"/>
            <a:chOff x="0" y="0"/>
            <a:chExt cx="1641" cy="1536"/>
          </a:xfrm>
        </p:grpSpPr>
        <p:grpSp>
          <p:nvGrpSpPr>
            <p:cNvPr id="57" name="Group 16"/>
            <p:cNvGrpSpPr>
              <a:grpSpLocks/>
            </p:cNvGrpSpPr>
            <p:nvPr/>
          </p:nvGrpSpPr>
          <p:grpSpPr bwMode="auto">
            <a:xfrm>
              <a:off x="0" y="0"/>
              <a:ext cx="1641" cy="1536"/>
              <a:chOff x="0" y="0"/>
              <a:chExt cx="1641" cy="1536"/>
            </a:xfrm>
          </p:grpSpPr>
          <p:sp>
            <p:nvSpPr>
              <p:cNvPr id="59" name="Oval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41" cy="1536"/>
              </a:xfrm>
              <a:prstGeom prst="ellipse">
                <a:avLst/>
              </a:prstGeom>
              <a:noFill/>
              <a:ln w="28575">
                <a:solidFill>
                  <a:srgbClr val="0099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60" name="Line 18"/>
              <p:cNvSpPr>
                <a:spLocks noChangeShapeType="1"/>
              </p:cNvSpPr>
              <p:nvPr/>
            </p:nvSpPr>
            <p:spPr bwMode="auto">
              <a:xfrm>
                <a:off x="816" y="1536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58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3410128"/>
                </p:ext>
              </p:extLst>
            </p:nvPr>
          </p:nvGraphicFramePr>
          <p:xfrm>
            <a:off x="651" y="1068"/>
            <a:ext cx="26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263" name="公式" r:id="rId14" imgW="177480" imgH="203040" progId="Equation.3">
                    <p:embed/>
                  </p:oleObj>
                </mc:Choice>
                <mc:Fallback>
                  <p:oleObj name="公式" r:id="rId14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" y="1068"/>
                          <a:ext cx="26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矩形 67"/>
          <p:cNvSpPr/>
          <p:nvPr/>
        </p:nvSpPr>
        <p:spPr>
          <a:xfrm>
            <a:off x="1838798" y="6224094"/>
            <a:ext cx="8829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</a:rPr>
              <a:t>根据</a:t>
            </a:r>
            <a:r>
              <a:rPr lang="zh-CN" altLang="zh-CN" dirty="0">
                <a:solidFill>
                  <a:srgbClr val="9900FF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</a:rPr>
              <a:t>对称性</a:t>
            </a:r>
            <a:r>
              <a:rPr lang="en-US" altLang="zh-CN" dirty="0">
                <a:solidFill>
                  <a:srgbClr val="9900FF"/>
                </a:solidFill>
                <a:latin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选取安培环路</a:t>
            </a:r>
            <a:r>
              <a:rPr lang="zh-CN" altLang="en-US" dirty="0">
                <a:solidFill>
                  <a:srgbClr val="9900FF"/>
                </a:solidFill>
              </a:rPr>
              <a:t>为</a:t>
            </a:r>
            <a:r>
              <a:rPr lang="zh-CN" altLang="en-US" dirty="0">
                <a:solidFill>
                  <a:srgbClr val="FF0000"/>
                </a:solidFill>
              </a:rPr>
              <a:t>磁场线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sp>
        <p:nvSpPr>
          <p:cNvPr id="69" name="Oval 13"/>
          <p:cNvSpPr>
            <a:spLocks noChangeArrowheads="1"/>
          </p:cNvSpPr>
          <p:nvPr/>
        </p:nvSpPr>
        <p:spPr bwMode="auto">
          <a:xfrm>
            <a:off x="2489062" y="3707927"/>
            <a:ext cx="2158922" cy="2038121"/>
          </a:xfrm>
          <a:prstGeom prst="ellipse">
            <a:avLst/>
          </a:prstGeom>
          <a:noFill/>
          <a:ln w="28575">
            <a:solidFill>
              <a:srgbClr val="660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70" name="Line 27"/>
          <p:cNvSpPr>
            <a:spLocks noChangeShapeType="1"/>
          </p:cNvSpPr>
          <p:nvPr/>
        </p:nvSpPr>
        <p:spPr bwMode="auto">
          <a:xfrm flipV="1">
            <a:off x="3779700" y="5676169"/>
            <a:ext cx="211242" cy="183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975054"/>
              </p:ext>
            </p:extLst>
          </p:nvPr>
        </p:nvGraphicFramePr>
        <p:xfrm>
          <a:off x="4141145" y="4643619"/>
          <a:ext cx="5032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4" name="公式" r:id="rId16" imgW="203024" imgH="215713" progId="Equation.3">
                  <p:embed/>
                </p:oleObj>
              </mc:Choice>
              <mc:Fallback>
                <p:oleObj name="公式" r:id="rId16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145" y="4643619"/>
                        <a:ext cx="5032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Line 27"/>
          <p:cNvSpPr>
            <a:spLocks noChangeShapeType="1"/>
          </p:cNvSpPr>
          <p:nvPr/>
        </p:nvSpPr>
        <p:spPr bwMode="auto">
          <a:xfrm flipV="1">
            <a:off x="4595856" y="4058355"/>
            <a:ext cx="276680" cy="104151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093721"/>
              </p:ext>
            </p:extLst>
          </p:nvPr>
        </p:nvGraphicFramePr>
        <p:xfrm>
          <a:off x="2173785" y="4918153"/>
          <a:ext cx="346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5" name="公式" r:id="rId18" imgW="139680" imgH="164880" progId="Equation.3">
                  <p:embed/>
                </p:oleObj>
              </mc:Choice>
              <mc:Fallback>
                <p:oleObj name="公式" r:id="rId18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785" y="4918153"/>
                        <a:ext cx="346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00315"/>
              </p:ext>
            </p:extLst>
          </p:nvPr>
        </p:nvGraphicFramePr>
        <p:xfrm>
          <a:off x="4875075" y="3490572"/>
          <a:ext cx="438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6" name="公式" r:id="rId20" imgW="177480" imgH="203040" progId="Equation.3">
                  <p:embed/>
                </p:oleObj>
              </mc:Choice>
              <mc:Fallback>
                <p:oleObj name="公式" r:id="rId20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075" y="3490572"/>
                        <a:ext cx="4381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Line 27"/>
          <p:cNvSpPr>
            <a:spLocks noChangeShapeType="1"/>
          </p:cNvSpPr>
          <p:nvPr/>
        </p:nvSpPr>
        <p:spPr bwMode="auto">
          <a:xfrm flipV="1">
            <a:off x="4579295" y="4781057"/>
            <a:ext cx="108848" cy="33520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6" name="Line 27"/>
          <p:cNvSpPr>
            <a:spLocks noChangeShapeType="1"/>
          </p:cNvSpPr>
          <p:nvPr/>
        </p:nvSpPr>
        <p:spPr bwMode="auto">
          <a:xfrm flipH="1" flipV="1">
            <a:off x="2544087" y="4453955"/>
            <a:ext cx="1060002" cy="309566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094058"/>
              </p:ext>
            </p:extLst>
          </p:nvPr>
        </p:nvGraphicFramePr>
        <p:xfrm>
          <a:off x="2597151" y="4633914"/>
          <a:ext cx="4032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7" name="公式" r:id="rId22" imgW="114120" imgH="126720" progId="Equation.3">
                  <p:embed/>
                </p:oleObj>
              </mc:Choice>
              <mc:Fallback>
                <p:oleObj name="公式" r:id="rId2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1" y="4633914"/>
                        <a:ext cx="4032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Oval 48"/>
          <p:cNvSpPr>
            <a:spLocks noChangeArrowheads="1"/>
          </p:cNvSpPr>
          <p:nvPr/>
        </p:nvSpPr>
        <p:spPr bwMode="auto">
          <a:xfrm>
            <a:off x="7791449" y="3401160"/>
            <a:ext cx="1828800" cy="60960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79" name="Line 46"/>
          <p:cNvSpPr>
            <a:spLocks noChangeShapeType="1"/>
          </p:cNvSpPr>
          <p:nvPr/>
        </p:nvSpPr>
        <p:spPr bwMode="auto">
          <a:xfrm>
            <a:off x="8670925" y="4030169"/>
            <a:ext cx="146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lg"/>
            <a:tailEnd type="triangle" w="sm" len="lg"/>
          </a:ln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80" name="Line 49"/>
          <p:cNvSpPr>
            <a:spLocks noChangeShapeType="1"/>
          </p:cNvSpPr>
          <p:nvPr/>
        </p:nvSpPr>
        <p:spPr bwMode="auto">
          <a:xfrm>
            <a:off x="8740775" y="3649169"/>
            <a:ext cx="685800" cy="304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 type="none" w="sm" len="lg"/>
            <a:tailEnd type="triangle" w="sm" len="lg"/>
          </a:ln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8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64646"/>
              </p:ext>
            </p:extLst>
          </p:nvPr>
        </p:nvGraphicFramePr>
        <p:xfrm>
          <a:off x="8777289" y="3420570"/>
          <a:ext cx="4048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68" name="公式" r:id="rId24" imgW="114102" imgH="126780" progId="Equation.3">
                  <p:embed/>
                </p:oleObj>
              </mc:Choice>
              <mc:Fallback>
                <p:oleObj name="公式" r:id="rId24" imgW="114102" imgH="126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7289" y="3420570"/>
                        <a:ext cx="4048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0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7" grpId="0"/>
      <p:bldP spid="48" grpId="0"/>
      <p:bldP spid="68" grpId="0"/>
      <p:bldP spid="69" grpId="0" animBg="1"/>
      <p:bldP spid="70" grpId="0" animBg="1"/>
      <p:bldP spid="72" grpId="0" animBg="1"/>
      <p:bldP spid="75" grpId="0" animBg="1"/>
      <p:bldP spid="76" grpId="0" animBg="1"/>
      <p:bldP spid="78" grpId="0" animBg="1"/>
      <p:bldP spid="79" grpId="0" animBg="1"/>
      <p:bldP spid="8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36" y="1413852"/>
            <a:ext cx="707197" cy="7376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16632"/>
            <a:ext cx="3386528" cy="3249960"/>
          </a:xfrm>
          <a:prstGeom prst="rect">
            <a:avLst/>
          </a:prstGeom>
        </p:spPr>
      </p:pic>
      <p:graphicFrame>
        <p:nvGraphicFramePr>
          <p:cNvPr id="1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947266"/>
              </p:ext>
            </p:extLst>
          </p:nvPr>
        </p:nvGraphicFramePr>
        <p:xfrm>
          <a:off x="8837830" y="1579986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3" name="公式" r:id="rId5" imgW="126780" imgH="164814" progId="Equation.3">
                  <p:embed/>
                </p:oleObj>
              </mc:Choice>
              <mc:Fallback>
                <p:oleObj name="公式" r:id="rId5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830" y="1579986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31292"/>
              </p:ext>
            </p:extLst>
          </p:nvPr>
        </p:nvGraphicFramePr>
        <p:xfrm>
          <a:off x="6964498" y="378079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4" name="公式" r:id="rId7" imgW="126780" imgH="164814" progId="Equation.3">
                  <p:embed/>
                </p:oleObj>
              </mc:Choice>
              <mc:Fallback>
                <p:oleObj name="公式" r:id="rId7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498" y="378079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7985640" y="1192142"/>
            <a:ext cx="1220788" cy="1181100"/>
            <a:chOff x="0" y="0"/>
            <a:chExt cx="769" cy="744"/>
          </a:xfrm>
        </p:grpSpPr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0" y="0"/>
              <a:ext cx="769" cy="744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310" y="732"/>
              <a:ext cx="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7310952" y="563491"/>
            <a:ext cx="2605088" cy="2438400"/>
            <a:chOff x="0" y="0"/>
            <a:chExt cx="1641" cy="1536"/>
          </a:xfrm>
        </p:grpSpPr>
        <p:grpSp>
          <p:nvGrpSpPr>
            <p:cNvPr id="23" name="Group 16"/>
            <p:cNvGrpSpPr>
              <a:grpSpLocks/>
            </p:cNvGrpSpPr>
            <p:nvPr/>
          </p:nvGrpSpPr>
          <p:grpSpPr bwMode="auto">
            <a:xfrm>
              <a:off x="0" y="0"/>
              <a:ext cx="1641" cy="1536"/>
              <a:chOff x="0" y="0"/>
              <a:chExt cx="1641" cy="1536"/>
            </a:xfrm>
          </p:grpSpPr>
          <p:sp>
            <p:nvSpPr>
              <p:cNvPr id="25" name="Oval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41" cy="1536"/>
              </a:xfrm>
              <a:prstGeom prst="ellipse">
                <a:avLst/>
              </a:prstGeom>
              <a:noFill/>
              <a:ln w="28575">
                <a:solidFill>
                  <a:srgbClr val="0099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816" y="1536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4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450235"/>
                </p:ext>
              </p:extLst>
            </p:nvPr>
          </p:nvGraphicFramePr>
          <p:xfrm>
            <a:off x="651" y="1068"/>
            <a:ext cx="26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85" name="公式" r:id="rId8" imgW="177480" imgH="203040" progId="Equation.3">
                    <p:embed/>
                  </p:oleObj>
                </mc:Choice>
                <mc:Fallback>
                  <p:oleObj name="公式" r:id="rId8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" y="1068"/>
                          <a:ext cx="26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7531774" y="755599"/>
            <a:ext cx="2158922" cy="2038121"/>
          </a:xfrm>
          <a:prstGeom prst="ellipse">
            <a:avLst/>
          </a:prstGeom>
          <a:noFill/>
          <a:ln w="28575">
            <a:solidFill>
              <a:srgbClr val="660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8822412" y="2723841"/>
            <a:ext cx="211242" cy="183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366055"/>
              </p:ext>
            </p:extLst>
          </p:nvPr>
        </p:nvGraphicFramePr>
        <p:xfrm>
          <a:off x="9183857" y="1691291"/>
          <a:ext cx="5032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6" name="公式" r:id="rId10" imgW="203024" imgH="215713" progId="Equation.3">
                  <p:embed/>
                </p:oleObj>
              </mc:Choice>
              <mc:Fallback>
                <p:oleObj name="公式" r:id="rId10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3857" y="1691291"/>
                        <a:ext cx="5032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9638568" y="1106027"/>
            <a:ext cx="276680" cy="104151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429428"/>
              </p:ext>
            </p:extLst>
          </p:nvPr>
        </p:nvGraphicFramePr>
        <p:xfrm>
          <a:off x="7216497" y="1965825"/>
          <a:ext cx="346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7" name="公式" r:id="rId12" imgW="139680" imgH="164880" progId="Equation.3">
                  <p:embed/>
                </p:oleObj>
              </mc:Choice>
              <mc:Fallback>
                <p:oleObj name="公式" r:id="rId1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497" y="1965825"/>
                        <a:ext cx="346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62907"/>
              </p:ext>
            </p:extLst>
          </p:nvPr>
        </p:nvGraphicFramePr>
        <p:xfrm>
          <a:off x="9917787" y="538244"/>
          <a:ext cx="438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8" name="公式" r:id="rId14" imgW="177480" imgH="203040" progId="Equation.3">
                  <p:embed/>
                </p:oleObj>
              </mc:Choice>
              <mc:Fallback>
                <p:oleObj name="公式" r:id="rId14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7787" y="538244"/>
                        <a:ext cx="4381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27"/>
          <p:cNvSpPr>
            <a:spLocks noChangeShapeType="1"/>
          </p:cNvSpPr>
          <p:nvPr/>
        </p:nvSpPr>
        <p:spPr bwMode="auto">
          <a:xfrm flipV="1">
            <a:off x="9622007" y="1828729"/>
            <a:ext cx="108848" cy="33520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5" name="Line 27"/>
          <p:cNvSpPr>
            <a:spLocks noChangeShapeType="1"/>
          </p:cNvSpPr>
          <p:nvPr/>
        </p:nvSpPr>
        <p:spPr bwMode="auto">
          <a:xfrm flipH="1" flipV="1">
            <a:off x="7586799" y="1501627"/>
            <a:ext cx="1060002" cy="309566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538020"/>
              </p:ext>
            </p:extLst>
          </p:nvPr>
        </p:nvGraphicFramePr>
        <p:xfrm>
          <a:off x="7639863" y="1681586"/>
          <a:ext cx="4032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9" name="公式" r:id="rId16" imgW="114120" imgH="126720" progId="Equation.3">
                  <p:embed/>
                </p:oleObj>
              </mc:Choice>
              <mc:Fallback>
                <p:oleObj name="公式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863" y="1681586"/>
                        <a:ext cx="4032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/>
        </p:nvSpPr>
        <p:spPr>
          <a:xfrm>
            <a:off x="1731725" y="349707"/>
            <a:ext cx="52895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</a:rPr>
              <a:t>根据</a:t>
            </a:r>
            <a:r>
              <a:rPr lang="zh-CN" altLang="zh-CN" dirty="0">
                <a:solidFill>
                  <a:srgbClr val="9900FF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</a:rPr>
              <a:t>对称性</a:t>
            </a:r>
            <a:r>
              <a:rPr lang="en-US" altLang="zh-CN" dirty="0">
                <a:solidFill>
                  <a:srgbClr val="9900FF"/>
                </a:solidFill>
                <a:latin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选取安培环路</a:t>
            </a:r>
            <a:r>
              <a:rPr lang="zh-CN" altLang="en-US" dirty="0">
                <a:solidFill>
                  <a:srgbClr val="9900FF"/>
                </a:solidFill>
              </a:rPr>
              <a:t>为</a:t>
            </a:r>
            <a:r>
              <a:rPr lang="zh-CN" altLang="en-US" dirty="0">
                <a:solidFill>
                  <a:srgbClr val="FF0000"/>
                </a:solidFill>
              </a:rPr>
              <a:t>磁场线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sp>
        <p:nvSpPr>
          <p:cNvPr id="48" name="矩形 47"/>
          <p:cNvSpPr/>
          <p:nvPr/>
        </p:nvSpPr>
        <p:spPr>
          <a:xfrm>
            <a:off x="1997191" y="1309344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磁介质内部：</a:t>
            </a:r>
          </a:p>
        </p:txBody>
      </p:sp>
      <p:graphicFrame>
        <p:nvGraphicFramePr>
          <p:cNvPr id="4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27175"/>
              </p:ext>
            </p:extLst>
          </p:nvPr>
        </p:nvGraphicFramePr>
        <p:xfrm>
          <a:off x="2418962" y="1907712"/>
          <a:ext cx="2374899" cy="730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0" name="公式" r:id="rId18" imgW="723600" imgH="291960" progId="Equation.3">
                  <p:embed/>
                </p:oleObj>
              </mc:Choice>
              <mc:Fallback>
                <p:oleObj name="公式" r:id="rId18" imgW="723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962" y="1907712"/>
                        <a:ext cx="2374899" cy="730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43514"/>
              </p:ext>
            </p:extLst>
          </p:nvPr>
        </p:nvGraphicFramePr>
        <p:xfrm>
          <a:off x="2659181" y="2974076"/>
          <a:ext cx="183673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1" name="公式" r:id="rId20" imgW="622080" imgH="177480" progId="Equation.3">
                  <p:embed/>
                </p:oleObj>
              </mc:Choice>
              <mc:Fallback>
                <p:oleObj name="公式" r:id="rId20" imgW="622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181" y="2974076"/>
                        <a:ext cx="183673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748978"/>
              </p:ext>
            </p:extLst>
          </p:nvPr>
        </p:nvGraphicFramePr>
        <p:xfrm>
          <a:off x="5220768" y="2727341"/>
          <a:ext cx="172243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2" name="公式" r:id="rId22" imgW="583920" imgH="393480" progId="Equation.3">
                  <p:embed/>
                </p:oleObj>
              </mc:Choice>
              <mc:Fallback>
                <p:oleObj name="公式" r:id="rId22" imgW="583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768" y="2727341"/>
                        <a:ext cx="1722438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utoShape 18"/>
          <p:cNvSpPr>
            <a:spLocks noChangeArrowheads="1"/>
          </p:cNvSpPr>
          <p:nvPr/>
        </p:nvSpPr>
        <p:spPr bwMode="auto">
          <a:xfrm>
            <a:off x="4470026" y="3123895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33CC33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5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42894"/>
              </p:ext>
            </p:extLst>
          </p:nvPr>
        </p:nvGraphicFramePr>
        <p:xfrm>
          <a:off x="3249448" y="4007887"/>
          <a:ext cx="19288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3" name="公式" r:id="rId24" imgW="660240" imgH="253800" progId="Equation.3">
                  <p:embed/>
                </p:oleObj>
              </mc:Choice>
              <mc:Fallback>
                <p:oleObj name="公式" r:id="rId24" imgW="660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448" y="4007887"/>
                        <a:ext cx="19288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013240"/>
              </p:ext>
            </p:extLst>
          </p:nvPr>
        </p:nvGraphicFramePr>
        <p:xfrm>
          <a:off x="2660577" y="5012830"/>
          <a:ext cx="26908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4" name="公式" r:id="rId26" imgW="927000" imgH="215640" progId="Equation.3">
                  <p:embed/>
                </p:oleObj>
              </mc:Choice>
              <mc:Fallback>
                <p:oleObj name="公式" r:id="rId26" imgW="927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577" y="5012830"/>
                        <a:ext cx="26908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utoShape 18"/>
          <p:cNvSpPr>
            <a:spLocks noChangeArrowheads="1"/>
          </p:cNvSpPr>
          <p:nvPr/>
        </p:nvSpPr>
        <p:spPr bwMode="auto">
          <a:xfrm>
            <a:off x="1855841" y="3087891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sp>
        <p:nvSpPr>
          <p:cNvPr id="56" name="AutoShape 18"/>
          <p:cNvSpPr>
            <a:spLocks noChangeArrowheads="1"/>
          </p:cNvSpPr>
          <p:nvPr/>
        </p:nvSpPr>
        <p:spPr bwMode="auto">
          <a:xfrm>
            <a:off x="2063564" y="4172933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347604"/>
              </p:ext>
            </p:extLst>
          </p:nvPr>
        </p:nvGraphicFramePr>
        <p:xfrm>
          <a:off x="5267759" y="3927139"/>
          <a:ext cx="2024484" cy="663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5" name="公式" r:id="rId28" imgW="736560" imgH="241200" progId="Equation.3">
                  <p:embed/>
                </p:oleObj>
              </mc:Choice>
              <mc:Fallback>
                <p:oleObj name="公式" r:id="rId28" imgW="7365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267759" y="3927139"/>
                        <a:ext cx="2024484" cy="663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01887"/>
              </p:ext>
            </p:extLst>
          </p:nvPr>
        </p:nvGraphicFramePr>
        <p:xfrm>
          <a:off x="5445273" y="4817539"/>
          <a:ext cx="1863546" cy="105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6" name="公式" r:id="rId30" imgW="698400" imgH="393480" progId="Equation.3">
                  <p:embed/>
                </p:oleObj>
              </mc:Choice>
              <mc:Fallback>
                <p:oleObj name="公式" r:id="rId30" imgW="6984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445273" y="4817539"/>
                        <a:ext cx="1863546" cy="105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87160"/>
              </p:ext>
            </p:extLst>
          </p:nvPr>
        </p:nvGraphicFramePr>
        <p:xfrm>
          <a:off x="2063564" y="5943471"/>
          <a:ext cx="373538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7" name="公式" r:id="rId32" imgW="1218671" imgH="253890" progId="Equation.3">
                  <p:embed/>
                </p:oleObj>
              </mc:Choice>
              <mc:Fallback>
                <p:oleObj name="公式" r:id="rId32" imgW="121867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64" y="5943471"/>
                        <a:ext cx="3735387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AutoShape 18"/>
          <p:cNvSpPr>
            <a:spLocks noChangeArrowheads="1"/>
          </p:cNvSpPr>
          <p:nvPr/>
        </p:nvSpPr>
        <p:spPr bwMode="auto">
          <a:xfrm>
            <a:off x="6498796" y="6202650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6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15442"/>
              </p:ext>
            </p:extLst>
          </p:nvPr>
        </p:nvGraphicFramePr>
        <p:xfrm>
          <a:off x="7502673" y="5588681"/>
          <a:ext cx="2506663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8" name="公式" r:id="rId34" imgW="850680" imgH="393480" progId="Equation.3">
                  <p:embed/>
                </p:oleObj>
              </mc:Choice>
              <mc:Fallback>
                <p:oleObj name="公式" r:id="rId34" imgW="850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673" y="5588681"/>
                        <a:ext cx="2506663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6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44" grpId="0" animBg="1"/>
      <p:bldP spid="45" grpId="0" animBg="1"/>
      <p:bldP spid="47" grpId="0"/>
      <p:bldP spid="48" grpId="0"/>
      <p:bldP spid="52" grpId="0" animBg="1"/>
      <p:bldP spid="55" grpId="0" animBg="1"/>
      <p:bldP spid="56" grpId="0" animBg="1"/>
      <p:bldP spid="6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60" y="1632421"/>
            <a:ext cx="707197" cy="737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20" y="335201"/>
            <a:ext cx="3386528" cy="3249960"/>
          </a:xfrm>
          <a:prstGeom prst="rect">
            <a:avLst/>
          </a:prstGeom>
        </p:spPr>
      </p:pic>
      <p:graphicFrame>
        <p:nvGraphicFramePr>
          <p:cNvPr id="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478586"/>
              </p:ext>
            </p:extLst>
          </p:nvPr>
        </p:nvGraphicFramePr>
        <p:xfrm>
          <a:off x="8654554" y="1798555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87" name="公式" r:id="rId5" imgW="126780" imgH="164814" progId="Equation.3">
                  <p:embed/>
                </p:oleObj>
              </mc:Choice>
              <mc:Fallback>
                <p:oleObj name="公式" r:id="rId5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4554" y="1798555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197085"/>
              </p:ext>
            </p:extLst>
          </p:nvPr>
        </p:nvGraphicFramePr>
        <p:xfrm>
          <a:off x="6781222" y="596648"/>
          <a:ext cx="447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88" name="公式" r:id="rId7" imgW="126780" imgH="164814" progId="Equation.3">
                  <p:embed/>
                </p:oleObj>
              </mc:Choice>
              <mc:Fallback>
                <p:oleObj name="公式" r:id="rId7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222" y="596648"/>
                        <a:ext cx="447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7802364" y="1410711"/>
            <a:ext cx="1220788" cy="1181100"/>
            <a:chOff x="0" y="0"/>
            <a:chExt cx="769" cy="744"/>
          </a:xfrm>
        </p:grpSpPr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0" y="0"/>
              <a:ext cx="769" cy="744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310" y="732"/>
              <a:ext cx="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7127676" y="782060"/>
            <a:ext cx="2605088" cy="2438400"/>
            <a:chOff x="0" y="0"/>
            <a:chExt cx="1641" cy="1536"/>
          </a:xfrm>
        </p:grpSpPr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0" y="0"/>
              <a:ext cx="1641" cy="1536"/>
              <a:chOff x="0" y="0"/>
              <a:chExt cx="1641" cy="1536"/>
            </a:xfrm>
          </p:grpSpPr>
          <p:sp>
            <p:nvSpPr>
              <p:cNvPr id="12" name="Oval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41" cy="1536"/>
              </a:xfrm>
              <a:prstGeom prst="ellipse">
                <a:avLst/>
              </a:prstGeom>
              <a:noFill/>
              <a:ln w="28575">
                <a:solidFill>
                  <a:srgbClr val="0099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13" name="Line 18"/>
              <p:cNvSpPr>
                <a:spLocks noChangeShapeType="1"/>
              </p:cNvSpPr>
              <p:nvPr/>
            </p:nvSpPr>
            <p:spPr bwMode="auto">
              <a:xfrm>
                <a:off x="816" y="1536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1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2175499"/>
                </p:ext>
              </p:extLst>
            </p:nvPr>
          </p:nvGraphicFramePr>
          <p:xfrm>
            <a:off x="651" y="1068"/>
            <a:ext cx="26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589" name="公式" r:id="rId8" imgW="177480" imgH="203040" progId="Equation.3">
                    <p:embed/>
                  </p:oleObj>
                </mc:Choice>
                <mc:Fallback>
                  <p:oleObj name="公式" r:id="rId8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" y="1068"/>
                          <a:ext cx="26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7348498" y="974168"/>
            <a:ext cx="2158922" cy="2038121"/>
          </a:xfrm>
          <a:prstGeom prst="ellipse">
            <a:avLst/>
          </a:prstGeom>
          <a:noFill/>
          <a:ln w="28575">
            <a:solidFill>
              <a:srgbClr val="660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 flipV="1">
            <a:off x="8639136" y="2942410"/>
            <a:ext cx="211242" cy="183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93204"/>
              </p:ext>
            </p:extLst>
          </p:nvPr>
        </p:nvGraphicFramePr>
        <p:xfrm>
          <a:off x="9000581" y="1909860"/>
          <a:ext cx="5032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0" name="公式" r:id="rId10" imgW="203024" imgH="215713" progId="Equation.3">
                  <p:embed/>
                </p:oleObj>
              </mc:Choice>
              <mc:Fallback>
                <p:oleObj name="公式" r:id="rId10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0581" y="1909860"/>
                        <a:ext cx="5032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27"/>
          <p:cNvSpPr>
            <a:spLocks noChangeShapeType="1"/>
          </p:cNvSpPr>
          <p:nvPr/>
        </p:nvSpPr>
        <p:spPr bwMode="auto">
          <a:xfrm flipV="1">
            <a:off x="9455292" y="1324596"/>
            <a:ext cx="276680" cy="104151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15995"/>
              </p:ext>
            </p:extLst>
          </p:nvPr>
        </p:nvGraphicFramePr>
        <p:xfrm>
          <a:off x="7399444" y="2636087"/>
          <a:ext cx="346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1" name="公式" r:id="rId12" imgW="139680" imgH="164880" progId="Equation.3">
                  <p:embed/>
                </p:oleObj>
              </mc:Choice>
              <mc:Fallback>
                <p:oleObj name="公式" r:id="rId1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9444" y="2636087"/>
                        <a:ext cx="346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769706"/>
              </p:ext>
            </p:extLst>
          </p:nvPr>
        </p:nvGraphicFramePr>
        <p:xfrm>
          <a:off x="9734511" y="756813"/>
          <a:ext cx="438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2" name="公式" r:id="rId14" imgW="177480" imgH="203040" progId="Equation.3">
                  <p:embed/>
                </p:oleObj>
              </mc:Choice>
              <mc:Fallback>
                <p:oleObj name="公式" r:id="rId14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4511" y="756813"/>
                        <a:ext cx="4381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27"/>
          <p:cNvSpPr>
            <a:spLocks noChangeShapeType="1"/>
          </p:cNvSpPr>
          <p:nvPr/>
        </p:nvSpPr>
        <p:spPr bwMode="auto">
          <a:xfrm flipV="1">
            <a:off x="9438731" y="2047298"/>
            <a:ext cx="108848" cy="33520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 flipH="1" flipV="1">
            <a:off x="7403523" y="1720196"/>
            <a:ext cx="1060002" cy="309566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6343"/>
              </p:ext>
            </p:extLst>
          </p:nvPr>
        </p:nvGraphicFramePr>
        <p:xfrm>
          <a:off x="7456587" y="1900155"/>
          <a:ext cx="4032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3" name="公式" r:id="rId16" imgW="114120" imgH="126720" progId="Equation.3">
                  <p:embed/>
                </p:oleObj>
              </mc:Choice>
              <mc:Fallback>
                <p:oleObj name="公式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587" y="1900155"/>
                        <a:ext cx="4032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35043"/>
              </p:ext>
            </p:extLst>
          </p:nvPr>
        </p:nvGraphicFramePr>
        <p:xfrm>
          <a:off x="2087634" y="1"/>
          <a:ext cx="2503080" cy="829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4" name="公式" r:id="rId18" imgW="825480" imgH="253800" progId="Equation.3">
                  <p:embed/>
                </p:oleObj>
              </mc:Choice>
              <mc:Fallback>
                <p:oleObj name="公式" r:id="rId18" imgW="825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634" y="1"/>
                        <a:ext cx="2503080" cy="829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43807"/>
              </p:ext>
            </p:extLst>
          </p:nvPr>
        </p:nvGraphicFramePr>
        <p:xfrm>
          <a:off x="2333802" y="948399"/>
          <a:ext cx="274478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5" name="公式" r:id="rId20" imgW="927000" imgH="241200" progId="Equation.3">
                  <p:embed/>
                </p:oleObj>
              </mc:Choice>
              <mc:Fallback>
                <p:oleObj name="公式" r:id="rId20" imgW="9270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333802" y="948399"/>
                        <a:ext cx="2744787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151232"/>
              </p:ext>
            </p:extLst>
          </p:nvPr>
        </p:nvGraphicFramePr>
        <p:xfrm>
          <a:off x="2597793" y="1842816"/>
          <a:ext cx="1972923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6" name="公式" r:id="rId22" imgW="825480" imgH="228600" progId="Equation.3">
                  <p:embed/>
                </p:oleObj>
              </mc:Choice>
              <mc:Fallback>
                <p:oleObj name="公式" r:id="rId22" imgW="825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97793" y="1842816"/>
                        <a:ext cx="1972923" cy="54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63"/>
          <p:cNvSpPr>
            <a:spLocks noChangeShapeType="1"/>
          </p:cNvSpPr>
          <p:nvPr/>
        </p:nvSpPr>
        <p:spPr bwMode="auto">
          <a:xfrm flipH="1">
            <a:off x="7239393" y="1726666"/>
            <a:ext cx="123757" cy="442745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none" w="sm" len="lg"/>
            <a:tailEnd type="triangle" w="sm" len="lg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7" name="Line 63"/>
          <p:cNvSpPr>
            <a:spLocks noChangeShapeType="1"/>
          </p:cNvSpPr>
          <p:nvPr/>
        </p:nvSpPr>
        <p:spPr bwMode="auto">
          <a:xfrm flipH="1" flipV="1">
            <a:off x="6721754" y="1531517"/>
            <a:ext cx="682126" cy="195148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none" w="sm" len="lg"/>
            <a:tailEnd type="triangle" w="sm" len="lg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317525"/>
              </p:ext>
            </p:extLst>
          </p:nvPr>
        </p:nvGraphicFramePr>
        <p:xfrm>
          <a:off x="6942152" y="1949378"/>
          <a:ext cx="522035" cy="722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7" name="公式" r:id="rId24" imgW="164880" imgH="228600" progId="Equation.3">
                  <p:embed/>
                </p:oleObj>
              </mc:Choice>
              <mc:Fallback>
                <p:oleObj name="公式" r:id="rId24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942152" y="1949378"/>
                        <a:ext cx="522035" cy="722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601137"/>
              </p:ext>
            </p:extLst>
          </p:nvPr>
        </p:nvGraphicFramePr>
        <p:xfrm>
          <a:off x="6214476" y="1090833"/>
          <a:ext cx="580256" cy="822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8" name="公式" r:id="rId26" imgW="152280" imgH="215640" progId="Equation.3">
                  <p:embed/>
                </p:oleObj>
              </mc:Choice>
              <mc:Fallback>
                <p:oleObj name="公式" r:id="rId26" imgW="1522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214476" y="1090833"/>
                        <a:ext cx="580256" cy="822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8432"/>
              </p:ext>
            </p:extLst>
          </p:nvPr>
        </p:nvGraphicFramePr>
        <p:xfrm>
          <a:off x="2151784" y="2620007"/>
          <a:ext cx="1525587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9" name="公式" r:id="rId28" imgW="482400" imgH="228600" progId="Equation.3">
                  <p:embed/>
                </p:oleObj>
              </mc:Choice>
              <mc:Fallback>
                <p:oleObj name="公式" r:id="rId28" imgW="48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784" y="2620007"/>
                        <a:ext cx="1525587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63"/>
          <p:cNvSpPr>
            <a:spLocks noChangeShapeType="1"/>
          </p:cNvSpPr>
          <p:nvPr/>
        </p:nvSpPr>
        <p:spPr bwMode="auto">
          <a:xfrm flipH="1">
            <a:off x="6691456" y="2853388"/>
            <a:ext cx="498132" cy="416297"/>
          </a:xfrm>
          <a:prstGeom prst="line">
            <a:avLst/>
          </a:prstGeom>
          <a:noFill/>
          <a:ln w="38100">
            <a:solidFill>
              <a:srgbClr val="FF33CC"/>
            </a:solidFill>
            <a:miter lim="800000"/>
            <a:headEnd type="none" w="sm" len="lg"/>
            <a:tailEnd type="triangle" w="sm" len="lg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372480"/>
              </p:ext>
            </p:extLst>
          </p:nvPr>
        </p:nvGraphicFramePr>
        <p:xfrm>
          <a:off x="5993329" y="2914878"/>
          <a:ext cx="6826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0" name="公式" r:id="rId30" imgW="215640" imgH="228600" progId="Equation.3">
                  <p:embed/>
                </p:oleObj>
              </mc:Choice>
              <mc:Fallback>
                <p:oleObj name="公式" r:id="rId30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3329" y="2914878"/>
                        <a:ext cx="6826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2359"/>
              </p:ext>
            </p:extLst>
          </p:nvPr>
        </p:nvGraphicFramePr>
        <p:xfrm>
          <a:off x="2007286" y="3797564"/>
          <a:ext cx="4695825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1" name="公式" r:id="rId32" imgW="1485720" imgH="431640" progId="Equation.3">
                  <p:embed/>
                </p:oleObj>
              </mc:Choice>
              <mc:Fallback>
                <p:oleObj name="公式" r:id="rId32" imgW="1485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286" y="3797564"/>
                        <a:ext cx="4695825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18"/>
          <p:cNvSpPr>
            <a:spLocks noChangeArrowheads="1"/>
          </p:cNvSpPr>
          <p:nvPr/>
        </p:nvSpPr>
        <p:spPr bwMode="auto">
          <a:xfrm>
            <a:off x="2961658" y="3526241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05960" y="389568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 rot="2700000">
            <a:off x="6895665" y="2813803"/>
            <a:ext cx="5873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872050"/>
              </p:ext>
            </p:extLst>
          </p:nvPr>
        </p:nvGraphicFramePr>
        <p:xfrm>
          <a:off x="6894085" y="3198521"/>
          <a:ext cx="5016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2" name="公式" r:id="rId34" imgW="177480" imgH="215640" progId="Equation.3">
                  <p:embed/>
                </p:oleObj>
              </mc:Choice>
              <mc:Fallback>
                <p:oleObj name="公式" r:id="rId34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894085" y="3198521"/>
                        <a:ext cx="501650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646097"/>
              </p:ext>
            </p:extLst>
          </p:nvPr>
        </p:nvGraphicFramePr>
        <p:xfrm>
          <a:off x="1933575" y="5087938"/>
          <a:ext cx="17653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3" name="公式" r:id="rId36" imgW="558720" imgH="228600" progId="Equation.3">
                  <p:embed/>
                </p:oleObj>
              </mc:Choice>
              <mc:Fallback>
                <p:oleObj name="公式" r:id="rId36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5087938"/>
                        <a:ext cx="176530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Line 63"/>
          <p:cNvSpPr>
            <a:spLocks noChangeShapeType="1"/>
          </p:cNvSpPr>
          <p:nvPr/>
        </p:nvSpPr>
        <p:spPr bwMode="auto">
          <a:xfrm flipH="1">
            <a:off x="8470160" y="1721733"/>
            <a:ext cx="93323" cy="335301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lg"/>
            <a:tailEnd type="triangle" w="sm" len="lg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10435"/>
              </p:ext>
            </p:extLst>
          </p:nvPr>
        </p:nvGraphicFramePr>
        <p:xfrm>
          <a:off x="7980298" y="999496"/>
          <a:ext cx="60166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4" name="公式" r:id="rId38" imgW="190440" imgH="228600" progId="Equation.3">
                  <p:embed/>
                </p:oleObj>
              </mc:Choice>
              <mc:Fallback>
                <p:oleObj name="公式" r:id="rId3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0298" y="999496"/>
                        <a:ext cx="601663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utoShape 18"/>
          <p:cNvSpPr>
            <a:spLocks noChangeArrowheads="1"/>
          </p:cNvSpPr>
          <p:nvPr/>
        </p:nvSpPr>
        <p:spPr bwMode="auto">
          <a:xfrm>
            <a:off x="3902320" y="5348230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5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70627"/>
              </p:ext>
            </p:extLst>
          </p:nvPr>
        </p:nvGraphicFramePr>
        <p:xfrm>
          <a:off x="1845915" y="5665822"/>
          <a:ext cx="5463846" cy="1303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5" name="公式" r:id="rId40" imgW="1650960" imgH="431640" progId="Equation.3">
                  <p:embed/>
                </p:oleObj>
              </mc:Choice>
              <mc:Fallback>
                <p:oleObj name="公式" r:id="rId40" imgW="1650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915" y="5665822"/>
                        <a:ext cx="5463846" cy="1303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153"/>
          <p:cNvGrpSpPr>
            <a:grpSpLocks/>
          </p:cNvGrpSpPr>
          <p:nvPr/>
        </p:nvGrpSpPr>
        <p:grpSpPr bwMode="auto">
          <a:xfrm>
            <a:off x="8551854" y="1468897"/>
            <a:ext cx="228600" cy="228600"/>
            <a:chOff x="2784" y="1872"/>
            <a:chExt cx="144" cy="144"/>
          </a:xfrm>
        </p:grpSpPr>
        <p:sp>
          <p:nvSpPr>
            <p:cNvPr id="56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57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952172"/>
              </p:ext>
            </p:extLst>
          </p:nvPr>
        </p:nvGraphicFramePr>
        <p:xfrm>
          <a:off x="8828128" y="1239118"/>
          <a:ext cx="401821" cy="525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6" name="公式" r:id="rId42" imgW="164880" imgH="215640" progId="Equation.3">
                  <p:embed/>
                </p:oleObj>
              </mc:Choice>
              <mc:Fallback>
                <p:oleObj name="公式" r:id="rId42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828128" y="1239118"/>
                        <a:ext cx="401821" cy="525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82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0" grpId="0" animBg="1"/>
      <p:bldP spid="21" grpId="0" animBg="1"/>
      <p:bldP spid="26" grpId="0" animBg="1"/>
      <p:bldP spid="27" grpId="0" animBg="1"/>
      <p:bldP spid="31" grpId="0" animBg="1"/>
      <p:bldP spid="34" grpId="0" animBg="1"/>
      <p:bldP spid="35" grpId="0"/>
      <p:bldP spid="37" grpId="0"/>
      <p:bldP spid="51" grpId="0" animBg="1"/>
      <p:bldP spid="5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0"/>
          <p:cNvSpPr txBox="1">
            <a:spLocks noChangeArrowheads="1"/>
          </p:cNvSpPr>
          <p:nvPr/>
        </p:nvSpPr>
        <p:spPr bwMode="auto">
          <a:xfrm>
            <a:off x="1809750" y="0"/>
            <a:ext cx="86439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CC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练习：</a:t>
            </a:r>
            <a:r>
              <a:rPr lang="en-US" altLang="zh-CN" dirty="0" smtClean="0">
                <a:solidFill>
                  <a:srgbClr val="CC0000"/>
                </a:solidFill>
              </a:rPr>
              <a:t> </a:t>
            </a:r>
            <a:r>
              <a:rPr lang="zh-CN" altLang="en-US" dirty="0">
                <a:solidFill>
                  <a:srgbClr val="9900FF"/>
                </a:solidFill>
              </a:rPr>
              <a:t>求无限长均匀载流圆柱体（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相对磁导率为</a:t>
            </a:r>
            <a:r>
              <a:rPr lang="en-US" altLang="zh-CN" i="1" dirty="0" err="1">
                <a:solidFill>
                  <a:srgbClr val="FF3300"/>
                </a:solidFill>
              </a:rPr>
              <a:t>μ</a:t>
            </a:r>
            <a:r>
              <a:rPr lang="en-US" altLang="zh-CN" i="1" baseline="-25000" dirty="0" err="1">
                <a:solidFill>
                  <a:srgbClr val="FF3300"/>
                </a:solidFill>
              </a:rPr>
              <a:t>r</a:t>
            </a:r>
            <a:r>
              <a:rPr lang="en-US" altLang="zh-CN" i="1" baseline="-25000" dirty="0">
                <a:solidFill>
                  <a:srgbClr val="FF3300"/>
                </a:solidFill>
              </a:rPr>
              <a:t> 1</a:t>
            </a:r>
            <a:r>
              <a:rPr lang="zh-CN" altLang="en-US" dirty="0">
                <a:solidFill>
                  <a:srgbClr val="9900FF"/>
                </a:solidFill>
              </a:rPr>
              <a:t>）的磁场及其表面磁化电流线密度，外面是无限大各向同性均匀线性磁介质（</a:t>
            </a:r>
            <a:r>
              <a:rPr lang="zh-CN" altLang="en-US" dirty="0">
                <a:solidFill>
                  <a:srgbClr val="9900FF"/>
                </a:solidFill>
                <a:latin typeface="Bookman Old Style" panose="02050604050505020204" pitchFamily="18" charset="0"/>
              </a:rPr>
              <a:t>相对磁导率为</a:t>
            </a:r>
            <a:r>
              <a:rPr lang="en-US" altLang="zh-CN" i="1" dirty="0" err="1">
                <a:solidFill>
                  <a:srgbClr val="FF3300"/>
                </a:solidFill>
              </a:rPr>
              <a:t>μ</a:t>
            </a:r>
            <a:r>
              <a:rPr lang="en-US" altLang="zh-CN" i="1" baseline="-25000" dirty="0" err="1">
                <a:solidFill>
                  <a:srgbClr val="FF3300"/>
                </a:solidFill>
              </a:rPr>
              <a:t>r</a:t>
            </a:r>
            <a:r>
              <a:rPr lang="en-US" altLang="zh-CN" i="1" baseline="-25000" dirty="0">
                <a:solidFill>
                  <a:srgbClr val="FF3300"/>
                </a:solidFill>
              </a:rPr>
              <a:t> 2</a:t>
            </a:r>
            <a:r>
              <a:rPr lang="zh-CN" altLang="en-US" dirty="0">
                <a:solidFill>
                  <a:srgbClr val="9900FF"/>
                </a:solidFill>
              </a:rPr>
              <a:t>）。</a:t>
            </a:r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2286000" y="1462088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</a:rPr>
              <a:t>1</a:t>
            </a:r>
            <a:r>
              <a:rPr lang="zh-CN" altLang="en-US" dirty="0">
                <a:solidFill>
                  <a:srgbClr val="009900"/>
                </a:solidFill>
              </a:rPr>
              <a:t>）对称性分析</a:t>
            </a:r>
          </a:p>
        </p:txBody>
      </p:sp>
      <p:sp>
        <p:nvSpPr>
          <p:cNvPr id="55" name="Text Box 22"/>
          <p:cNvSpPr txBox="1">
            <a:spLocks noChangeArrowheads="1"/>
          </p:cNvSpPr>
          <p:nvPr/>
        </p:nvSpPr>
        <p:spPr bwMode="auto">
          <a:xfrm>
            <a:off x="5162550" y="148852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）选取回路</a:t>
            </a:r>
          </a:p>
        </p:txBody>
      </p:sp>
      <p:graphicFrame>
        <p:nvGraphicFramePr>
          <p:cNvPr id="56" name="Object 23"/>
          <p:cNvGraphicFramePr>
            <a:graphicFrameLocks noChangeAspect="1"/>
          </p:cNvGraphicFramePr>
          <p:nvPr/>
        </p:nvGraphicFramePr>
        <p:xfrm>
          <a:off x="2286000" y="2289176"/>
          <a:ext cx="11430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0" name="公式" r:id="rId4" imgW="368140" imgH="165028" progId="Equation.3">
                  <p:embed/>
                </p:oleObj>
              </mc:Choice>
              <mc:Fallback>
                <p:oleObj name="公式" r:id="rId4" imgW="368140" imgH="16502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89176"/>
                        <a:ext cx="11430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2"/>
          <p:cNvGrpSpPr>
            <a:grpSpLocks/>
          </p:cNvGrpSpPr>
          <p:nvPr/>
        </p:nvGrpSpPr>
        <p:grpSpPr bwMode="auto">
          <a:xfrm>
            <a:off x="8424070" y="2409777"/>
            <a:ext cx="779463" cy="3727451"/>
            <a:chOff x="4261" y="362"/>
            <a:chExt cx="491" cy="2348"/>
          </a:xfrm>
        </p:grpSpPr>
        <p:grpSp>
          <p:nvGrpSpPr>
            <p:cNvPr id="58406" name="Group 3"/>
            <p:cNvGrpSpPr>
              <a:grpSpLocks/>
            </p:cNvGrpSpPr>
            <p:nvPr/>
          </p:nvGrpSpPr>
          <p:grpSpPr bwMode="auto">
            <a:xfrm>
              <a:off x="4261" y="362"/>
              <a:ext cx="491" cy="2348"/>
              <a:chOff x="949" y="410"/>
              <a:chExt cx="491" cy="2348"/>
            </a:xfrm>
          </p:grpSpPr>
          <p:sp>
            <p:nvSpPr>
              <p:cNvPr id="58412" name="Line 4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3" name="Line 5"/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0" cy="45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4" name="AutoShape 6"/>
              <p:cNvSpPr>
                <a:spLocks noChangeArrowheads="1"/>
              </p:cNvSpPr>
              <p:nvPr/>
            </p:nvSpPr>
            <p:spPr bwMode="auto">
              <a:xfrm>
                <a:off x="960" y="768"/>
                <a:ext cx="480" cy="1536"/>
              </a:xfrm>
              <a:prstGeom prst="can">
                <a:avLst>
                  <a:gd name="adj" fmla="val 40000"/>
                </a:avLst>
              </a:prstGeom>
              <a:gradFill rotWithShape="0">
                <a:gsLst>
                  <a:gs pos="0">
                    <a:srgbClr val="728E72"/>
                  </a:gs>
                  <a:gs pos="50000">
                    <a:srgbClr val="CCFFCC"/>
                  </a:gs>
                  <a:gs pos="100000">
                    <a:srgbClr val="728E7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415" name="Line 7"/>
              <p:cNvSpPr>
                <a:spLocks noChangeShapeType="1"/>
              </p:cNvSpPr>
              <p:nvPr/>
            </p:nvSpPr>
            <p:spPr bwMode="auto">
              <a:xfrm flipV="1">
                <a:off x="1200" y="864"/>
                <a:ext cx="0" cy="14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6" name="Line 8"/>
              <p:cNvSpPr>
                <a:spLocks noChangeShapeType="1"/>
              </p:cNvSpPr>
              <p:nvPr/>
            </p:nvSpPr>
            <p:spPr bwMode="auto">
              <a:xfrm flipH="1" flipV="1">
                <a:off x="1194" y="410"/>
                <a:ext cx="5" cy="39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7" name="Line 9"/>
              <p:cNvSpPr>
                <a:spLocks noChangeShapeType="1"/>
              </p:cNvSpPr>
              <p:nvPr/>
            </p:nvSpPr>
            <p:spPr bwMode="auto">
              <a:xfrm>
                <a:off x="1200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8" name="Line 10"/>
              <p:cNvSpPr>
                <a:spLocks noChangeShapeType="1"/>
              </p:cNvSpPr>
              <p:nvPr/>
            </p:nvSpPr>
            <p:spPr bwMode="auto">
              <a:xfrm>
                <a:off x="960" y="864"/>
                <a:ext cx="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19" name="Line 11"/>
              <p:cNvSpPr>
                <a:spLocks noChangeShapeType="1"/>
              </p:cNvSpPr>
              <p:nvPr/>
            </p:nvSpPr>
            <p:spPr bwMode="auto">
              <a:xfrm>
                <a:off x="1440" y="864"/>
                <a:ext cx="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8420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1509560"/>
                  </p:ext>
                </p:extLst>
              </p:nvPr>
            </p:nvGraphicFramePr>
            <p:xfrm>
              <a:off x="949" y="528"/>
              <a:ext cx="156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281" name="公式" r:id="rId6" imgW="165028" imgH="228501" progId="Equation.3">
                      <p:embed/>
                    </p:oleObj>
                  </mc:Choice>
                  <mc:Fallback>
                    <p:oleObj name="公式" r:id="rId6" imgW="165028" imgH="228501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9" y="528"/>
                            <a:ext cx="156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8407" name="Line 15"/>
            <p:cNvSpPr>
              <a:spLocks noChangeShapeType="1"/>
            </p:cNvSpPr>
            <p:nvPr/>
          </p:nvSpPr>
          <p:spPr bwMode="auto">
            <a:xfrm>
              <a:off x="4512" y="1392"/>
              <a:ext cx="0" cy="8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AutoShape 17"/>
            <p:cNvSpPr>
              <a:spLocks noChangeArrowheads="1"/>
            </p:cNvSpPr>
            <p:nvPr/>
          </p:nvSpPr>
          <p:spPr bwMode="auto">
            <a:xfrm>
              <a:off x="4272" y="720"/>
              <a:ext cx="480" cy="1536"/>
            </a:xfrm>
            <a:prstGeom prst="can">
              <a:avLst>
                <a:gd name="adj" fmla="val 40000"/>
              </a:avLst>
            </a:prstGeom>
            <a:gradFill rotWithShape="0">
              <a:gsLst>
                <a:gs pos="0">
                  <a:schemeClr val="bg1">
                    <a:gamma/>
                    <a:shade val="7607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76078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410" name="Line 18"/>
            <p:cNvSpPr>
              <a:spLocks noChangeShapeType="1"/>
            </p:cNvSpPr>
            <p:nvPr/>
          </p:nvSpPr>
          <p:spPr bwMode="auto">
            <a:xfrm flipV="1">
              <a:off x="4512" y="816"/>
              <a:ext cx="0" cy="144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333873"/>
              </p:ext>
            </p:extLst>
          </p:nvPr>
        </p:nvGraphicFramePr>
        <p:xfrm>
          <a:off x="8580470" y="3516598"/>
          <a:ext cx="5111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2" name="公式" r:id="rId8" imgW="95289" imgH="95287" progId="Equation.3">
                  <p:embed/>
                </p:oleObj>
              </mc:Choice>
              <mc:Fallback>
                <p:oleObj name="公式" r:id="rId8" imgW="95289" imgH="95287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70" y="3516598"/>
                        <a:ext cx="5111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48723"/>
              </p:ext>
            </p:extLst>
          </p:nvPr>
        </p:nvGraphicFramePr>
        <p:xfrm>
          <a:off x="9642707" y="4994599"/>
          <a:ext cx="5699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3" name="公式" r:id="rId10" imgW="114185" imgH="95287" progId="Equation.3">
                  <p:embed/>
                </p:oleObj>
              </mc:Choice>
              <mc:Fallback>
                <p:oleObj name="公式" r:id="rId10" imgW="114185" imgH="95287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2707" y="4994599"/>
                        <a:ext cx="56991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553334" y="1405593"/>
            <a:ext cx="66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00"/>
                </a:solidFill>
              </a:rPr>
              <a:t>解</a:t>
            </a:r>
            <a:r>
              <a:rPr lang="en-US" altLang="zh-CN" dirty="0">
                <a:solidFill>
                  <a:srgbClr val="CC0000"/>
                </a:solidFill>
              </a:rPr>
              <a:t>:</a:t>
            </a:r>
            <a:endParaRPr lang="zh-CN" altLang="en-US" dirty="0"/>
          </a:p>
        </p:txBody>
      </p:sp>
      <p:sp>
        <p:nvSpPr>
          <p:cNvPr id="86" name="Oval 57"/>
          <p:cNvSpPr>
            <a:spLocks noChangeArrowheads="1"/>
          </p:cNvSpPr>
          <p:nvPr/>
        </p:nvSpPr>
        <p:spPr bwMode="auto">
          <a:xfrm>
            <a:off x="7636671" y="3533913"/>
            <a:ext cx="2203450" cy="577488"/>
          </a:xfrm>
          <a:prstGeom prst="ellipse">
            <a:avLst/>
          </a:prstGeom>
          <a:noFill/>
          <a:ln w="28575">
            <a:solidFill>
              <a:srgbClr val="00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7" name="Line 73"/>
          <p:cNvSpPr>
            <a:spLocks noChangeShapeType="1"/>
          </p:cNvSpPr>
          <p:nvPr/>
        </p:nvSpPr>
        <p:spPr bwMode="auto">
          <a:xfrm flipV="1">
            <a:off x="9339265" y="4005972"/>
            <a:ext cx="245267" cy="6611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277695"/>
              </p:ext>
            </p:extLst>
          </p:nvPr>
        </p:nvGraphicFramePr>
        <p:xfrm>
          <a:off x="9651593" y="3803426"/>
          <a:ext cx="6223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4" name="公式" r:id="rId12" imgW="177569" imgH="202936" progId="Equation.3">
                  <p:embed/>
                </p:oleObj>
              </mc:Choice>
              <mc:Fallback>
                <p:oleObj name="公式" r:id="rId12" imgW="177569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1593" y="3803426"/>
                        <a:ext cx="6223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Oval 57"/>
          <p:cNvSpPr>
            <a:spLocks noChangeArrowheads="1"/>
          </p:cNvSpPr>
          <p:nvPr/>
        </p:nvSpPr>
        <p:spPr bwMode="auto">
          <a:xfrm>
            <a:off x="7826649" y="4218622"/>
            <a:ext cx="1988592" cy="544751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" name="Line 73"/>
          <p:cNvSpPr>
            <a:spLocks noChangeShapeType="1"/>
          </p:cNvSpPr>
          <p:nvPr/>
        </p:nvSpPr>
        <p:spPr bwMode="auto">
          <a:xfrm flipV="1">
            <a:off x="9340577" y="4648201"/>
            <a:ext cx="245267" cy="66115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5"/>
          <p:cNvSpPr>
            <a:spLocks noChangeShapeType="1"/>
          </p:cNvSpPr>
          <p:nvPr/>
        </p:nvSpPr>
        <p:spPr bwMode="auto">
          <a:xfrm>
            <a:off x="8820945" y="4455765"/>
            <a:ext cx="1004676" cy="126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804717"/>
              </p:ext>
            </p:extLst>
          </p:nvPr>
        </p:nvGraphicFramePr>
        <p:xfrm>
          <a:off x="9833955" y="4340274"/>
          <a:ext cx="3302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5" name="公式" r:id="rId14" imgW="114120" imgH="126720" progId="Equation.3">
                  <p:embed/>
                </p:oleObj>
              </mc:Choice>
              <mc:Fallback>
                <p:oleObj name="公式" r:id="rId1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3955" y="4340274"/>
                        <a:ext cx="3302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0643"/>
              </p:ext>
            </p:extLst>
          </p:nvPr>
        </p:nvGraphicFramePr>
        <p:xfrm>
          <a:off x="4210050" y="2138364"/>
          <a:ext cx="22479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6" name="公式" r:id="rId16" imgW="749160" imgH="291960" progId="Equation.3">
                  <p:embed/>
                </p:oleObj>
              </mc:Choice>
              <mc:Fallback>
                <p:oleObj name="公式" r:id="rId16" imgW="7491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050" y="2138364"/>
                        <a:ext cx="22479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014237"/>
              </p:ext>
            </p:extLst>
          </p:nvPr>
        </p:nvGraphicFramePr>
        <p:xfrm>
          <a:off x="2644884" y="3465477"/>
          <a:ext cx="18176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7" name="公式" r:id="rId18" imgW="660113" imgH="177723" progId="Equation.3">
                  <p:embed/>
                </p:oleObj>
              </mc:Choice>
              <mc:Fallback>
                <p:oleObj name="公式" r:id="rId18" imgW="66011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884" y="3465477"/>
                        <a:ext cx="18176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8154"/>
              </p:ext>
            </p:extLst>
          </p:nvPr>
        </p:nvGraphicFramePr>
        <p:xfrm>
          <a:off x="5504774" y="3076160"/>
          <a:ext cx="1827212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8" name="公式" r:id="rId20" imgW="622080" imgH="393480" progId="Equation.3">
                  <p:embed/>
                </p:oleObj>
              </mc:Choice>
              <mc:Fallback>
                <p:oleObj name="公式" r:id="rId20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774" y="3076160"/>
                        <a:ext cx="1827212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18"/>
          <p:cNvSpPr>
            <a:spLocks noChangeArrowheads="1"/>
          </p:cNvSpPr>
          <p:nvPr/>
        </p:nvSpPr>
        <p:spPr bwMode="auto">
          <a:xfrm>
            <a:off x="1734452" y="3632201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gradFill flip="none" rotWithShape="1">
            <a:gsLst>
              <a:gs pos="0">
                <a:srgbClr val="33CC33">
                  <a:tint val="66000"/>
                  <a:satMod val="160000"/>
                </a:srgbClr>
              </a:gs>
              <a:gs pos="50000">
                <a:srgbClr val="33CC33">
                  <a:tint val="44500"/>
                  <a:satMod val="160000"/>
                </a:srgbClr>
              </a:gs>
              <a:gs pos="100000">
                <a:srgbClr val="33CC3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sp>
        <p:nvSpPr>
          <p:cNvPr id="52" name="AutoShape 18"/>
          <p:cNvSpPr>
            <a:spLocks noChangeArrowheads="1"/>
          </p:cNvSpPr>
          <p:nvPr/>
        </p:nvSpPr>
        <p:spPr bwMode="auto">
          <a:xfrm>
            <a:off x="4534781" y="3599573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graphicFrame>
        <p:nvGraphicFramePr>
          <p:cNvPr id="5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386432"/>
              </p:ext>
            </p:extLst>
          </p:nvPr>
        </p:nvGraphicFramePr>
        <p:xfrm>
          <a:off x="2098675" y="4038600"/>
          <a:ext cx="46418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9" name="公式" r:id="rId22" imgW="1828800" imgH="419040" progId="Equation.3">
                  <p:embed/>
                </p:oleObj>
              </mc:Choice>
              <mc:Fallback>
                <p:oleObj name="公式" r:id="rId22" imgW="1828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4038600"/>
                        <a:ext cx="46418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8587486" y="5027983"/>
            <a:ext cx="483499" cy="232668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Line 73"/>
          <p:cNvSpPr>
            <a:spLocks noChangeShapeType="1"/>
          </p:cNvSpPr>
          <p:nvPr/>
        </p:nvSpPr>
        <p:spPr bwMode="auto">
          <a:xfrm flipV="1">
            <a:off x="8780416" y="5198476"/>
            <a:ext cx="290568" cy="50914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5069"/>
              </p:ext>
            </p:extLst>
          </p:nvPr>
        </p:nvGraphicFramePr>
        <p:xfrm>
          <a:off x="6232247" y="5264150"/>
          <a:ext cx="1973262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0" name="公式" r:id="rId24" imgW="723586" imgH="393529" progId="Equation.3">
                  <p:embed/>
                </p:oleObj>
              </mc:Choice>
              <mc:Fallback>
                <p:oleObj name="公式" r:id="rId24" imgW="72358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247" y="5264150"/>
                        <a:ext cx="1973262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034041"/>
              </p:ext>
            </p:extLst>
          </p:nvPr>
        </p:nvGraphicFramePr>
        <p:xfrm>
          <a:off x="2952737" y="5199063"/>
          <a:ext cx="2144713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1" name="公式" r:id="rId26" imgW="876300" imgH="419100" progId="Equation.3">
                  <p:embed/>
                </p:oleObj>
              </mc:Choice>
              <mc:Fallback>
                <p:oleObj name="公式" r:id="rId26" imgW="876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37" y="5199063"/>
                        <a:ext cx="2144713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utoShape 18"/>
          <p:cNvSpPr>
            <a:spLocks noChangeArrowheads="1"/>
          </p:cNvSpPr>
          <p:nvPr/>
        </p:nvSpPr>
        <p:spPr bwMode="auto">
          <a:xfrm>
            <a:off x="1708152" y="5768914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  <p:sp>
        <p:nvSpPr>
          <p:cNvPr id="68" name="AutoShape 18"/>
          <p:cNvSpPr>
            <a:spLocks noChangeArrowheads="1"/>
          </p:cNvSpPr>
          <p:nvPr/>
        </p:nvSpPr>
        <p:spPr bwMode="auto">
          <a:xfrm>
            <a:off x="5330334" y="5684838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33CC33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4" grpId="0"/>
      <p:bldP spid="55" grpId="0"/>
      <p:bldP spid="2" grpId="0"/>
      <p:bldP spid="86" grpId="0" animBg="1"/>
      <p:bldP spid="87" grpId="0" animBg="1"/>
      <p:bldP spid="100" grpId="0" animBg="1"/>
      <p:bldP spid="101" grpId="0" animBg="1"/>
      <p:bldP spid="42" grpId="0" animBg="1"/>
      <p:bldP spid="51" grpId="0" animBg="1"/>
      <p:bldP spid="52" grpId="0" animBg="1"/>
      <p:bldP spid="59" grpId="0" animBg="1"/>
      <p:bldP spid="60" grpId="0" animBg="1"/>
      <p:bldP spid="66" grpId="0" animBg="1"/>
      <p:bldP spid="6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84514" y="714375"/>
            <a:ext cx="6799263" cy="2300288"/>
            <a:chOff x="1307" y="810"/>
            <a:chExt cx="4283" cy="1449"/>
          </a:xfrm>
        </p:grpSpPr>
        <p:graphicFrame>
          <p:nvGraphicFramePr>
            <p:cNvPr id="59425" name="Object 3"/>
            <p:cNvGraphicFramePr>
              <a:graphicFrameLocks noChangeAspect="1"/>
            </p:cNvGraphicFramePr>
            <p:nvPr/>
          </p:nvGraphicFramePr>
          <p:xfrm>
            <a:off x="4644" y="990"/>
            <a:ext cx="946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69" name="公式" r:id="rId3" imgW="596641" imgH="177723" progId="Equation.3">
                    <p:embed/>
                  </p:oleObj>
                </mc:Choice>
                <mc:Fallback>
                  <p:oleObj name="公式" r:id="rId3" imgW="596641" imgH="17772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" y="990"/>
                          <a:ext cx="946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6" name="Object 4"/>
            <p:cNvGraphicFramePr>
              <a:graphicFrameLocks noChangeAspect="1"/>
            </p:cNvGraphicFramePr>
            <p:nvPr/>
          </p:nvGraphicFramePr>
          <p:xfrm>
            <a:off x="4869" y="1755"/>
            <a:ext cx="65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0" name="公式" r:id="rId5" imgW="368140" imgH="165028" progId="Equation.3">
                    <p:embed/>
                  </p:oleObj>
                </mc:Choice>
                <mc:Fallback>
                  <p:oleObj name="公式" r:id="rId5" imgW="368140" imgH="165028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9" y="1755"/>
                          <a:ext cx="650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7222794"/>
                </p:ext>
              </p:extLst>
            </p:nvPr>
          </p:nvGraphicFramePr>
          <p:xfrm>
            <a:off x="1307" y="810"/>
            <a:ext cx="2418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1" name="公式" r:id="rId7" imgW="1180800" imgH="393480" progId="Equation.3">
                    <p:embed/>
                  </p:oleObj>
                </mc:Choice>
                <mc:Fallback>
                  <p:oleObj name="公式" r:id="rId7" imgW="1180800" imgH="3934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7" y="810"/>
                          <a:ext cx="2418" cy="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4459482"/>
                </p:ext>
              </p:extLst>
            </p:nvPr>
          </p:nvGraphicFramePr>
          <p:xfrm>
            <a:off x="1330" y="1485"/>
            <a:ext cx="2904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2" name="公式" r:id="rId9" imgW="1295280" imgH="393480" progId="Equation.3">
                    <p:embed/>
                  </p:oleObj>
                </mc:Choice>
                <mc:Fallback>
                  <p:oleObj name="公式" r:id="rId9" imgW="1295280" imgH="3934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0" y="1485"/>
                          <a:ext cx="2904" cy="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881189" y="6143626"/>
            <a:ext cx="4797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在分界面上</a:t>
            </a:r>
            <a:r>
              <a:rPr lang="en-US" altLang="zh-CN" i="1" dirty="0">
                <a:solidFill>
                  <a:srgbClr val="FF0000"/>
                </a:solidFill>
              </a:rPr>
              <a:t>H</a:t>
            </a:r>
            <a:r>
              <a:rPr lang="en-US" altLang="zh-CN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连续</a:t>
            </a:r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, </a:t>
            </a:r>
            <a:r>
              <a:rPr lang="en-US" altLang="zh-CN" i="1" dirty="0">
                <a:solidFill>
                  <a:srgbClr val="009900"/>
                </a:solidFill>
              </a:rPr>
              <a:t>B</a:t>
            </a:r>
            <a:r>
              <a:rPr lang="en-US" altLang="zh-CN" dirty="0">
                <a:solidFill>
                  <a:srgbClr val="009900"/>
                </a:solidFill>
                <a:latin typeface="Bookman Old Style" panose="02050604050505020204" pitchFamily="18" charset="0"/>
              </a:rPr>
              <a:t> </a:t>
            </a:r>
            <a:r>
              <a:rPr lang="zh-CN" altLang="en-US" dirty="0">
                <a:solidFill>
                  <a:srgbClr val="009900"/>
                </a:solidFill>
                <a:latin typeface="Bookman Old Style" panose="02050604050505020204" pitchFamily="18" charset="0"/>
              </a:rPr>
              <a:t>不连续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1728788" y="3019425"/>
            <a:ext cx="4208462" cy="3124200"/>
            <a:chOff x="192" y="1824"/>
            <a:chExt cx="2651" cy="1968"/>
          </a:xfrm>
        </p:grpSpPr>
        <p:sp>
          <p:nvSpPr>
            <p:cNvPr id="59413" name="Arc 31"/>
            <p:cNvSpPr>
              <a:spLocks/>
            </p:cNvSpPr>
            <p:nvPr/>
          </p:nvSpPr>
          <p:spPr bwMode="auto">
            <a:xfrm>
              <a:off x="1363" y="2017"/>
              <a:ext cx="1480" cy="1295"/>
            </a:xfrm>
            <a:custGeom>
              <a:avLst/>
              <a:gdLst>
                <a:gd name="T0" fmla="*/ 0 w 20184"/>
                <a:gd name="T1" fmla="*/ 0 h 20095"/>
                <a:gd name="T2" fmla="*/ 0 w 20184"/>
                <a:gd name="T3" fmla="*/ 0 h 20095"/>
                <a:gd name="T4" fmla="*/ 0 w 20184"/>
                <a:gd name="T5" fmla="*/ 0 h 20095"/>
                <a:gd name="T6" fmla="*/ 0 60000 65536"/>
                <a:gd name="T7" fmla="*/ 0 60000 65536"/>
                <a:gd name="T8" fmla="*/ 0 60000 65536"/>
                <a:gd name="T9" fmla="*/ 0 w 20184"/>
                <a:gd name="T10" fmla="*/ 0 h 20095"/>
                <a:gd name="T11" fmla="*/ 20184 w 20184"/>
                <a:gd name="T12" fmla="*/ 20095 h 200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84" h="20095" fill="none" extrusionOk="0">
                  <a:moveTo>
                    <a:pt x="12261" y="20094"/>
                  </a:moveTo>
                  <a:cubicBezTo>
                    <a:pt x="6612" y="17867"/>
                    <a:pt x="2162" y="13365"/>
                    <a:pt x="0" y="7691"/>
                  </a:cubicBezTo>
                </a:path>
                <a:path w="20184" h="20095" stroke="0" extrusionOk="0">
                  <a:moveTo>
                    <a:pt x="12261" y="20094"/>
                  </a:moveTo>
                  <a:cubicBezTo>
                    <a:pt x="6612" y="17867"/>
                    <a:pt x="2162" y="13365"/>
                    <a:pt x="0" y="7691"/>
                  </a:cubicBezTo>
                  <a:lnTo>
                    <a:pt x="20184" y="0"/>
                  </a:lnTo>
                  <a:lnTo>
                    <a:pt x="12261" y="20094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4" name="Line 32"/>
            <p:cNvSpPr>
              <a:spLocks noChangeShapeType="1"/>
            </p:cNvSpPr>
            <p:nvPr/>
          </p:nvSpPr>
          <p:spPr bwMode="auto">
            <a:xfrm>
              <a:off x="346" y="1873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5" name="Line 33"/>
            <p:cNvSpPr>
              <a:spLocks noChangeShapeType="1"/>
            </p:cNvSpPr>
            <p:nvPr/>
          </p:nvSpPr>
          <p:spPr bwMode="auto">
            <a:xfrm>
              <a:off x="346" y="3457"/>
              <a:ext cx="2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6" name="Line 34"/>
            <p:cNvSpPr>
              <a:spLocks noChangeShapeType="1"/>
            </p:cNvSpPr>
            <p:nvPr/>
          </p:nvSpPr>
          <p:spPr bwMode="auto">
            <a:xfrm flipV="1">
              <a:off x="346" y="2497"/>
              <a:ext cx="1008" cy="9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7" name="Line 35"/>
            <p:cNvSpPr>
              <a:spLocks noChangeShapeType="1"/>
            </p:cNvSpPr>
            <p:nvPr/>
          </p:nvSpPr>
          <p:spPr bwMode="auto">
            <a:xfrm>
              <a:off x="1354" y="2497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8" name="Line 36"/>
            <p:cNvSpPr>
              <a:spLocks noChangeShapeType="1"/>
            </p:cNvSpPr>
            <p:nvPr/>
          </p:nvSpPr>
          <p:spPr bwMode="auto">
            <a:xfrm>
              <a:off x="922" y="2497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9" name="Line 37"/>
            <p:cNvSpPr>
              <a:spLocks noChangeShapeType="1"/>
            </p:cNvSpPr>
            <p:nvPr/>
          </p:nvSpPr>
          <p:spPr bwMode="auto">
            <a:xfrm>
              <a:off x="1114" y="2497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420" name="Object 38"/>
            <p:cNvGraphicFramePr>
              <a:graphicFrameLocks noChangeAspect="1"/>
            </p:cNvGraphicFramePr>
            <p:nvPr/>
          </p:nvGraphicFramePr>
          <p:xfrm>
            <a:off x="384" y="1824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3" name="公式" r:id="rId11" imgW="66675" imgH="38061" progId="Equation.3">
                    <p:embed/>
                  </p:oleObj>
                </mc:Choice>
                <mc:Fallback>
                  <p:oleObj name="公式" r:id="rId11" imgW="66675" imgH="38061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824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1" name="Object 39"/>
            <p:cNvGraphicFramePr>
              <a:graphicFrameLocks noChangeAspect="1"/>
            </p:cNvGraphicFramePr>
            <p:nvPr/>
          </p:nvGraphicFramePr>
          <p:xfrm>
            <a:off x="1241" y="3456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4" name="公式" r:id="rId13" imgW="38062" imgH="38061" progId="Equation.3">
                    <p:embed/>
                  </p:oleObj>
                </mc:Choice>
                <mc:Fallback>
                  <p:oleObj name="公式" r:id="rId13" imgW="38062" imgH="38061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1" y="3456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2" name="Object 40"/>
            <p:cNvGraphicFramePr>
              <a:graphicFrameLocks noChangeAspect="1"/>
            </p:cNvGraphicFramePr>
            <p:nvPr/>
          </p:nvGraphicFramePr>
          <p:xfrm>
            <a:off x="2304" y="3535"/>
            <a:ext cx="199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5" name="公式" r:id="rId15" imgW="0" imgH="9448" progId="Equation.3">
                    <p:embed/>
                  </p:oleObj>
                </mc:Choice>
                <mc:Fallback>
                  <p:oleObj name="公式" r:id="rId15" imgW="0" imgH="9448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535"/>
                          <a:ext cx="199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3" name="Object 41"/>
            <p:cNvGraphicFramePr>
              <a:graphicFrameLocks noChangeAspect="1"/>
            </p:cNvGraphicFramePr>
            <p:nvPr/>
          </p:nvGraphicFramePr>
          <p:xfrm>
            <a:off x="576" y="2640"/>
            <a:ext cx="437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6" name="公式" r:id="rId17" imgW="209474" imgH="285860" progId="Equation.3">
                    <p:embed/>
                  </p:oleObj>
                </mc:Choice>
                <mc:Fallback>
                  <p:oleObj name="公式" r:id="rId17" imgW="209474" imgH="28586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40"/>
                          <a:ext cx="437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4" name="Object 42"/>
            <p:cNvGraphicFramePr>
              <a:graphicFrameLocks noChangeAspect="1"/>
            </p:cNvGraphicFramePr>
            <p:nvPr/>
          </p:nvGraphicFramePr>
          <p:xfrm>
            <a:off x="192" y="3456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7" name="公式" r:id="rId19" imgW="38062" imgH="57226" progId="Equation.3">
                    <p:embed/>
                  </p:oleObj>
                </mc:Choice>
                <mc:Fallback>
                  <p:oleObj name="公式" r:id="rId19" imgW="38062" imgH="57226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456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072188" y="3019425"/>
            <a:ext cx="4171950" cy="3124200"/>
            <a:chOff x="2928" y="1824"/>
            <a:chExt cx="2628" cy="1968"/>
          </a:xfrm>
        </p:grpSpPr>
        <p:sp>
          <p:nvSpPr>
            <p:cNvPr id="59398" name="Line 44"/>
            <p:cNvSpPr>
              <a:spLocks noChangeShapeType="1"/>
            </p:cNvSpPr>
            <p:nvPr/>
          </p:nvSpPr>
          <p:spPr bwMode="auto">
            <a:xfrm>
              <a:off x="3034" y="1872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399" name="Line 45"/>
            <p:cNvSpPr>
              <a:spLocks noChangeShapeType="1"/>
            </p:cNvSpPr>
            <p:nvPr/>
          </p:nvSpPr>
          <p:spPr bwMode="auto">
            <a:xfrm>
              <a:off x="3034" y="3456"/>
              <a:ext cx="2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0" name="Line 46"/>
            <p:cNvSpPr>
              <a:spLocks noChangeShapeType="1"/>
            </p:cNvSpPr>
            <p:nvPr/>
          </p:nvSpPr>
          <p:spPr bwMode="auto">
            <a:xfrm flipV="1">
              <a:off x="3034" y="2847"/>
              <a:ext cx="989" cy="60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1" name="Line 47"/>
            <p:cNvSpPr>
              <a:spLocks noChangeShapeType="1"/>
            </p:cNvSpPr>
            <p:nvPr/>
          </p:nvSpPr>
          <p:spPr bwMode="auto">
            <a:xfrm>
              <a:off x="4042" y="2496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2" name="Arc 48"/>
            <p:cNvSpPr>
              <a:spLocks/>
            </p:cNvSpPr>
            <p:nvPr/>
          </p:nvSpPr>
          <p:spPr bwMode="auto">
            <a:xfrm>
              <a:off x="4023" y="2037"/>
              <a:ext cx="1533" cy="1214"/>
            </a:xfrm>
            <a:custGeom>
              <a:avLst/>
              <a:gdLst>
                <a:gd name="T0" fmla="*/ 0 w 20187"/>
                <a:gd name="T1" fmla="*/ 0 h 20094"/>
                <a:gd name="T2" fmla="*/ 0 w 20187"/>
                <a:gd name="T3" fmla="*/ 0 h 20094"/>
                <a:gd name="T4" fmla="*/ 0 w 20187"/>
                <a:gd name="T5" fmla="*/ 0 h 20094"/>
                <a:gd name="T6" fmla="*/ 0 60000 65536"/>
                <a:gd name="T7" fmla="*/ 0 60000 65536"/>
                <a:gd name="T8" fmla="*/ 0 60000 65536"/>
                <a:gd name="T9" fmla="*/ 0 w 20187"/>
                <a:gd name="T10" fmla="*/ 0 h 20094"/>
                <a:gd name="T11" fmla="*/ 20187 w 20187"/>
                <a:gd name="T12" fmla="*/ 20094 h 200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87" h="20094" fill="none" extrusionOk="0">
                  <a:moveTo>
                    <a:pt x="12262" y="20093"/>
                  </a:moveTo>
                  <a:cubicBezTo>
                    <a:pt x="6611" y="17865"/>
                    <a:pt x="2160" y="13360"/>
                    <a:pt x="-1" y="7684"/>
                  </a:cubicBezTo>
                </a:path>
                <a:path w="20187" h="20094" stroke="0" extrusionOk="0">
                  <a:moveTo>
                    <a:pt x="12262" y="20093"/>
                  </a:moveTo>
                  <a:cubicBezTo>
                    <a:pt x="6611" y="17865"/>
                    <a:pt x="2160" y="13360"/>
                    <a:pt x="-1" y="7684"/>
                  </a:cubicBezTo>
                  <a:lnTo>
                    <a:pt x="20187" y="0"/>
                  </a:lnTo>
                  <a:lnTo>
                    <a:pt x="12262" y="20093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3" name="Line 49"/>
            <p:cNvSpPr>
              <a:spLocks noChangeShapeType="1"/>
            </p:cNvSpPr>
            <p:nvPr/>
          </p:nvSpPr>
          <p:spPr bwMode="auto">
            <a:xfrm>
              <a:off x="3610" y="2496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4" name="Line 50"/>
            <p:cNvSpPr>
              <a:spLocks noChangeShapeType="1"/>
            </p:cNvSpPr>
            <p:nvPr/>
          </p:nvSpPr>
          <p:spPr bwMode="auto">
            <a:xfrm>
              <a:off x="3802" y="2496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5" name="Line 51"/>
            <p:cNvSpPr>
              <a:spLocks noChangeShapeType="1"/>
            </p:cNvSpPr>
            <p:nvPr/>
          </p:nvSpPr>
          <p:spPr bwMode="auto">
            <a:xfrm>
              <a:off x="4042" y="2832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6" name="Line 52"/>
            <p:cNvSpPr>
              <a:spLocks noChangeShapeType="1"/>
            </p:cNvSpPr>
            <p:nvPr/>
          </p:nvSpPr>
          <p:spPr bwMode="auto">
            <a:xfrm>
              <a:off x="4186" y="2832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407" name="Object 53"/>
            <p:cNvGraphicFramePr>
              <a:graphicFrameLocks noChangeAspect="1"/>
            </p:cNvGraphicFramePr>
            <p:nvPr/>
          </p:nvGraphicFramePr>
          <p:xfrm>
            <a:off x="3120" y="1824"/>
            <a:ext cx="28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8" name="公式" r:id="rId21" imgW="38062" imgH="38061" progId="Equation.3">
                    <p:embed/>
                  </p:oleObj>
                </mc:Choice>
                <mc:Fallback>
                  <p:oleObj name="公式" r:id="rId21" imgW="38062" imgH="38061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824"/>
                          <a:ext cx="28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8" name="Object 54"/>
            <p:cNvGraphicFramePr>
              <a:graphicFrameLocks noChangeAspect="1"/>
            </p:cNvGraphicFramePr>
            <p:nvPr/>
          </p:nvGraphicFramePr>
          <p:xfrm>
            <a:off x="3929" y="3456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79" name="公式" r:id="rId23" imgW="38062" imgH="38061" progId="Equation.3">
                    <p:embed/>
                  </p:oleObj>
                </mc:Choice>
                <mc:Fallback>
                  <p:oleObj name="公式" r:id="rId23" imgW="38062" imgH="38061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9" y="3456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9" name="Object 55"/>
            <p:cNvGraphicFramePr>
              <a:graphicFrameLocks noChangeAspect="1"/>
            </p:cNvGraphicFramePr>
            <p:nvPr/>
          </p:nvGraphicFramePr>
          <p:xfrm>
            <a:off x="4992" y="3504"/>
            <a:ext cx="199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80" name="公式" r:id="rId25" imgW="0" imgH="9448" progId="Equation.3">
                    <p:embed/>
                  </p:oleObj>
                </mc:Choice>
                <mc:Fallback>
                  <p:oleObj name="公式" r:id="rId25" imgW="0" imgH="9448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504"/>
                          <a:ext cx="199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0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7464573"/>
                </p:ext>
              </p:extLst>
            </p:nvPr>
          </p:nvGraphicFramePr>
          <p:xfrm>
            <a:off x="3027" y="2505"/>
            <a:ext cx="1003" cy="8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81" name="公式" r:id="rId27" imgW="469800" imgH="393480" progId="Equation.3">
                    <p:embed/>
                  </p:oleObj>
                </mc:Choice>
                <mc:Fallback>
                  <p:oleObj name="公式" r:id="rId27" imgW="469800" imgH="39348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7" y="2505"/>
                          <a:ext cx="1003" cy="8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1" name="Object 57"/>
            <p:cNvGraphicFramePr>
              <a:graphicFrameLocks noChangeAspect="1"/>
            </p:cNvGraphicFramePr>
            <p:nvPr/>
          </p:nvGraphicFramePr>
          <p:xfrm>
            <a:off x="2928" y="3504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82" name="公式" r:id="rId29" imgW="38062" imgH="57226" progId="Equation.3">
                    <p:embed/>
                  </p:oleObj>
                </mc:Choice>
                <mc:Fallback>
                  <p:oleObj name="公式" r:id="rId29" imgW="38062" imgH="57226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504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2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5110965"/>
                </p:ext>
              </p:extLst>
            </p:nvPr>
          </p:nvGraphicFramePr>
          <p:xfrm>
            <a:off x="4123" y="2613"/>
            <a:ext cx="1000" cy="8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883" name="公式" r:id="rId31" imgW="457200" imgH="393480" progId="Equation.3">
                    <p:embed/>
                  </p:oleObj>
                </mc:Choice>
                <mc:Fallback>
                  <p:oleObj name="公式" r:id="rId31" imgW="457200" imgH="39348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3" y="2613"/>
                          <a:ext cx="1000" cy="8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1631504" y="17386"/>
            <a:ext cx="9165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从微观角度看，所有</a:t>
            </a:r>
            <a:r>
              <a:rPr lang="zh-CN" altLang="en-US" dirty="0">
                <a:solidFill>
                  <a:srgbClr val="009900"/>
                </a:solidFill>
              </a:rPr>
              <a:t>电流都是由自由电子的定向运动以及束缚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电</a:t>
            </a:r>
            <a:r>
              <a:rPr lang="zh-CN" altLang="en-US" dirty="0">
                <a:solidFill>
                  <a:srgbClr val="009900"/>
                </a:solidFill>
              </a:rPr>
              <a:t>子</a:t>
            </a:r>
            <a:r>
              <a:rPr lang="zh-CN" altLang="en-US" dirty="0">
                <a:solidFill>
                  <a:srgbClr val="009900"/>
                </a:solidFill>
                <a:latin typeface="宋体" pitchFamily="2" charset="-122"/>
              </a:rPr>
              <a:t>绕原子核运动形成的，</a:t>
            </a:r>
            <a:r>
              <a:rPr lang="zh-CN" altLang="en-US" dirty="0">
                <a:solidFill>
                  <a:srgbClr val="FF0000"/>
                </a:solidFill>
              </a:rPr>
              <a:t>安培环路定理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仍然成立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20810"/>
              </p:ext>
            </p:extLst>
          </p:nvPr>
        </p:nvGraphicFramePr>
        <p:xfrm>
          <a:off x="6437314" y="828675"/>
          <a:ext cx="41481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7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314" y="828675"/>
                        <a:ext cx="414813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对象 1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350066"/>
              </p:ext>
            </p:extLst>
          </p:nvPr>
        </p:nvGraphicFramePr>
        <p:xfrm>
          <a:off x="2387168" y="4787082"/>
          <a:ext cx="1107554" cy="1107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8" name="公式" r:id="rId5" imgW="342720" imgH="342720" progId="Equation.3">
                  <p:embed/>
                </p:oleObj>
              </mc:Choice>
              <mc:Fallback>
                <p:oleObj name="公式" r:id="rId5" imgW="34272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7168" y="4787082"/>
                        <a:ext cx="1107554" cy="1107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" name="矩形 309"/>
          <p:cNvSpPr/>
          <p:nvPr/>
        </p:nvSpPr>
        <p:spPr>
          <a:xfrm>
            <a:off x="1710811" y="324630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安培环路</a:t>
            </a:r>
          </a:p>
        </p:txBody>
      </p:sp>
      <p:grpSp>
        <p:nvGrpSpPr>
          <p:cNvPr id="327" name="Group 3"/>
          <p:cNvGrpSpPr>
            <a:grpSpLocks/>
          </p:cNvGrpSpPr>
          <p:nvPr/>
        </p:nvGrpSpPr>
        <p:grpSpPr bwMode="auto">
          <a:xfrm>
            <a:off x="2836710" y="1078854"/>
            <a:ext cx="6917437" cy="4147668"/>
            <a:chOff x="384" y="1076"/>
            <a:chExt cx="4944" cy="3052"/>
          </a:xfrm>
        </p:grpSpPr>
        <p:sp>
          <p:nvSpPr>
            <p:cNvPr id="328" name="Rectangle 4"/>
            <p:cNvSpPr>
              <a:spLocks noChangeArrowheads="1"/>
            </p:cNvSpPr>
            <p:nvPr/>
          </p:nvSpPr>
          <p:spPr bwMode="auto">
            <a:xfrm>
              <a:off x="384" y="1104"/>
              <a:ext cx="4944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29" name="Group 7"/>
            <p:cNvGrpSpPr>
              <a:grpSpLocks/>
            </p:cNvGrpSpPr>
            <p:nvPr/>
          </p:nvGrpSpPr>
          <p:grpSpPr bwMode="auto">
            <a:xfrm>
              <a:off x="1412" y="1076"/>
              <a:ext cx="1306" cy="2566"/>
              <a:chOff x="1316" y="1028"/>
              <a:chExt cx="1306" cy="2566"/>
            </a:xfrm>
          </p:grpSpPr>
          <p:sp>
            <p:nvSpPr>
              <p:cNvPr id="330" name="AutoShape 8"/>
              <p:cNvSpPr>
                <a:spLocks noChangeArrowheads="1"/>
              </p:cNvSpPr>
              <p:nvPr/>
            </p:nvSpPr>
            <p:spPr bwMode="auto">
              <a:xfrm>
                <a:off x="1316" y="1028"/>
                <a:ext cx="1306" cy="256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31" name="Group 9"/>
              <p:cNvGrpSpPr>
                <a:grpSpLocks/>
              </p:cNvGrpSpPr>
              <p:nvPr/>
            </p:nvGrpSpPr>
            <p:grpSpPr bwMode="auto">
              <a:xfrm>
                <a:off x="2216" y="2269"/>
                <a:ext cx="167" cy="301"/>
                <a:chOff x="3168" y="2448"/>
                <a:chExt cx="192" cy="336"/>
              </a:xfrm>
            </p:grpSpPr>
            <p:sp>
              <p:nvSpPr>
                <p:cNvPr id="401" name="Oval 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02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2" name="Group 12"/>
              <p:cNvGrpSpPr>
                <a:grpSpLocks/>
              </p:cNvGrpSpPr>
              <p:nvPr/>
            </p:nvGrpSpPr>
            <p:grpSpPr bwMode="auto">
              <a:xfrm rot="5161467">
                <a:off x="2227" y="1956"/>
                <a:ext cx="172" cy="294"/>
                <a:chOff x="3168" y="2448"/>
                <a:chExt cx="192" cy="336"/>
              </a:xfrm>
            </p:grpSpPr>
            <p:sp>
              <p:nvSpPr>
                <p:cNvPr id="399" name="Oval 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00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3" name="Group 15"/>
              <p:cNvGrpSpPr>
                <a:grpSpLocks/>
              </p:cNvGrpSpPr>
              <p:nvPr/>
            </p:nvGrpSpPr>
            <p:grpSpPr bwMode="auto">
              <a:xfrm rot="-5400000">
                <a:off x="1397" y="2221"/>
                <a:ext cx="173" cy="292"/>
                <a:chOff x="3168" y="2448"/>
                <a:chExt cx="192" cy="336"/>
              </a:xfrm>
            </p:grpSpPr>
            <p:sp>
              <p:nvSpPr>
                <p:cNvPr id="397" name="Oval 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8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4" name="Group 18"/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395" name="Oval 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5" name="Group 21"/>
              <p:cNvGrpSpPr>
                <a:grpSpLocks/>
              </p:cNvGrpSpPr>
              <p:nvPr/>
            </p:nvGrpSpPr>
            <p:grpSpPr bwMode="auto">
              <a:xfrm>
                <a:off x="1589" y="1837"/>
                <a:ext cx="167" cy="301"/>
                <a:chOff x="3168" y="2448"/>
                <a:chExt cx="192" cy="336"/>
              </a:xfrm>
            </p:grpSpPr>
            <p:sp>
              <p:nvSpPr>
                <p:cNvPr id="393" name="Oval 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4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6" name="Group 24"/>
              <p:cNvGrpSpPr>
                <a:grpSpLocks/>
              </p:cNvGrpSpPr>
              <p:nvPr/>
            </p:nvGrpSpPr>
            <p:grpSpPr bwMode="auto">
              <a:xfrm rot="10740882">
                <a:off x="1630" y="2553"/>
                <a:ext cx="168" cy="301"/>
                <a:chOff x="3168" y="2448"/>
                <a:chExt cx="192" cy="336"/>
              </a:xfrm>
            </p:grpSpPr>
            <p:sp>
              <p:nvSpPr>
                <p:cNvPr id="391" name="Oval 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2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7" name="Group 27"/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389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90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" name="Group 30"/>
              <p:cNvGrpSpPr>
                <a:grpSpLocks/>
              </p:cNvGrpSpPr>
              <p:nvPr/>
            </p:nvGrpSpPr>
            <p:grpSpPr bwMode="auto">
              <a:xfrm rot="10740882">
                <a:off x="1630" y="3177"/>
                <a:ext cx="168" cy="301"/>
                <a:chOff x="3168" y="2448"/>
                <a:chExt cx="192" cy="336"/>
              </a:xfrm>
            </p:grpSpPr>
            <p:sp>
              <p:nvSpPr>
                <p:cNvPr id="387" name="Oval 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9" name="Group 33"/>
              <p:cNvGrpSpPr>
                <a:grpSpLocks/>
              </p:cNvGrpSpPr>
              <p:nvPr/>
            </p:nvGrpSpPr>
            <p:grpSpPr bwMode="auto">
              <a:xfrm rot="5161467">
                <a:off x="1975" y="2993"/>
                <a:ext cx="173" cy="294"/>
                <a:chOff x="3168" y="2448"/>
                <a:chExt cx="192" cy="336"/>
              </a:xfrm>
            </p:grpSpPr>
            <p:sp>
              <p:nvSpPr>
                <p:cNvPr id="385" name="Oval 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6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0" name="Group 36"/>
              <p:cNvGrpSpPr>
                <a:grpSpLocks/>
              </p:cNvGrpSpPr>
              <p:nvPr/>
            </p:nvGrpSpPr>
            <p:grpSpPr bwMode="auto">
              <a:xfrm rot="-5400000">
                <a:off x="2200" y="2691"/>
                <a:ext cx="173" cy="294"/>
                <a:chOff x="3168" y="2448"/>
                <a:chExt cx="192" cy="336"/>
              </a:xfrm>
            </p:grpSpPr>
            <p:sp>
              <p:nvSpPr>
                <p:cNvPr id="383" name="Oval 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4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1" name="Group 39"/>
              <p:cNvGrpSpPr>
                <a:grpSpLocks/>
              </p:cNvGrpSpPr>
              <p:nvPr/>
            </p:nvGrpSpPr>
            <p:grpSpPr bwMode="auto">
              <a:xfrm rot="-3688110">
                <a:off x="1823" y="2262"/>
                <a:ext cx="173" cy="294"/>
                <a:chOff x="3168" y="2448"/>
                <a:chExt cx="192" cy="336"/>
              </a:xfrm>
            </p:grpSpPr>
            <p:sp>
              <p:nvSpPr>
                <p:cNvPr id="381" name="Oval 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2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" name="Group 42"/>
              <p:cNvGrpSpPr>
                <a:grpSpLocks/>
              </p:cNvGrpSpPr>
              <p:nvPr/>
            </p:nvGrpSpPr>
            <p:grpSpPr bwMode="auto">
              <a:xfrm rot="9201165">
                <a:off x="1901" y="2716"/>
                <a:ext cx="167" cy="301"/>
                <a:chOff x="3168" y="2448"/>
                <a:chExt cx="192" cy="336"/>
              </a:xfrm>
            </p:grpSpPr>
            <p:sp>
              <p:nvSpPr>
                <p:cNvPr id="379" name="Oval 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0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3" name="Group 45"/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377" name="Oval 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8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4" name="Group 48"/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375" name="Oval 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6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5" name="Group 51"/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373" name="Oval 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6" name="Group 54"/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371" name="Oval 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7" name="Group 57"/>
              <p:cNvGrpSpPr>
                <a:grpSpLocks/>
              </p:cNvGrpSpPr>
              <p:nvPr/>
            </p:nvGrpSpPr>
            <p:grpSpPr bwMode="auto">
              <a:xfrm rot="-7892331">
                <a:off x="1458" y="1217"/>
                <a:ext cx="173" cy="294"/>
                <a:chOff x="3168" y="2448"/>
                <a:chExt cx="192" cy="336"/>
              </a:xfrm>
            </p:grpSpPr>
            <p:sp>
              <p:nvSpPr>
                <p:cNvPr id="369" name="Oval 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0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" name="Group 60"/>
              <p:cNvGrpSpPr>
                <a:grpSpLocks/>
              </p:cNvGrpSpPr>
              <p:nvPr/>
            </p:nvGrpSpPr>
            <p:grpSpPr bwMode="auto">
              <a:xfrm rot="2419856">
                <a:off x="1541" y="1363"/>
                <a:ext cx="167" cy="301"/>
                <a:chOff x="3168" y="2448"/>
                <a:chExt cx="192" cy="336"/>
              </a:xfrm>
            </p:grpSpPr>
            <p:sp>
              <p:nvSpPr>
                <p:cNvPr id="367" name="Oval 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8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9" name="Group 63"/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365" name="Oval 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" name="Group 66"/>
              <p:cNvGrpSpPr>
                <a:grpSpLocks/>
              </p:cNvGrpSpPr>
              <p:nvPr/>
            </p:nvGrpSpPr>
            <p:grpSpPr bwMode="auto">
              <a:xfrm rot="269764">
                <a:off x="2091" y="1351"/>
                <a:ext cx="168" cy="301"/>
                <a:chOff x="3168" y="2448"/>
                <a:chExt cx="192" cy="336"/>
              </a:xfrm>
            </p:grpSpPr>
            <p:sp>
              <p:nvSpPr>
                <p:cNvPr id="363" name="Oval 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4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1" name="Group 69"/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361" name="Oval 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2" name="Group 72"/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359" name="Oval 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0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3" name="Group 75"/>
              <p:cNvGrpSpPr>
                <a:grpSpLocks/>
              </p:cNvGrpSpPr>
              <p:nvPr/>
            </p:nvGrpSpPr>
            <p:grpSpPr bwMode="auto">
              <a:xfrm rot="742897">
                <a:off x="1381" y="3133"/>
                <a:ext cx="167" cy="301"/>
                <a:chOff x="3168" y="2448"/>
                <a:chExt cx="192" cy="336"/>
              </a:xfrm>
            </p:grpSpPr>
            <p:sp>
              <p:nvSpPr>
                <p:cNvPr id="357" name="Oval 7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58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4" name="Group 78"/>
              <p:cNvGrpSpPr>
                <a:grpSpLocks/>
              </p:cNvGrpSpPr>
              <p:nvPr/>
            </p:nvGrpSpPr>
            <p:grpSpPr bwMode="auto">
              <a:xfrm rot="-3688110">
                <a:off x="1991" y="1095"/>
                <a:ext cx="172" cy="294"/>
                <a:chOff x="3168" y="2448"/>
                <a:chExt cx="192" cy="336"/>
              </a:xfrm>
            </p:grpSpPr>
            <p:sp>
              <p:nvSpPr>
                <p:cNvPr id="355" name="Oval 7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56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03" name="Group 5"/>
          <p:cNvGrpSpPr>
            <a:grpSpLocks/>
          </p:cNvGrpSpPr>
          <p:nvPr/>
        </p:nvGrpSpPr>
        <p:grpSpPr bwMode="auto">
          <a:xfrm>
            <a:off x="2543546" y="1412777"/>
            <a:ext cx="6341174" cy="3323261"/>
            <a:chOff x="27" y="-128"/>
            <a:chExt cx="2280" cy="1680"/>
          </a:xfrm>
        </p:grpSpPr>
        <p:sp>
          <p:nvSpPr>
            <p:cNvPr id="404" name="Oval 6"/>
            <p:cNvSpPr>
              <a:spLocks noChangeArrowheads="1"/>
            </p:cNvSpPr>
            <p:nvPr/>
          </p:nvSpPr>
          <p:spPr bwMode="auto">
            <a:xfrm>
              <a:off x="249" y="316"/>
              <a:ext cx="1486" cy="863"/>
            </a:xfrm>
            <a:prstGeom prst="ellips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05" name="未知"/>
            <p:cNvSpPr>
              <a:spLocks/>
            </p:cNvSpPr>
            <p:nvPr/>
          </p:nvSpPr>
          <p:spPr bwMode="auto">
            <a:xfrm>
              <a:off x="280" y="-128"/>
              <a:ext cx="197" cy="962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未知"/>
            <p:cNvSpPr>
              <a:spLocks/>
            </p:cNvSpPr>
            <p:nvPr/>
          </p:nvSpPr>
          <p:spPr bwMode="auto">
            <a:xfrm>
              <a:off x="27" y="994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Line 9"/>
            <p:cNvSpPr>
              <a:spLocks noChangeShapeType="1"/>
            </p:cNvSpPr>
            <p:nvPr/>
          </p:nvSpPr>
          <p:spPr bwMode="auto">
            <a:xfrm flipH="1" flipV="1">
              <a:off x="418" y="113"/>
              <a:ext cx="41" cy="16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8" name="未知"/>
            <p:cNvSpPr>
              <a:spLocks/>
            </p:cNvSpPr>
            <p:nvPr/>
          </p:nvSpPr>
          <p:spPr bwMode="auto">
            <a:xfrm>
              <a:off x="1462" y="51"/>
              <a:ext cx="310" cy="890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" name="未知"/>
            <p:cNvSpPr>
              <a:spLocks/>
            </p:cNvSpPr>
            <p:nvPr/>
          </p:nvSpPr>
          <p:spPr bwMode="auto">
            <a:xfrm>
              <a:off x="1463" y="1066"/>
              <a:ext cx="113" cy="412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" name="Line 12"/>
            <p:cNvSpPr>
              <a:spLocks noChangeShapeType="1"/>
            </p:cNvSpPr>
            <p:nvPr/>
          </p:nvSpPr>
          <p:spPr bwMode="auto">
            <a:xfrm flipH="1">
              <a:off x="1601" y="214"/>
              <a:ext cx="62" cy="13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" name="Line 13"/>
            <p:cNvSpPr>
              <a:spLocks noChangeShapeType="1"/>
            </p:cNvSpPr>
            <p:nvPr/>
          </p:nvSpPr>
          <p:spPr bwMode="auto">
            <a:xfrm flipV="1">
              <a:off x="1862" y="135"/>
              <a:ext cx="186" cy="141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" name="Line 14"/>
            <p:cNvSpPr>
              <a:spLocks noChangeShapeType="1"/>
            </p:cNvSpPr>
            <p:nvPr/>
          </p:nvSpPr>
          <p:spPr bwMode="auto">
            <a:xfrm flipV="1">
              <a:off x="1947" y="662"/>
              <a:ext cx="39" cy="2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" name="Text Box 15"/>
            <p:cNvSpPr txBox="1">
              <a:spLocks noChangeArrowheads="1"/>
            </p:cNvSpPr>
            <p:nvPr/>
          </p:nvSpPr>
          <p:spPr bwMode="auto">
            <a:xfrm>
              <a:off x="255" y="78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414" name="Text Box 16"/>
            <p:cNvSpPr txBox="1">
              <a:spLocks noChangeArrowheads="1"/>
            </p:cNvSpPr>
            <p:nvPr/>
          </p:nvSpPr>
          <p:spPr bwMode="auto">
            <a:xfrm>
              <a:off x="1430" y="55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415" name="Text Box 17"/>
            <p:cNvSpPr txBox="1">
              <a:spLocks noChangeArrowheads="1"/>
            </p:cNvSpPr>
            <p:nvPr/>
          </p:nvSpPr>
          <p:spPr bwMode="auto">
            <a:xfrm>
              <a:off x="1987" y="61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I</a:t>
              </a:r>
              <a:r>
                <a:rPr lang="zh-CN" altLang="zh-CN" sz="2800" b="0" baseline="-25000"/>
                <a:t>3</a:t>
              </a:r>
              <a:endParaRPr lang="zh-CN" altLang="zh-CN" sz="2800" b="0"/>
            </a:p>
          </p:txBody>
        </p:sp>
        <p:sp>
          <p:nvSpPr>
            <p:cNvPr id="416" name="Line 18"/>
            <p:cNvSpPr>
              <a:spLocks noChangeShapeType="1"/>
            </p:cNvSpPr>
            <p:nvPr/>
          </p:nvSpPr>
          <p:spPr bwMode="auto">
            <a:xfrm rot="20957529" flipH="1" flipV="1">
              <a:off x="1620" y="504"/>
              <a:ext cx="25" cy="43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" name="Text Box 19"/>
            <p:cNvSpPr txBox="1">
              <a:spLocks noChangeArrowheads="1"/>
            </p:cNvSpPr>
            <p:nvPr/>
          </p:nvSpPr>
          <p:spPr bwMode="auto">
            <a:xfrm>
              <a:off x="1491" y="564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/>
                <a:t>L</a:t>
              </a:r>
            </a:p>
          </p:txBody>
        </p:sp>
      </p:grpSp>
      <p:sp>
        <p:nvSpPr>
          <p:cNvPr id="418" name="矩形 417"/>
          <p:cNvSpPr/>
          <p:nvPr/>
        </p:nvSpPr>
        <p:spPr>
          <a:xfrm>
            <a:off x="3407509" y="4965843"/>
            <a:ext cx="7023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：穿过安培环路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的分子电流的代数和。</a:t>
            </a:r>
          </a:p>
        </p:txBody>
      </p:sp>
      <p:sp>
        <p:nvSpPr>
          <p:cNvPr id="419" name="矩形 418"/>
          <p:cNvSpPr/>
          <p:nvPr/>
        </p:nvSpPr>
        <p:spPr>
          <a:xfrm>
            <a:off x="3335897" y="5858888"/>
            <a:ext cx="74299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：所有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传导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和物质内部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微观</a:t>
            </a:r>
            <a:r>
              <a:rPr lang="zh-CN" altLang="en-US" dirty="0">
                <a:solidFill>
                  <a:srgbClr val="9900CC"/>
                </a:solidFill>
              </a:rPr>
              <a:t>电流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分子</a:t>
            </a:r>
            <a:r>
              <a:rPr lang="zh-CN" altLang="en-US" dirty="0">
                <a:solidFill>
                  <a:srgbClr val="FF0000"/>
                </a:solidFill>
              </a:rPr>
              <a:t>电流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产生的</a:t>
            </a:r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磁</a:t>
            </a:r>
            <a:r>
              <a:rPr lang="zh-CN" altLang="en-US" dirty="0">
                <a:solidFill>
                  <a:srgbClr val="9900CC"/>
                </a:solidFill>
              </a:rPr>
              <a:t>场。</a:t>
            </a:r>
          </a:p>
        </p:txBody>
      </p:sp>
      <p:graphicFrame>
        <p:nvGraphicFramePr>
          <p:cNvPr id="420" name="对象 4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456509"/>
              </p:ext>
            </p:extLst>
          </p:nvPr>
        </p:nvGraphicFramePr>
        <p:xfrm>
          <a:off x="2341780" y="5923674"/>
          <a:ext cx="872096" cy="60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9" name="公式" r:id="rId7" imgW="152280" imgH="203040" progId="Equation.3">
                  <p:embed/>
                </p:oleObj>
              </mc:Choice>
              <mc:Fallback>
                <p:oleObj name="公式" r:id="rId7" imgW="1522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1780" y="5923674"/>
                        <a:ext cx="872096" cy="60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50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310" grpId="0"/>
      <p:bldP spid="418" grpId="0"/>
      <p:bldP spid="4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28249" y="764705"/>
            <a:ext cx="779463" cy="3727451"/>
            <a:chOff x="4261" y="362"/>
            <a:chExt cx="491" cy="234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4261" y="362"/>
              <a:ext cx="491" cy="2348"/>
              <a:chOff x="949" y="410"/>
              <a:chExt cx="491" cy="2348"/>
            </a:xfrm>
          </p:grpSpPr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0" cy="45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utoShape 6"/>
              <p:cNvSpPr>
                <a:spLocks noChangeArrowheads="1"/>
              </p:cNvSpPr>
              <p:nvPr/>
            </p:nvSpPr>
            <p:spPr bwMode="auto">
              <a:xfrm>
                <a:off x="960" y="768"/>
                <a:ext cx="480" cy="1536"/>
              </a:xfrm>
              <a:prstGeom prst="can">
                <a:avLst>
                  <a:gd name="adj" fmla="val 40000"/>
                </a:avLst>
              </a:prstGeom>
              <a:gradFill rotWithShape="0">
                <a:gsLst>
                  <a:gs pos="0">
                    <a:srgbClr val="728E72"/>
                  </a:gs>
                  <a:gs pos="50000">
                    <a:srgbClr val="CCFFCC"/>
                  </a:gs>
                  <a:gs pos="100000">
                    <a:srgbClr val="728E7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1200" y="864"/>
                <a:ext cx="0" cy="14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H="1" flipV="1">
                <a:off x="1194" y="410"/>
                <a:ext cx="5" cy="39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1200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960" y="864"/>
                <a:ext cx="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1440" y="864"/>
                <a:ext cx="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9538675"/>
                  </p:ext>
                </p:extLst>
              </p:nvPr>
            </p:nvGraphicFramePr>
            <p:xfrm>
              <a:off x="949" y="528"/>
              <a:ext cx="156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2524" name="公式" r:id="rId3" imgW="165028" imgH="228501" progId="Equation.3">
                      <p:embed/>
                    </p:oleObj>
                  </mc:Choice>
                  <mc:Fallback>
                    <p:oleObj name="公式" r:id="rId3" imgW="165028" imgH="22850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9" y="528"/>
                            <a:ext cx="156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" name="Line 15"/>
            <p:cNvSpPr>
              <a:spLocks noChangeShapeType="1"/>
            </p:cNvSpPr>
            <p:nvPr/>
          </p:nvSpPr>
          <p:spPr bwMode="auto">
            <a:xfrm>
              <a:off x="4512" y="1392"/>
              <a:ext cx="0" cy="8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4272" y="720"/>
              <a:ext cx="480" cy="1536"/>
            </a:xfrm>
            <a:prstGeom prst="can">
              <a:avLst>
                <a:gd name="adj" fmla="val 40000"/>
              </a:avLst>
            </a:prstGeom>
            <a:gradFill rotWithShape="0">
              <a:gsLst>
                <a:gs pos="0">
                  <a:schemeClr val="bg1">
                    <a:gamma/>
                    <a:shade val="7607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76078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4512" y="816"/>
              <a:ext cx="0" cy="144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102743"/>
              </p:ext>
            </p:extLst>
          </p:nvPr>
        </p:nvGraphicFramePr>
        <p:xfrm>
          <a:off x="8505085" y="1529135"/>
          <a:ext cx="595762" cy="5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25" name="公式" r:id="rId5" imgW="95289" imgH="95287" progId="Equation.3">
                  <p:embed/>
                </p:oleObj>
              </mc:Choice>
              <mc:Fallback>
                <p:oleObj name="公式" r:id="rId5" imgW="95289" imgH="95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5085" y="1529135"/>
                        <a:ext cx="595762" cy="5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07318"/>
              </p:ext>
            </p:extLst>
          </p:nvPr>
        </p:nvGraphicFramePr>
        <p:xfrm>
          <a:off x="9553324" y="2151426"/>
          <a:ext cx="873356" cy="78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26" name="公式" r:id="rId7" imgW="114185" imgH="95287" progId="Equation.3">
                  <p:embed/>
                </p:oleObj>
              </mc:Choice>
              <mc:Fallback>
                <p:oleObj name="公式" r:id="rId7" imgW="114185" imgH="95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3324" y="2151426"/>
                        <a:ext cx="873356" cy="780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57"/>
          <p:cNvSpPr>
            <a:spLocks noChangeArrowheads="1"/>
          </p:cNvSpPr>
          <p:nvPr/>
        </p:nvSpPr>
        <p:spPr bwMode="auto">
          <a:xfrm>
            <a:off x="8345712" y="2432113"/>
            <a:ext cx="791819" cy="325959"/>
          </a:xfrm>
          <a:prstGeom prst="ellipse">
            <a:avLst/>
          </a:prstGeom>
          <a:noFill/>
          <a:ln w="28575">
            <a:solidFill>
              <a:srgbClr val="0099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8330772" y="2613126"/>
            <a:ext cx="472194" cy="22264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63"/>
          <p:cNvSpPr>
            <a:spLocks noChangeShapeType="1"/>
          </p:cNvSpPr>
          <p:nvPr/>
        </p:nvSpPr>
        <p:spPr bwMode="auto">
          <a:xfrm flipH="1">
            <a:off x="7680384" y="2637233"/>
            <a:ext cx="668250" cy="127841"/>
          </a:xfrm>
          <a:prstGeom prst="line">
            <a:avLst/>
          </a:prstGeom>
          <a:noFill/>
          <a:ln w="38100">
            <a:solidFill>
              <a:srgbClr val="3333CC"/>
            </a:solidFill>
            <a:miter lim="800000"/>
            <a:headEnd type="none" w="sm" len="lg"/>
            <a:tailEnd type="triangle" w="sm" len="lg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351579"/>
              </p:ext>
            </p:extLst>
          </p:nvPr>
        </p:nvGraphicFramePr>
        <p:xfrm>
          <a:off x="8557756" y="2753349"/>
          <a:ext cx="522035" cy="722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27" name="公式" r:id="rId9" imgW="164880" imgH="228600" progId="Equation.3">
                  <p:embed/>
                </p:oleObj>
              </mc:Choice>
              <mc:Fallback>
                <p:oleObj name="公式" r:id="rId9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57756" y="2753349"/>
                        <a:ext cx="522035" cy="722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34092"/>
              </p:ext>
            </p:extLst>
          </p:nvPr>
        </p:nvGraphicFramePr>
        <p:xfrm>
          <a:off x="7178638" y="2327270"/>
          <a:ext cx="580256" cy="822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28" name="公式" r:id="rId11" imgW="152280" imgH="215640" progId="Equation.3">
                  <p:embed/>
                </p:oleObj>
              </mc:Choice>
              <mc:Fallback>
                <p:oleObj name="公式" r:id="rId11" imgW="1522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78638" y="2327270"/>
                        <a:ext cx="580256" cy="822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539391"/>
              </p:ext>
            </p:extLst>
          </p:nvPr>
        </p:nvGraphicFramePr>
        <p:xfrm>
          <a:off x="3275567" y="150865"/>
          <a:ext cx="2323547" cy="72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29" name="公式" r:id="rId13" imgW="825480" imgH="253800" progId="Equation.3">
                  <p:embed/>
                </p:oleObj>
              </mc:Choice>
              <mc:Fallback>
                <p:oleObj name="公式" r:id="rId13" imgW="825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67" y="150865"/>
                        <a:ext cx="2323547" cy="729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540582"/>
              </p:ext>
            </p:extLst>
          </p:nvPr>
        </p:nvGraphicFramePr>
        <p:xfrm>
          <a:off x="2653442" y="925922"/>
          <a:ext cx="3756582" cy="69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0" name="公式" r:id="rId15" imgW="1358640" imgH="253800" progId="Equation.3">
                  <p:embed/>
                </p:oleObj>
              </mc:Choice>
              <mc:Fallback>
                <p:oleObj name="公式" r:id="rId15" imgW="1358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442" y="925922"/>
                        <a:ext cx="3756582" cy="699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3464"/>
              </p:ext>
            </p:extLst>
          </p:nvPr>
        </p:nvGraphicFramePr>
        <p:xfrm>
          <a:off x="2351585" y="1842581"/>
          <a:ext cx="3739257" cy="81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1" name="公式" r:id="rId17" imgW="1218960" imgH="253800" progId="Equation.3">
                  <p:embed/>
                </p:oleObj>
              </mc:Choice>
              <mc:Fallback>
                <p:oleObj name="公式" r:id="rId17" imgW="1218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5" y="1842581"/>
                        <a:ext cx="3739257" cy="818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609935"/>
              </p:ext>
            </p:extLst>
          </p:nvPr>
        </p:nvGraphicFramePr>
        <p:xfrm>
          <a:off x="2207568" y="2715033"/>
          <a:ext cx="4202456" cy="71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2" name="公式" r:id="rId19" imgW="1498320" imgH="241200" progId="Equation.3">
                  <p:embed/>
                </p:oleObj>
              </mc:Choice>
              <mc:Fallback>
                <p:oleObj name="公式" r:id="rId19" imgW="1498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2715033"/>
                        <a:ext cx="4202456" cy="71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544707"/>
              </p:ext>
            </p:extLst>
          </p:nvPr>
        </p:nvGraphicFramePr>
        <p:xfrm>
          <a:off x="1772215" y="4142446"/>
          <a:ext cx="3661798" cy="7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3" name="公式" r:id="rId21" imgW="1257120" imgH="241200" progId="Equation.3">
                  <p:embed/>
                </p:oleObj>
              </mc:Choice>
              <mc:Fallback>
                <p:oleObj name="公式" r:id="rId21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215" y="4142446"/>
                        <a:ext cx="3661798" cy="73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12333"/>
              </p:ext>
            </p:extLst>
          </p:nvPr>
        </p:nvGraphicFramePr>
        <p:xfrm>
          <a:off x="2923272" y="3402255"/>
          <a:ext cx="3995960" cy="69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4" name="公式" r:id="rId23" imgW="1307880" imgH="228600" progId="Equation.3">
                  <p:embed/>
                </p:oleObj>
              </mc:Choice>
              <mc:Fallback>
                <p:oleObj name="公式" r:id="rId23" imgW="1307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23272" y="3402255"/>
                        <a:ext cx="3995960" cy="698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474174"/>
              </p:ext>
            </p:extLst>
          </p:nvPr>
        </p:nvGraphicFramePr>
        <p:xfrm>
          <a:off x="5440871" y="4242736"/>
          <a:ext cx="3095341" cy="6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5" name="公式" r:id="rId25" imgW="1091880" imgH="228600" progId="Equation.3">
                  <p:embed/>
                </p:oleObj>
              </mc:Choice>
              <mc:Fallback>
                <p:oleObj name="公式" r:id="rId25" imgW="1091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440871" y="4242736"/>
                        <a:ext cx="3095341" cy="64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5"/>
          <p:cNvSpPr>
            <a:spLocks noChangeShapeType="1"/>
          </p:cNvSpPr>
          <p:nvPr/>
        </p:nvSpPr>
        <p:spPr bwMode="auto">
          <a:xfrm flipV="1">
            <a:off x="9103882" y="1714016"/>
            <a:ext cx="794" cy="8524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70483"/>
              </p:ext>
            </p:extLst>
          </p:nvPr>
        </p:nvGraphicFramePr>
        <p:xfrm>
          <a:off x="9192329" y="1512380"/>
          <a:ext cx="6127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6" name="公式" r:id="rId27" imgW="164880" imgH="177480" progId="Equation.3">
                  <p:embed/>
                </p:oleObj>
              </mc:Choice>
              <mc:Fallback>
                <p:oleObj name="公式" r:id="rId27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2329" y="1512380"/>
                        <a:ext cx="6127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矩形 48"/>
          <p:cNvSpPr/>
          <p:nvPr/>
        </p:nvSpPr>
        <p:spPr>
          <a:xfrm>
            <a:off x="9054538" y="451725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sp>
        <p:nvSpPr>
          <p:cNvPr id="50" name="Line 5"/>
          <p:cNvSpPr>
            <a:spLocks noChangeShapeType="1"/>
          </p:cNvSpPr>
          <p:nvPr/>
        </p:nvSpPr>
        <p:spPr bwMode="auto">
          <a:xfrm flipV="1">
            <a:off x="8345316" y="1759382"/>
            <a:ext cx="794" cy="85245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2977"/>
              </p:ext>
            </p:extLst>
          </p:nvPr>
        </p:nvGraphicFramePr>
        <p:xfrm>
          <a:off x="7630123" y="1406921"/>
          <a:ext cx="6588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7" name="公式" r:id="rId29" imgW="177480" imgH="215640" progId="Equation.3">
                  <p:embed/>
                </p:oleObj>
              </mc:Choice>
              <mc:Fallback>
                <p:oleObj name="公式" r:id="rId2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0123" y="1406921"/>
                        <a:ext cx="658813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5"/>
          <p:cNvSpPr>
            <a:spLocks noChangeShapeType="1"/>
          </p:cNvSpPr>
          <p:nvPr/>
        </p:nvSpPr>
        <p:spPr bwMode="auto">
          <a:xfrm>
            <a:off x="8346012" y="2637157"/>
            <a:ext cx="11056" cy="666445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034158"/>
              </p:ext>
            </p:extLst>
          </p:nvPr>
        </p:nvGraphicFramePr>
        <p:xfrm>
          <a:off x="7603800" y="3174698"/>
          <a:ext cx="6111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8" name="公式" r:id="rId31" imgW="164880" imgH="215640" progId="Equation.3">
                  <p:embed/>
                </p:oleObj>
              </mc:Choice>
              <mc:Fallback>
                <p:oleObj name="公式" r:id="rId31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800" y="3174698"/>
                        <a:ext cx="611187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矩形 6"/>
          <p:cNvSpPr>
            <a:spLocks noChangeArrowheads="1"/>
          </p:cNvSpPr>
          <p:nvPr/>
        </p:nvSpPr>
        <p:spPr bwMode="auto">
          <a:xfrm>
            <a:off x="2043114" y="6153151"/>
            <a:ext cx="8015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33CC"/>
                </a:solidFill>
              </a:rPr>
              <a:t>如果                         ，        方向与 电流方向 相同。</a:t>
            </a:r>
          </a:p>
        </p:txBody>
      </p:sp>
      <p:graphicFrame>
        <p:nvGraphicFramePr>
          <p:cNvPr id="55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477387"/>
              </p:ext>
            </p:extLst>
          </p:nvPr>
        </p:nvGraphicFramePr>
        <p:xfrm>
          <a:off x="2743202" y="4995621"/>
          <a:ext cx="24717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9" name="公式" r:id="rId33" imgW="711000" imgH="215640" progId="Equation.3">
                  <p:embed/>
                </p:oleObj>
              </mc:Choice>
              <mc:Fallback>
                <p:oleObj name="公式" r:id="rId33" imgW="711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2" y="4995621"/>
                        <a:ext cx="2471737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65637"/>
              </p:ext>
            </p:extLst>
          </p:nvPr>
        </p:nvGraphicFramePr>
        <p:xfrm>
          <a:off x="3017838" y="6061076"/>
          <a:ext cx="16065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40" name="公式" r:id="rId35" imgW="558720" imgH="215640" progId="Equation.3">
                  <p:embed/>
                </p:oleObj>
              </mc:Choice>
              <mc:Fallback>
                <p:oleObj name="公式" r:id="rId35" imgW="558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6061076"/>
                        <a:ext cx="160655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196356"/>
              </p:ext>
            </p:extLst>
          </p:nvPr>
        </p:nvGraphicFramePr>
        <p:xfrm>
          <a:off x="5434014" y="6102350"/>
          <a:ext cx="6127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41" name="公式" r:id="rId37" imgW="164880" imgH="177480" progId="Equation.3">
                  <p:embed/>
                </p:oleObj>
              </mc:Choice>
              <mc:Fallback>
                <p:oleObj name="公式" r:id="rId37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4" y="6102350"/>
                        <a:ext cx="6127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34654"/>
              </p:ext>
            </p:extLst>
          </p:nvPr>
        </p:nvGraphicFramePr>
        <p:xfrm>
          <a:off x="2743201" y="5575300"/>
          <a:ext cx="15240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42" name="公式" r:id="rId38" imgW="406080" imgH="228600" progId="Equation.3">
                  <p:embed/>
                </p:oleObj>
              </mc:Choice>
              <mc:Fallback>
                <p:oleObj name="公式" r:id="rId38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5575300"/>
                        <a:ext cx="15240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40"/>
          <p:cNvSpPr>
            <a:spLocks noChangeArrowheads="1"/>
          </p:cNvSpPr>
          <p:nvPr/>
        </p:nvSpPr>
        <p:spPr bwMode="auto">
          <a:xfrm>
            <a:off x="4425157" y="5699221"/>
            <a:ext cx="2347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方向沿轴向下</a:t>
            </a:r>
          </a:p>
        </p:txBody>
      </p:sp>
      <p:sp>
        <p:nvSpPr>
          <p:cNvPr id="60" name="AutoShape 18"/>
          <p:cNvSpPr>
            <a:spLocks noChangeArrowheads="1"/>
          </p:cNvSpPr>
          <p:nvPr/>
        </p:nvSpPr>
        <p:spPr bwMode="auto">
          <a:xfrm>
            <a:off x="1739559" y="5242472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51926"/>
              </p:ext>
            </p:extLst>
          </p:nvPr>
        </p:nvGraphicFramePr>
        <p:xfrm>
          <a:off x="5144485" y="4992804"/>
          <a:ext cx="4278664" cy="785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43" name="公式" r:id="rId40" imgW="1244520" imgH="228600" progId="Equation.3">
                  <p:embed/>
                </p:oleObj>
              </mc:Choice>
              <mc:Fallback>
                <p:oleObj name="公式" r:id="rId40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5144485" y="4992804"/>
                        <a:ext cx="4278664" cy="785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80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9" grpId="0" animBg="1"/>
      <p:bldP spid="47" grpId="0" animBg="1"/>
      <p:bldP spid="49" grpId="0"/>
      <p:bldP spid="50" grpId="0" animBg="1"/>
      <p:bldP spid="52" grpId="0" animBg="1"/>
      <p:bldP spid="54" grpId="0"/>
      <p:bldP spid="59" grpId="0"/>
      <p:bldP spid="6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1905000" y="152401"/>
            <a:ext cx="7848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>
                <a:solidFill>
                  <a:srgbClr val="FF0000"/>
                </a:solidFill>
              </a:rPr>
              <a:t>练习：</a:t>
            </a: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0000FF"/>
                </a:solidFill>
              </a:rPr>
              <a:t>一磁导率为</a:t>
            </a:r>
            <a:r>
              <a:rPr lang="el-GR" altLang="zh-CN" sz="2800" dirty="0">
                <a:solidFill>
                  <a:srgbClr val="FF0000"/>
                </a:solidFill>
              </a:rPr>
              <a:t>μ</a:t>
            </a:r>
            <a:r>
              <a:rPr lang="en-US" altLang="zh-CN" sz="2800" baseline="-30000" dirty="0">
                <a:solidFill>
                  <a:srgbClr val="FF0000"/>
                </a:solidFill>
              </a:rPr>
              <a:t>1</a:t>
            </a:r>
            <a:r>
              <a:rPr lang="zh-CN" altLang="en-US" sz="2800" dirty="0">
                <a:solidFill>
                  <a:srgbClr val="0000FF"/>
                </a:solidFill>
              </a:rPr>
              <a:t>的无限长圆柱形导体半径为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30000" dirty="0">
                <a:solidFill>
                  <a:srgbClr val="FF0000"/>
                </a:solidFill>
              </a:rPr>
              <a:t>1</a:t>
            </a:r>
            <a:r>
              <a:rPr lang="zh-CN" altLang="en-US" sz="2800" dirty="0">
                <a:solidFill>
                  <a:srgbClr val="0000FF"/>
                </a:solidFill>
              </a:rPr>
              <a:t>，其中均匀地通过电流</a:t>
            </a:r>
            <a:r>
              <a:rPr lang="en-US" altLang="zh-CN" sz="2800" i="1" dirty="0">
                <a:solidFill>
                  <a:srgbClr val="FF0000"/>
                </a:solidFill>
              </a:rPr>
              <a:t>I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>
                <a:solidFill>
                  <a:srgbClr val="0000FF"/>
                </a:solidFill>
              </a:rPr>
              <a:t>，导体外包一层磁导率为</a:t>
            </a:r>
            <a:r>
              <a:rPr lang="el-GR" altLang="zh-CN" sz="2800" dirty="0">
                <a:solidFill>
                  <a:srgbClr val="FF0000"/>
                </a:solidFill>
              </a:rPr>
              <a:t>μ</a:t>
            </a:r>
            <a:r>
              <a:rPr lang="en-US" altLang="zh-CN" sz="2800" baseline="-30000" dirty="0">
                <a:solidFill>
                  <a:srgbClr val="FF0000"/>
                </a:solidFill>
              </a:rPr>
              <a:t>2</a:t>
            </a:r>
            <a:r>
              <a:rPr lang="zh-CN" altLang="en-US" sz="2800" dirty="0">
                <a:solidFill>
                  <a:srgbClr val="0000FF"/>
                </a:solidFill>
              </a:rPr>
              <a:t> 的圆筒形不导电的磁介质，其外半径为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30000" dirty="0">
                <a:solidFill>
                  <a:srgbClr val="FF0000"/>
                </a:solidFill>
              </a:rPr>
              <a:t>2</a:t>
            </a:r>
            <a:r>
              <a:rPr lang="zh-CN" altLang="en-US" sz="2800" dirty="0">
                <a:solidFill>
                  <a:srgbClr val="0000FF"/>
                </a:solidFill>
              </a:rPr>
              <a:t>，如图示。</a:t>
            </a:r>
            <a:r>
              <a:rPr lang="zh-CN" altLang="en-US" sz="2800" dirty="0">
                <a:solidFill>
                  <a:srgbClr val="009900"/>
                </a:solidFill>
              </a:rPr>
              <a:t>试求：磁场强度和磁感应强度的分布。</a:t>
            </a:r>
          </a:p>
        </p:txBody>
      </p:sp>
      <p:sp>
        <p:nvSpPr>
          <p:cNvPr id="3" name="矩形 13"/>
          <p:cNvSpPr>
            <a:spLocks noChangeArrowheads="1"/>
          </p:cNvSpPr>
          <p:nvPr/>
        </p:nvSpPr>
        <p:spPr bwMode="auto">
          <a:xfrm>
            <a:off x="1752599" y="1981200"/>
            <a:ext cx="5910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</a:rPr>
              <a:t>解：</a:t>
            </a:r>
            <a:r>
              <a:rPr lang="zh-CN" altLang="en-US" sz="2800" dirty="0">
                <a:solidFill>
                  <a:srgbClr val="9900CC"/>
                </a:solidFill>
              </a:rPr>
              <a:t>作半径</a:t>
            </a:r>
            <a:r>
              <a:rPr lang="en-US" altLang="zh-CN" sz="2800" i="1" dirty="0">
                <a:solidFill>
                  <a:srgbClr val="FF0000"/>
                </a:solidFill>
              </a:rPr>
              <a:t>r</a:t>
            </a:r>
            <a:r>
              <a:rPr lang="en-US" altLang="zh-CN" sz="2800" i="1" dirty="0">
                <a:solidFill>
                  <a:srgbClr val="9900CC"/>
                </a:solidFill>
              </a:rPr>
              <a:t> </a:t>
            </a:r>
            <a:r>
              <a:rPr lang="zh-CN" altLang="en-US" sz="2800" dirty="0">
                <a:solidFill>
                  <a:srgbClr val="9900CC"/>
                </a:solidFill>
              </a:rPr>
              <a:t>的</a:t>
            </a:r>
            <a:r>
              <a:rPr lang="zh-CN" altLang="en-US" sz="2800" dirty="0">
                <a:solidFill>
                  <a:srgbClr val="9900FF"/>
                </a:solidFill>
                <a:latin typeface="+mj-ea"/>
              </a:rPr>
              <a:t>安培</a:t>
            </a:r>
            <a:r>
              <a:rPr lang="zh-CN" altLang="en-US" sz="2800" dirty="0">
                <a:solidFill>
                  <a:srgbClr val="9900CC"/>
                </a:solidFill>
              </a:rPr>
              <a:t>圆形环路，</a:t>
            </a:r>
          </a:p>
        </p:txBody>
      </p:sp>
      <p:grpSp>
        <p:nvGrpSpPr>
          <p:cNvPr id="4" name="组合 28"/>
          <p:cNvGrpSpPr>
            <a:grpSpLocks/>
          </p:cNvGrpSpPr>
          <p:nvPr/>
        </p:nvGrpSpPr>
        <p:grpSpPr bwMode="auto">
          <a:xfrm>
            <a:off x="7225025" y="2067020"/>
            <a:ext cx="3067050" cy="3048000"/>
            <a:chOff x="3216" y="1140"/>
            <a:chExt cx="1932" cy="1920"/>
          </a:xfrm>
        </p:grpSpPr>
        <p:sp>
          <p:nvSpPr>
            <p:cNvPr id="5" name="椭圆 21" descr="宽上对角线"/>
            <p:cNvSpPr>
              <a:spLocks noChangeArrowheads="1"/>
            </p:cNvSpPr>
            <p:nvPr/>
          </p:nvSpPr>
          <p:spPr bwMode="auto">
            <a:xfrm>
              <a:off x="3228" y="1140"/>
              <a:ext cx="1920" cy="1920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椭圆 20"/>
            <p:cNvSpPr>
              <a:spLocks noChangeArrowheads="1"/>
            </p:cNvSpPr>
            <p:nvPr/>
          </p:nvSpPr>
          <p:spPr bwMode="auto">
            <a:xfrm>
              <a:off x="3720" y="1644"/>
              <a:ext cx="912" cy="9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直线 22"/>
            <p:cNvSpPr>
              <a:spLocks noChangeShapeType="1"/>
            </p:cNvSpPr>
            <p:nvPr/>
          </p:nvSpPr>
          <p:spPr bwMode="auto">
            <a:xfrm flipV="1">
              <a:off x="4176" y="1776"/>
              <a:ext cx="33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23"/>
            <p:cNvSpPr>
              <a:spLocks noChangeShapeType="1"/>
            </p:cNvSpPr>
            <p:nvPr/>
          </p:nvSpPr>
          <p:spPr bwMode="auto">
            <a:xfrm>
              <a:off x="4176" y="2112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24"/>
            <p:cNvSpPr txBox="1">
              <a:spLocks noChangeArrowheads="1"/>
            </p:cNvSpPr>
            <p:nvPr/>
          </p:nvSpPr>
          <p:spPr bwMode="auto">
            <a:xfrm>
              <a:off x="4032" y="168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 dirty="0"/>
                <a:t>R</a:t>
              </a:r>
              <a:r>
                <a:rPr lang="en-US" altLang="zh-CN" baseline="-30000" dirty="0"/>
                <a:t>1</a:t>
              </a:r>
            </a:p>
          </p:txBody>
        </p:sp>
        <p:sp>
          <p:nvSpPr>
            <p:cNvPr id="10" name="文本框 25"/>
            <p:cNvSpPr txBox="1">
              <a:spLocks noChangeArrowheads="1"/>
            </p:cNvSpPr>
            <p:nvPr/>
          </p:nvSpPr>
          <p:spPr bwMode="auto">
            <a:xfrm>
              <a:off x="4464" y="240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/>
                <a:t>R</a:t>
              </a:r>
              <a:r>
                <a:rPr lang="en-US" altLang="zh-CN" baseline="-30000"/>
                <a:t>2</a:t>
              </a:r>
            </a:p>
          </p:txBody>
        </p:sp>
        <p:graphicFrame>
          <p:nvGraphicFramePr>
            <p:cNvPr id="11" name="对象 26"/>
            <p:cNvGraphicFramePr>
              <a:graphicFrameLocks noChangeAspect="1"/>
            </p:cNvGraphicFramePr>
            <p:nvPr/>
          </p:nvGraphicFramePr>
          <p:xfrm>
            <a:off x="3744" y="1920"/>
            <a:ext cx="29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10" name="Equation" r:id="rId3" imgW="190335" imgH="215713" progId="Equation.3">
                    <p:embed/>
                  </p:oleObj>
                </mc:Choice>
                <mc:Fallback>
                  <p:oleObj name="Equation" r:id="rId3" imgW="190335" imgH="215713" progId="Equation.3">
                    <p:embed/>
                    <p:pic>
                      <p:nvPicPr>
                        <p:cNvPr id="19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920"/>
                          <a:ext cx="29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27"/>
            <p:cNvGraphicFramePr>
              <a:graphicFrameLocks noChangeAspect="1"/>
            </p:cNvGraphicFramePr>
            <p:nvPr/>
          </p:nvGraphicFramePr>
          <p:xfrm>
            <a:off x="3216" y="1920"/>
            <a:ext cx="29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11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20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920"/>
                          <a:ext cx="29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椭圆 33"/>
          <p:cNvSpPr>
            <a:spLocks noChangeArrowheads="1"/>
          </p:cNvSpPr>
          <p:nvPr/>
        </p:nvSpPr>
        <p:spPr bwMode="auto">
          <a:xfrm>
            <a:off x="8310875" y="3114770"/>
            <a:ext cx="914400" cy="952500"/>
          </a:xfrm>
          <a:prstGeom prst="ellipse">
            <a:avLst/>
          </a:prstGeom>
          <a:noFill/>
          <a:ln w="38100">
            <a:solidFill>
              <a:srgbClr val="CC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7693338" y="2455912"/>
            <a:ext cx="2209800" cy="2209800"/>
          </a:xfrm>
          <a:prstGeom prst="ellipse">
            <a:avLst/>
          </a:prstGeom>
          <a:noFill/>
          <a:ln w="38100">
            <a:solidFill>
              <a:srgbClr val="CC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椭圆 50"/>
          <p:cNvSpPr>
            <a:spLocks noChangeArrowheads="1"/>
          </p:cNvSpPr>
          <p:nvPr/>
        </p:nvSpPr>
        <p:spPr bwMode="auto">
          <a:xfrm>
            <a:off x="6978715" y="1801144"/>
            <a:ext cx="3581400" cy="3581400"/>
          </a:xfrm>
          <a:prstGeom prst="ellipse">
            <a:avLst/>
          </a:prstGeom>
          <a:noFill/>
          <a:ln w="38100">
            <a:solidFill>
              <a:srgbClr val="CC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直线 34"/>
          <p:cNvSpPr>
            <a:spLocks noChangeShapeType="1"/>
          </p:cNvSpPr>
          <p:nvPr/>
        </p:nvSpPr>
        <p:spPr bwMode="auto">
          <a:xfrm flipH="1" flipV="1">
            <a:off x="8480985" y="3214810"/>
            <a:ext cx="287090" cy="376622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53"/>
          <p:cNvGrpSpPr>
            <a:grpSpLocks/>
          </p:cNvGrpSpPr>
          <p:nvPr/>
        </p:nvGrpSpPr>
        <p:grpSpPr bwMode="auto">
          <a:xfrm>
            <a:off x="8588688" y="3681456"/>
            <a:ext cx="228600" cy="228600"/>
            <a:chOff x="2784" y="1872"/>
            <a:chExt cx="144" cy="144"/>
          </a:xfrm>
        </p:grpSpPr>
        <p:sp>
          <p:nvSpPr>
            <p:cNvPr id="18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9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20" name="矩形 19"/>
          <p:cNvSpPr/>
          <p:nvPr/>
        </p:nvSpPr>
        <p:spPr>
          <a:xfrm>
            <a:off x="8551832" y="3856054"/>
            <a:ext cx="324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I</a:t>
            </a:r>
            <a:endParaRPr lang="zh-CN" altLang="en-US" dirty="0"/>
          </a:p>
        </p:txBody>
      </p:sp>
      <p:sp>
        <p:nvSpPr>
          <p:cNvPr id="21" name="文本框 34"/>
          <p:cNvSpPr txBox="1">
            <a:spLocks noChangeArrowheads="1"/>
          </p:cNvSpPr>
          <p:nvPr/>
        </p:nvSpPr>
        <p:spPr bwMode="auto">
          <a:xfrm>
            <a:off x="8368025" y="3249643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solidFill>
                  <a:srgbClr val="CC0066"/>
                </a:solidFill>
              </a:rPr>
              <a:t>r</a:t>
            </a:r>
          </a:p>
        </p:txBody>
      </p:sp>
      <p:graphicFrame>
        <p:nvGraphicFramePr>
          <p:cNvPr id="22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230269"/>
              </p:ext>
            </p:extLst>
          </p:nvPr>
        </p:nvGraphicFramePr>
        <p:xfrm>
          <a:off x="2027585" y="2596616"/>
          <a:ext cx="2280410" cy="769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2" name="Equation" r:id="rId7" imgW="990170" imgH="330057" progId="Equation.3">
                  <p:embed/>
                </p:oleObj>
              </mc:Choice>
              <mc:Fallback>
                <p:oleObj name="Equation" r:id="rId7" imgW="990170" imgH="330057" progId="Equation.3">
                  <p:embed/>
                  <p:pic>
                    <p:nvPicPr>
                      <p:cNvPr id="59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585" y="2596616"/>
                        <a:ext cx="2280410" cy="769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426147"/>
              </p:ext>
            </p:extLst>
          </p:nvPr>
        </p:nvGraphicFramePr>
        <p:xfrm>
          <a:off x="4387655" y="2367124"/>
          <a:ext cx="2667000" cy="984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3" name="Equation" r:id="rId9" imgW="1104900" imgH="419100" progId="Equation.DSMT4">
                  <p:embed/>
                </p:oleObj>
              </mc:Choice>
              <mc:Fallback>
                <p:oleObj name="Equation" r:id="rId9" imgW="1104900" imgH="419100" progId="Equation.DSMT4">
                  <p:embed/>
                  <p:pic>
                    <p:nvPicPr>
                      <p:cNvPr id="6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655" y="2367124"/>
                        <a:ext cx="2667000" cy="984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9"/>
          <p:cNvGrpSpPr>
            <a:grpSpLocks/>
          </p:cNvGrpSpPr>
          <p:nvPr/>
        </p:nvGrpSpPr>
        <p:grpSpPr bwMode="auto">
          <a:xfrm>
            <a:off x="1920511" y="3205034"/>
            <a:ext cx="1468888" cy="537771"/>
            <a:chOff x="-3477" y="1445"/>
            <a:chExt cx="1034" cy="396"/>
          </a:xfrm>
        </p:grpSpPr>
        <p:sp>
          <p:nvSpPr>
            <p:cNvPr id="25" name="矩形 17"/>
            <p:cNvSpPr>
              <a:spLocks noChangeArrowheads="1"/>
            </p:cNvSpPr>
            <p:nvPr/>
          </p:nvSpPr>
          <p:spPr bwMode="auto">
            <a:xfrm>
              <a:off x="-2875" y="1445"/>
              <a:ext cx="432" cy="385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CC3300"/>
                  </a:solidFill>
                </a:rPr>
                <a:t>时   </a:t>
              </a:r>
            </a:p>
          </p:txBody>
        </p:sp>
        <p:graphicFrame>
          <p:nvGraphicFramePr>
            <p:cNvPr id="26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7643106"/>
                </p:ext>
              </p:extLst>
            </p:nvPr>
          </p:nvGraphicFramePr>
          <p:xfrm>
            <a:off x="-3477" y="1456"/>
            <a:ext cx="587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14" name="Equation" r:id="rId11" imgW="418918" imgH="215806" progId="Equation.3">
                    <p:embed/>
                  </p:oleObj>
                </mc:Choice>
                <mc:Fallback>
                  <p:oleObj name="Equation" r:id="rId11" imgW="418918" imgH="215806" progId="Equation.3">
                    <p:embed/>
                    <p:pic>
                      <p:nvPicPr>
                        <p:cNvPr id="63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477" y="1456"/>
                          <a:ext cx="587" cy="385"/>
                        </a:xfrm>
                        <a:prstGeom prst="rect">
                          <a:avLst/>
                        </a:prstGeom>
                        <a:solidFill>
                          <a:srgbClr val="99FF33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239098"/>
              </p:ext>
            </p:extLst>
          </p:nvPr>
        </p:nvGraphicFramePr>
        <p:xfrm>
          <a:off x="3517192" y="3135439"/>
          <a:ext cx="3322356" cy="104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5" name="Equation" r:id="rId13" imgW="1473200" imgH="457200" progId="Equation.3">
                  <p:embed/>
                </p:oleObj>
              </mc:Choice>
              <mc:Fallback>
                <p:oleObj name="Equation" r:id="rId13" imgW="1473200" imgH="457200" progId="Equation.3">
                  <p:embed/>
                  <p:pic>
                    <p:nvPicPr>
                      <p:cNvPr id="64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192" y="3135439"/>
                        <a:ext cx="3322356" cy="104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495144"/>
              </p:ext>
            </p:extLst>
          </p:nvPr>
        </p:nvGraphicFramePr>
        <p:xfrm>
          <a:off x="2168694" y="4078722"/>
          <a:ext cx="1943419" cy="873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6" name="Equation" r:id="rId15" imgW="977476" imgH="444307" progId="Equation.3">
                  <p:embed/>
                </p:oleObj>
              </mc:Choice>
              <mc:Fallback>
                <p:oleObj name="Equation" r:id="rId15" imgW="977476" imgH="444307" progId="Equation.3">
                  <p:embed/>
                  <p:pic>
                    <p:nvPicPr>
                      <p:cNvPr id="65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694" y="4078722"/>
                        <a:ext cx="1943419" cy="873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670527"/>
              </p:ext>
            </p:extLst>
          </p:nvPr>
        </p:nvGraphicFramePr>
        <p:xfrm>
          <a:off x="4803814" y="4102984"/>
          <a:ext cx="1606562" cy="93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7" name="Equation" r:id="rId17" imgW="761669" imgH="444307" progId="Equation.3">
                  <p:embed/>
                </p:oleObj>
              </mc:Choice>
              <mc:Fallback>
                <p:oleObj name="Equation" r:id="rId17" imgW="761669" imgH="444307" progId="Equation.3">
                  <p:embed/>
                  <p:pic>
                    <p:nvPicPr>
                      <p:cNvPr id="66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814" y="4102984"/>
                        <a:ext cx="1606562" cy="938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33"/>
          <p:cNvGrpSpPr>
            <a:grpSpLocks/>
          </p:cNvGrpSpPr>
          <p:nvPr/>
        </p:nvGrpSpPr>
        <p:grpSpPr bwMode="auto">
          <a:xfrm>
            <a:off x="2065677" y="5171757"/>
            <a:ext cx="1752237" cy="524759"/>
            <a:chOff x="-213" y="299"/>
            <a:chExt cx="1532" cy="385"/>
          </a:xfrm>
          <a:solidFill>
            <a:srgbClr val="FFFF00"/>
          </a:solidFill>
        </p:grpSpPr>
        <p:sp>
          <p:nvSpPr>
            <p:cNvPr id="31" name="矩形 13"/>
            <p:cNvSpPr>
              <a:spLocks noChangeArrowheads="1"/>
            </p:cNvSpPr>
            <p:nvPr/>
          </p:nvSpPr>
          <p:spPr bwMode="auto">
            <a:xfrm>
              <a:off x="935" y="300"/>
              <a:ext cx="384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FF33CC"/>
                  </a:solidFill>
                </a:rPr>
                <a:t>时  </a:t>
              </a:r>
            </a:p>
          </p:txBody>
        </p:sp>
        <p:graphicFrame>
          <p:nvGraphicFramePr>
            <p:cNvPr id="32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6999123"/>
                </p:ext>
              </p:extLst>
            </p:nvPr>
          </p:nvGraphicFramePr>
          <p:xfrm>
            <a:off x="-213" y="299"/>
            <a:ext cx="1148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18" name="Equation" r:id="rId19" imgW="736280" imgH="215806" progId="Equation.3">
                    <p:embed/>
                  </p:oleObj>
                </mc:Choice>
                <mc:Fallback>
                  <p:oleObj name="Equation" r:id="rId19" imgW="736280" imgH="215806" progId="Equation.3">
                    <p:embed/>
                    <p:pic>
                      <p:nvPicPr>
                        <p:cNvPr id="69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13" y="299"/>
                          <a:ext cx="1148" cy="38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328535"/>
              </p:ext>
            </p:extLst>
          </p:nvPr>
        </p:nvGraphicFramePr>
        <p:xfrm>
          <a:off x="4178365" y="5171756"/>
          <a:ext cx="1320840" cy="7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19" name="Equation" r:id="rId21" imgW="583693" imgH="317225" progId="Equation.3">
                  <p:embed/>
                </p:oleObj>
              </mc:Choice>
              <mc:Fallback>
                <p:oleObj name="Equation" r:id="rId21" imgW="583693" imgH="317225" progId="Equation.3">
                  <p:embed/>
                  <p:pic>
                    <p:nvPicPr>
                      <p:cNvPr id="7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65" y="5171756"/>
                        <a:ext cx="1320840" cy="7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71147"/>
              </p:ext>
            </p:extLst>
          </p:nvPr>
        </p:nvGraphicFramePr>
        <p:xfrm>
          <a:off x="5813757" y="4948076"/>
          <a:ext cx="2042478" cy="938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20" name="Equation" r:id="rId23" imgW="787058" imgH="406224" progId="Equation.3">
                  <p:embed/>
                </p:oleObj>
              </mc:Choice>
              <mc:Fallback>
                <p:oleObj name="Equation" r:id="rId23" imgW="787058" imgH="406224" progId="Equation.3">
                  <p:embed/>
                  <p:pic>
                    <p:nvPicPr>
                      <p:cNvPr id="71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757" y="4948076"/>
                        <a:ext cx="2042478" cy="938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260156"/>
              </p:ext>
            </p:extLst>
          </p:nvPr>
        </p:nvGraphicFramePr>
        <p:xfrm>
          <a:off x="9049636" y="5078339"/>
          <a:ext cx="1461136" cy="91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21" name="Equation" r:id="rId25" imgW="583947" imgH="406224" progId="Equation.3">
                  <p:embed/>
                </p:oleObj>
              </mc:Choice>
              <mc:Fallback>
                <p:oleObj name="Equation" r:id="rId25" imgW="583947" imgH="406224" progId="Equation.3">
                  <p:embed/>
                  <p:pic>
                    <p:nvPicPr>
                      <p:cNvPr id="72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9636" y="5078339"/>
                        <a:ext cx="1461136" cy="913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6"/>
          <p:cNvGrpSpPr>
            <a:grpSpLocks/>
          </p:cNvGrpSpPr>
          <p:nvPr/>
        </p:nvGrpSpPr>
        <p:grpSpPr bwMode="auto">
          <a:xfrm>
            <a:off x="1969402" y="5993697"/>
            <a:ext cx="1505583" cy="545488"/>
            <a:chOff x="336" y="1728"/>
            <a:chExt cx="1073" cy="392"/>
          </a:xfrm>
          <a:solidFill>
            <a:srgbClr val="00FFFF"/>
          </a:solidFill>
        </p:grpSpPr>
        <p:sp>
          <p:nvSpPr>
            <p:cNvPr id="37" name="矩形 18"/>
            <p:cNvSpPr>
              <a:spLocks noChangeArrowheads="1"/>
            </p:cNvSpPr>
            <p:nvPr/>
          </p:nvSpPr>
          <p:spPr bwMode="auto">
            <a:xfrm>
              <a:off x="1025" y="1734"/>
              <a:ext cx="384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/>
                <a:t>时   </a:t>
              </a:r>
            </a:p>
          </p:txBody>
        </p:sp>
        <p:graphicFrame>
          <p:nvGraphicFramePr>
            <p:cNvPr id="38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0689787"/>
                </p:ext>
              </p:extLst>
            </p:nvPr>
          </p:nvGraphicFramePr>
          <p:xfrm>
            <a:off x="336" y="1728"/>
            <a:ext cx="76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22" name="Equation" r:id="rId27" imgW="431613" imgH="215806" progId="Equation.3">
                    <p:embed/>
                  </p:oleObj>
                </mc:Choice>
                <mc:Fallback>
                  <p:oleObj name="Equation" r:id="rId27" imgW="431613" imgH="215806" progId="Equation.3">
                    <p:embed/>
                    <p:pic>
                      <p:nvPicPr>
                        <p:cNvPr id="75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728"/>
                          <a:ext cx="768" cy="392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03069"/>
              </p:ext>
            </p:extLst>
          </p:nvPr>
        </p:nvGraphicFramePr>
        <p:xfrm>
          <a:off x="3579283" y="6049218"/>
          <a:ext cx="1124847" cy="669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23" name="Equation" r:id="rId29" imgW="583693" imgH="317225" progId="Equation.3">
                  <p:embed/>
                </p:oleObj>
              </mc:Choice>
              <mc:Fallback>
                <p:oleObj name="Equation" r:id="rId29" imgW="583693" imgH="317225" progId="Equation.3">
                  <p:embed/>
                  <p:pic>
                    <p:nvPicPr>
                      <p:cNvPr id="76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283" y="6049218"/>
                        <a:ext cx="1124847" cy="669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045170"/>
              </p:ext>
            </p:extLst>
          </p:nvPr>
        </p:nvGraphicFramePr>
        <p:xfrm>
          <a:off x="5228454" y="5693789"/>
          <a:ext cx="23622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24" name="Equation" r:id="rId30" imgW="787058" imgH="406224" progId="Equation.3">
                  <p:embed/>
                </p:oleObj>
              </mc:Choice>
              <mc:Fallback>
                <p:oleObj name="Equation" r:id="rId30" imgW="787058" imgH="406224" progId="Equation.3">
                  <p:embed/>
                  <p:pic>
                    <p:nvPicPr>
                      <p:cNvPr id="77" name="对象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454" y="5693789"/>
                        <a:ext cx="23622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6723"/>
              </p:ext>
            </p:extLst>
          </p:nvPr>
        </p:nvGraphicFramePr>
        <p:xfrm>
          <a:off x="7904822" y="5787097"/>
          <a:ext cx="1500618" cy="958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25" name="Equation" r:id="rId31" imgW="571252" imgH="406224" progId="Equation.3">
                  <p:embed/>
                </p:oleObj>
              </mc:Choice>
              <mc:Fallback>
                <p:oleObj name="Equation" r:id="rId31" imgW="571252" imgH="406224" progId="Equation.3">
                  <p:embed/>
                  <p:pic>
                    <p:nvPicPr>
                      <p:cNvPr id="78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4822" y="5787097"/>
                        <a:ext cx="1500618" cy="958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7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14" grpId="0" animBg="1"/>
      <p:bldP spid="15" grpId="0" animBg="1"/>
      <p:bldP spid="16" grpId="0" animBg="1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6417273" y="1549401"/>
            <a:ext cx="3481388" cy="3063875"/>
            <a:chOff x="3327" y="2248"/>
            <a:chExt cx="2193" cy="1930"/>
          </a:xfrm>
        </p:grpSpPr>
        <p:sp>
          <p:nvSpPr>
            <p:cNvPr id="3" name="Rectangle 47"/>
            <p:cNvSpPr>
              <a:spLocks noChangeArrowheads="1"/>
            </p:cNvSpPr>
            <p:nvPr/>
          </p:nvSpPr>
          <p:spPr bwMode="auto">
            <a:xfrm rot="-644410">
              <a:off x="3792" y="2416"/>
              <a:ext cx="1728" cy="1584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343" y="2688"/>
              <a:ext cx="881" cy="1380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5" name="Line 49"/>
            <p:cNvSpPr>
              <a:spLocks noChangeShapeType="1"/>
            </p:cNvSpPr>
            <p:nvPr/>
          </p:nvSpPr>
          <p:spPr bwMode="auto">
            <a:xfrm flipV="1">
              <a:off x="3846" y="349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0"/>
            <p:cNvSpPr>
              <a:spLocks noChangeShapeType="1"/>
            </p:cNvSpPr>
            <p:nvPr/>
          </p:nvSpPr>
          <p:spPr bwMode="auto">
            <a:xfrm flipV="1">
              <a:off x="3792" y="274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utoShape 51" descr="栎木"/>
            <p:cNvSpPr>
              <a:spLocks noChangeArrowheads="1"/>
            </p:cNvSpPr>
            <p:nvPr/>
          </p:nvSpPr>
          <p:spPr bwMode="auto">
            <a:xfrm rot="-5903074">
              <a:off x="3606" y="3056"/>
              <a:ext cx="768" cy="624"/>
            </a:xfrm>
            <a:prstGeom prst="can">
              <a:avLst>
                <a:gd name="adj" fmla="val 50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AutoShape 54" descr="深色下对角线"/>
            <p:cNvSpPr>
              <a:spLocks noChangeArrowheads="1"/>
            </p:cNvSpPr>
            <p:nvPr/>
          </p:nvSpPr>
          <p:spPr bwMode="auto">
            <a:xfrm>
              <a:off x="3327" y="2592"/>
              <a:ext cx="993" cy="1584"/>
            </a:xfrm>
            <a:prstGeom prst="ellipse">
              <a:avLst/>
            </a:prstGeom>
            <a:pattFill prst="dkDnDiag">
              <a:fgClr>
                <a:schemeClr val="hlink"/>
              </a:fgClr>
              <a:bgClr>
                <a:srgbClr val="FFFFFF"/>
              </a:bgClr>
            </a:patt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 rot="-153347">
              <a:off x="3620" y="3014"/>
              <a:ext cx="432" cy="768"/>
            </a:xfrm>
            <a:prstGeom prst="ellipse">
              <a:avLst/>
            </a:prstGeom>
            <a:gradFill rotWithShape="0">
              <a:gsLst>
                <a:gs pos="0">
                  <a:srgbClr val="ECE854"/>
                </a:gs>
                <a:gs pos="100000">
                  <a:srgbClr val="FFA8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Line 56"/>
            <p:cNvSpPr>
              <a:spLocks noChangeShapeType="1"/>
            </p:cNvSpPr>
            <p:nvPr/>
          </p:nvSpPr>
          <p:spPr bwMode="auto">
            <a:xfrm flipV="1">
              <a:off x="3708" y="231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57"/>
            <p:cNvSpPr>
              <a:spLocks noChangeShapeType="1"/>
            </p:cNvSpPr>
            <p:nvPr/>
          </p:nvSpPr>
          <p:spPr bwMode="auto">
            <a:xfrm flipV="1">
              <a:off x="3754" y="389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58"/>
            <p:cNvSpPr>
              <a:spLocks noChangeShapeType="1"/>
            </p:cNvSpPr>
            <p:nvPr/>
          </p:nvSpPr>
          <p:spPr bwMode="auto">
            <a:xfrm flipH="1">
              <a:off x="4357" y="3287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59"/>
            <p:cNvSpPr>
              <a:spLocks noChangeShapeType="1"/>
            </p:cNvSpPr>
            <p:nvPr/>
          </p:nvSpPr>
          <p:spPr bwMode="auto">
            <a:xfrm rot="20042292">
              <a:off x="4296" y="2492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7368885"/>
                </p:ext>
              </p:extLst>
            </p:nvPr>
          </p:nvGraphicFramePr>
          <p:xfrm>
            <a:off x="4346" y="2248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19" name="公式" r:id="rId4" imgW="152268" imgH="215713" progId="Equation.3">
                    <p:embed/>
                  </p:oleObj>
                </mc:Choice>
                <mc:Fallback>
                  <p:oleObj name="公式" r:id="rId4" imgW="152268" imgH="215713" progId="Equation.3">
                    <p:embed/>
                    <p:pic>
                      <p:nvPicPr>
                        <p:cNvPr id="1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6" y="2248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6248445"/>
                </p:ext>
              </p:extLst>
            </p:nvPr>
          </p:nvGraphicFramePr>
          <p:xfrm>
            <a:off x="4526" y="3349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20" name="公式" r:id="rId6" imgW="152268" imgH="215713" progId="Equation.3">
                    <p:embed/>
                  </p:oleObj>
                </mc:Choice>
                <mc:Fallback>
                  <p:oleObj name="公式" r:id="rId6" imgW="152268" imgH="215713" progId="Equation.3">
                    <p:embed/>
                    <p:pic>
                      <p:nvPicPr>
                        <p:cNvPr id="17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349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62"/>
            <p:cNvSpPr>
              <a:spLocks noChangeShapeType="1"/>
            </p:cNvSpPr>
            <p:nvPr/>
          </p:nvSpPr>
          <p:spPr bwMode="auto">
            <a:xfrm>
              <a:off x="3822" y="3400"/>
              <a:ext cx="240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63"/>
            <p:cNvSpPr>
              <a:spLocks noChangeShapeType="1"/>
            </p:cNvSpPr>
            <p:nvPr/>
          </p:nvSpPr>
          <p:spPr bwMode="auto">
            <a:xfrm>
              <a:off x="3495" y="2814"/>
              <a:ext cx="339" cy="60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828712"/>
                </p:ext>
              </p:extLst>
            </p:nvPr>
          </p:nvGraphicFramePr>
          <p:xfrm>
            <a:off x="3616" y="2776"/>
            <a:ext cx="18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21" name="公式" r:id="rId7" imgW="253890" imgH="291973" progId="Equation.3">
                    <p:embed/>
                  </p:oleObj>
                </mc:Choice>
                <mc:Fallback>
                  <p:oleObj name="公式" r:id="rId7" imgW="253890" imgH="291973" progId="Equation.3">
                    <p:embed/>
                    <p:pic>
                      <p:nvPicPr>
                        <p:cNvPr id="22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6" y="2776"/>
                          <a:ext cx="18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67"/>
            <p:cNvGraphicFramePr>
              <a:graphicFrameLocks noChangeAspect="1"/>
            </p:cNvGraphicFramePr>
            <p:nvPr/>
          </p:nvGraphicFramePr>
          <p:xfrm>
            <a:off x="3851" y="3408"/>
            <a:ext cx="17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22" name="公式" r:id="rId9" imgW="228501" imgH="291973" progId="Equation.3">
                    <p:embed/>
                  </p:oleObj>
                </mc:Choice>
                <mc:Fallback>
                  <p:oleObj name="公式" r:id="rId9" imgW="228501" imgH="291973" progId="Equation.3">
                    <p:embed/>
                    <p:pic>
                      <p:nvPicPr>
                        <p:cNvPr id="23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3408"/>
                          <a:ext cx="17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980112" y="27996"/>
            <a:ext cx="7699149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</a:rPr>
              <a:t>练习：</a:t>
            </a:r>
            <a:r>
              <a:rPr lang="zh-CN" altLang="zh-CN" dirty="0">
                <a:solidFill>
                  <a:srgbClr val="009900"/>
                </a:solidFill>
              </a:rPr>
              <a:t>无限长</a:t>
            </a:r>
            <a:r>
              <a:rPr lang="zh-CN" altLang="en-US" dirty="0">
                <a:solidFill>
                  <a:srgbClr val="009900"/>
                </a:solidFill>
              </a:rPr>
              <a:t>均匀</a:t>
            </a:r>
            <a:r>
              <a:rPr lang="zh-CN" altLang="zh-CN" dirty="0">
                <a:solidFill>
                  <a:srgbClr val="009900"/>
                </a:solidFill>
              </a:rPr>
              <a:t>同轴电缆</a:t>
            </a:r>
            <a:r>
              <a:rPr lang="zh-CN" altLang="en-US" dirty="0">
                <a:solidFill>
                  <a:srgbClr val="009900"/>
                </a:solidFill>
              </a:rPr>
              <a:t>，</a:t>
            </a:r>
            <a:r>
              <a:rPr lang="zh-CN" altLang="en-US" dirty="0">
                <a:solidFill>
                  <a:srgbClr val="6600CC"/>
                </a:solidFill>
              </a:rPr>
              <a:t>内部为半径</a:t>
            </a:r>
            <a:r>
              <a:rPr lang="zh-CN" altLang="zh-CN" dirty="0">
                <a:solidFill>
                  <a:srgbClr val="FF0000"/>
                </a:solidFill>
              </a:rPr>
              <a:t>R</a:t>
            </a:r>
            <a:r>
              <a:rPr lang="zh-CN" altLang="zh-CN" baseline="-25000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6600CC"/>
                </a:solidFill>
              </a:rPr>
              <a:t>的导体圆柱，</a:t>
            </a:r>
            <a:r>
              <a:rPr lang="zh-CN" altLang="en-US" dirty="0">
                <a:solidFill>
                  <a:srgbClr val="F30DD2"/>
                </a:solidFill>
              </a:rPr>
              <a:t>外部为半径</a:t>
            </a:r>
            <a:r>
              <a:rPr lang="zh-CN" altLang="zh-CN" dirty="0">
                <a:solidFill>
                  <a:srgbClr val="FF0000"/>
                </a:solidFill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30DD2"/>
                </a:solidFill>
              </a:rPr>
              <a:t>的导体壳，分别均匀流有电流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30DD2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-I</a:t>
            </a:r>
            <a:r>
              <a:rPr lang="en-US" altLang="zh-CN" dirty="0">
                <a:solidFill>
                  <a:srgbClr val="F30DD2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中间充满相对磁导率为 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3333CC"/>
                </a:solidFill>
              </a:rPr>
              <a:t>  的磁介质，导体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=1</a:t>
            </a:r>
            <a:r>
              <a:rPr lang="zh-CN" altLang="en-US" dirty="0">
                <a:solidFill>
                  <a:srgbClr val="3333CC"/>
                </a:solidFill>
              </a:rPr>
              <a:t>，各处</a:t>
            </a:r>
            <a:r>
              <a:rPr lang="en-US" altLang="zh-CN" dirty="0"/>
              <a:t>B</a:t>
            </a:r>
            <a:r>
              <a:rPr lang="en-US" altLang="zh-CN" dirty="0">
                <a:solidFill>
                  <a:srgbClr val="009900"/>
                </a:solidFill>
              </a:rPr>
              <a:t>=_______</a:t>
            </a:r>
            <a:r>
              <a:rPr lang="zh-CN" altLang="en-US" dirty="0">
                <a:solidFill>
                  <a:srgbClr val="009900"/>
                </a:solidFill>
              </a:rPr>
              <a:t>。</a:t>
            </a:r>
            <a:endParaRPr lang="zh-CN" altLang="zh-CN" dirty="0">
              <a:solidFill>
                <a:srgbClr val="0099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15266" y="3218719"/>
            <a:ext cx="574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endParaRPr lang="zh-CN" altLang="en-US" dirty="0"/>
          </a:p>
        </p:txBody>
      </p:sp>
      <p:grpSp>
        <p:nvGrpSpPr>
          <p:cNvPr id="22" name="Group 1268"/>
          <p:cNvGrpSpPr>
            <a:grpSpLocks/>
          </p:cNvGrpSpPr>
          <p:nvPr/>
        </p:nvGrpSpPr>
        <p:grpSpPr bwMode="auto">
          <a:xfrm>
            <a:off x="8952100" y="1687301"/>
            <a:ext cx="1414181" cy="2734290"/>
            <a:chOff x="192" y="1920"/>
            <a:chExt cx="1635" cy="687"/>
          </a:xfrm>
        </p:grpSpPr>
        <p:sp>
          <p:nvSpPr>
            <p:cNvPr id="23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" name="Object 12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41435223"/>
                </p:ext>
              </p:extLst>
            </p:nvPr>
          </p:nvGraphicFramePr>
          <p:xfrm>
            <a:off x="1282" y="2448"/>
            <a:ext cx="545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623" name="Equation" r:id="rId11" imgW="177480" imgH="203040" progId="Equation.DSMT4">
                    <p:embed/>
                  </p:oleObj>
                </mc:Choice>
                <mc:Fallback>
                  <p:oleObj name="Equation" r:id="rId11" imgW="177480" imgH="203040" progId="Equation.DSMT4">
                    <p:embed/>
                    <p:pic>
                      <p:nvPicPr>
                        <p:cNvPr id="33" name="Object 127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2" y="2448"/>
                          <a:ext cx="545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89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1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2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33" name="Oval 55"/>
          <p:cNvSpPr>
            <a:spLocks noChangeArrowheads="1"/>
          </p:cNvSpPr>
          <p:nvPr/>
        </p:nvSpPr>
        <p:spPr bwMode="auto">
          <a:xfrm rot="21446653">
            <a:off x="8179781" y="2311489"/>
            <a:ext cx="640466" cy="16743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sm" len="lg"/>
          </a:ln>
          <a:effectLst/>
        </p:spPr>
        <p:txBody>
          <a:bodyPr wrap="none" anchor="ctr"/>
          <a:lstStyle>
            <a:lvl1pPr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Line 59"/>
          <p:cNvSpPr>
            <a:spLocks noChangeShapeType="1"/>
          </p:cNvSpPr>
          <p:nvPr/>
        </p:nvSpPr>
        <p:spPr bwMode="auto">
          <a:xfrm rot="20042292" flipV="1">
            <a:off x="8285365" y="2373960"/>
            <a:ext cx="411285" cy="79602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77389"/>
              </p:ext>
            </p:extLst>
          </p:nvPr>
        </p:nvGraphicFramePr>
        <p:xfrm>
          <a:off x="8149224" y="2615061"/>
          <a:ext cx="466545" cy="43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4" name="公式" r:id="rId13" imgW="114120" imgH="126720" progId="Equation.3">
                  <p:embed/>
                </p:oleObj>
              </mc:Choice>
              <mc:Fallback>
                <p:oleObj name="公式" r:id="rId13" imgW="114120" imgH="126720" progId="Equation.3">
                  <p:embed/>
                  <p:pic>
                    <p:nvPicPr>
                      <p:cNvPr id="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9224" y="2615061"/>
                        <a:ext cx="466545" cy="43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Line 104"/>
          <p:cNvSpPr>
            <a:spLocks noChangeShapeType="1"/>
          </p:cNvSpPr>
          <p:nvPr/>
        </p:nvSpPr>
        <p:spPr bwMode="auto">
          <a:xfrm flipV="1">
            <a:off x="8778931" y="3447856"/>
            <a:ext cx="43681" cy="267735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50"/>
          <p:cNvSpPr txBox="1">
            <a:spLocks noChangeArrowheads="1"/>
          </p:cNvSpPr>
          <p:nvPr/>
        </p:nvSpPr>
        <p:spPr bwMode="auto">
          <a:xfrm>
            <a:off x="1984273" y="1800040"/>
            <a:ext cx="31806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C00000"/>
                </a:solidFill>
              </a:rPr>
              <a:t>解:  </a:t>
            </a:r>
            <a:r>
              <a:rPr lang="zh-CN" altLang="en-US" dirty="0">
                <a:solidFill>
                  <a:srgbClr val="0000FF"/>
                </a:solidFill>
              </a:rPr>
              <a:t>0 &lt; r &lt; R</a:t>
            </a:r>
            <a:r>
              <a:rPr lang="zh-CN" altLang="en-US" baseline="-25000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时,</a:t>
            </a:r>
          </a:p>
        </p:txBody>
      </p:sp>
      <p:graphicFrame>
        <p:nvGraphicFramePr>
          <p:cNvPr id="3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4308"/>
              </p:ext>
            </p:extLst>
          </p:nvPr>
        </p:nvGraphicFramePr>
        <p:xfrm>
          <a:off x="1746639" y="2333395"/>
          <a:ext cx="4041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5" name="Equation" r:id="rId15" imgW="1549080" imgH="291960" progId="Equation.DSMT4">
                  <p:embed/>
                </p:oleObj>
              </mc:Choice>
              <mc:Fallback>
                <p:oleObj name="Equation" r:id="rId15" imgW="1549080" imgH="291960" progId="Equation.DSMT4">
                  <p:embed/>
                  <p:pic>
                    <p:nvPicPr>
                      <p:cNvPr id="4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639" y="2333395"/>
                        <a:ext cx="40417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11812"/>
              </p:ext>
            </p:extLst>
          </p:nvPr>
        </p:nvGraphicFramePr>
        <p:xfrm>
          <a:off x="2920879" y="2952701"/>
          <a:ext cx="20272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6" r:id="rId17" imgW="1714817" imgH="914717" progId="Equation.3">
                  <p:embed/>
                </p:oleObj>
              </mc:Choice>
              <mc:Fallback>
                <p:oleObj r:id="rId17" imgW="1714817" imgH="914717" progId="Equation.3">
                  <p:embed/>
                  <p:pic>
                    <p:nvPicPr>
                      <p:cNvPr id="4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879" y="2952701"/>
                        <a:ext cx="20272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737796"/>
              </p:ext>
            </p:extLst>
          </p:nvPr>
        </p:nvGraphicFramePr>
        <p:xfrm>
          <a:off x="1750855" y="3607979"/>
          <a:ext cx="2199304" cy="878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7" name="公式" r:id="rId19" imgW="914400" imgH="431640" progId="Equation.3">
                  <p:embed/>
                </p:oleObj>
              </mc:Choice>
              <mc:Fallback>
                <p:oleObj name="公式" r:id="rId19" imgW="914400" imgH="431640" progId="Equation.3">
                  <p:embed/>
                  <p:pic>
                    <p:nvPicPr>
                      <p:cNvPr id="4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855" y="3607979"/>
                        <a:ext cx="2199304" cy="878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10081"/>
              </p:ext>
            </p:extLst>
          </p:nvPr>
        </p:nvGraphicFramePr>
        <p:xfrm>
          <a:off x="4000370" y="3705835"/>
          <a:ext cx="2266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8" r:id="rId21" imgW="1918017" imgH="914717" progId="Equation.3">
                  <p:embed/>
                </p:oleObj>
              </mc:Choice>
              <mc:Fallback>
                <p:oleObj r:id="rId21" imgW="1918017" imgH="914717" progId="Equation.3">
                  <p:embed/>
                  <p:pic>
                    <p:nvPicPr>
                      <p:cNvPr id="4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370" y="3705835"/>
                        <a:ext cx="22669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1614573" y="4686592"/>
            <a:ext cx="248912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R</a:t>
            </a:r>
            <a:r>
              <a:rPr lang="zh-CN" altLang="en-US" baseline="-25000" dirty="0">
                <a:solidFill>
                  <a:srgbClr val="CC3300"/>
                </a:solidFill>
              </a:rPr>
              <a:t>1</a:t>
            </a:r>
            <a:r>
              <a:rPr lang="zh-CN" altLang="en-US" dirty="0">
                <a:solidFill>
                  <a:srgbClr val="CC3300"/>
                </a:solidFill>
              </a:rPr>
              <a:t>&lt; r &lt; R</a:t>
            </a:r>
            <a:r>
              <a:rPr lang="zh-CN" altLang="en-US" baseline="-25000" dirty="0">
                <a:solidFill>
                  <a:srgbClr val="CC3300"/>
                </a:solidFill>
              </a:rPr>
              <a:t>2 </a:t>
            </a:r>
            <a:r>
              <a:rPr lang="zh-CN" altLang="en-US" dirty="0">
                <a:solidFill>
                  <a:srgbClr val="CC3300"/>
                </a:solidFill>
              </a:rPr>
              <a:t>时,</a:t>
            </a:r>
          </a:p>
        </p:txBody>
      </p:sp>
      <p:graphicFrame>
        <p:nvGraphicFramePr>
          <p:cNvPr id="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748744"/>
              </p:ext>
            </p:extLst>
          </p:nvPr>
        </p:nvGraphicFramePr>
        <p:xfrm>
          <a:off x="4103700" y="4629781"/>
          <a:ext cx="1852543" cy="74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9" name="公式" r:id="rId23" imgW="723600" imgH="291960" progId="Equation.3">
                  <p:embed/>
                </p:oleObj>
              </mc:Choice>
              <mc:Fallback>
                <p:oleObj name="公式" r:id="rId23" imgW="723600" imgH="291960" progId="Equation.3">
                  <p:embed/>
                  <p:pic>
                    <p:nvPicPr>
                      <p:cNvPr id="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700" y="4629781"/>
                        <a:ext cx="1852543" cy="743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023791"/>
              </p:ext>
            </p:extLst>
          </p:nvPr>
        </p:nvGraphicFramePr>
        <p:xfrm>
          <a:off x="6936772" y="4699195"/>
          <a:ext cx="2479577" cy="53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0" name="公式" r:id="rId25" imgW="698400" imgH="177480" progId="Equation.3">
                  <p:embed/>
                </p:oleObj>
              </mc:Choice>
              <mc:Fallback>
                <p:oleObj name="公式" r:id="rId25" imgW="698400" imgH="177480" progId="Equation.3">
                  <p:embed/>
                  <p:pic>
                    <p:nvPicPr>
                      <p:cNvPr id="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772" y="4699195"/>
                        <a:ext cx="2479577" cy="53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877615"/>
              </p:ext>
            </p:extLst>
          </p:nvPr>
        </p:nvGraphicFramePr>
        <p:xfrm>
          <a:off x="1959247" y="5218949"/>
          <a:ext cx="1677258" cy="95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1" name="公式" r:id="rId27" imgW="583920" imgH="393480" progId="Equation.3">
                  <p:embed/>
                </p:oleObj>
              </mc:Choice>
              <mc:Fallback>
                <p:oleObj name="公式" r:id="rId27" imgW="583920" imgH="393480" progId="Equation.3">
                  <p:embed/>
                  <p:pic>
                    <p:nvPicPr>
                      <p:cNvPr id="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247" y="5218949"/>
                        <a:ext cx="1677258" cy="956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49366"/>
              </p:ext>
            </p:extLst>
          </p:nvPr>
        </p:nvGraphicFramePr>
        <p:xfrm>
          <a:off x="4301964" y="5248926"/>
          <a:ext cx="1884359" cy="932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2" name="公式" r:id="rId29" imgW="672840" imgH="393480" progId="Equation.3">
                  <p:embed/>
                </p:oleObj>
              </mc:Choice>
              <mc:Fallback>
                <p:oleObj name="公式" r:id="rId29" imgW="672840" imgH="393480" progId="Equation.3">
                  <p:embed/>
                  <p:pic>
                    <p:nvPicPr>
                      <p:cNvPr id="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964" y="5248926"/>
                        <a:ext cx="1884359" cy="932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3503991" y="6151731"/>
            <a:ext cx="206136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r &gt; R</a:t>
            </a:r>
            <a:r>
              <a:rPr lang="en-US" altLang="zh-CN" baseline="-25000" dirty="0">
                <a:solidFill>
                  <a:srgbClr val="CC3300"/>
                </a:solidFill>
              </a:rPr>
              <a:t>2</a:t>
            </a:r>
            <a:r>
              <a:rPr lang="zh-CN" altLang="en-US" baseline="-25000" dirty="0">
                <a:solidFill>
                  <a:srgbClr val="CC3300"/>
                </a:solidFill>
              </a:rPr>
              <a:t> </a:t>
            </a:r>
            <a:r>
              <a:rPr lang="zh-CN" altLang="en-US" dirty="0">
                <a:solidFill>
                  <a:srgbClr val="CC3300"/>
                </a:solidFill>
              </a:rPr>
              <a:t>时,</a:t>
            </a:r>
          </a:p>
        </p:txBody>
      </p:sp>
      <p:graphicFrame>
        <p:nvGraphicFramePr>
          <p:cNvPr id="48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156072"/>
              </p:ext>
            </p:extLst>
          </p:nvPr>
        </p:nvGraphicFramePr>
        <p:xfrm>
          <a:off x="5789782" y="6040699"/>
          <a:ext cx="2181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3" name="公式" r:id="rId31" imgW="723600" imgH="291960" progId="Equation.3">
                  <p:embed/>
                </p:oleObj>
              </mc:Choice>
              <mc:Fallback>
                <p:oleObj name="公式" r:id="rId31" imgW="723600" imgH="291960" progId="Equation.3">
                  <p:embed/>
                  <p:pic>
                    <p:nvPicPr>
                      <p:cNvPr id="52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9782" y="6040699"/>
                        <a:ext cx="21812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56"/>
          <p:cNvSpPr txBox="1">
            <a:spLocks noChangeArrowheads="1"/>
          </p:cNvSpPr>
          <p:nvPr/>
        </p:nvSpPr>
        <p:spPr bwMode="auto">
          <a:xfrm>
            <a:off x="8195428" y="6093229"/>
            <a:ext cx="2530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/>
              <a:t>H=0,    </a:t>
            </a:r>
            <a:r>
              <a:rPr lang="zh-CN" altLang="zh-CN" dirty="0"/>
              <a:t>B = 0</a:t>
            </a:r>
          </a:p>
        </p:txBody>
      </p:sp>
    </p:spTree>
    <p:extLst>
      <p:ext uri="{BB962C8B-B14F-4D97-AF65-F5344CB8AC3E}">
        <p14:creationId xmlns:p14="http://schemas.microsoft.com/office/powerpoint/2010/main" val="1091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/>
      <p:bldP spid="42" grpId="0" build="p" autoUpdateAnimBg="0"/>
      <p:bldP spid="47" grpId="0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80112" y="27996"/>
            <a:ext cx="7699149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</a:rPr>
              <a:t>练习：</a:t>
            </a:r>
            <a:r>
              <a:rPr lang="zh-CN" altLang="zh-CN" dirty="0">
                <a:solidFill>
                  <a:srgbClr val="009900"/>
                </a:solidFill>
              </a:rPr>
              <a:t>无限长</a:t>
            </a:r>
            <a:r>
              <a:rPr lang="zh-CN" altLang="en-US" dirty="0">
                <a:solidFill>
                  <a:srgbClr val="009900"/>
                </a:solidFill>
              </a:rPr>
              <a:t>均匀</a:t>
            </a:r>
            <a:r>
              <a:rPr lang="zh-CN" altLang="zh-CN" dirty="0">
                <a:solidFill>
                  <a:srgbClr val="009900"/>
                </a:solidFill>
              </a:rPr>
              <a:t>同轴电缆</a:t>
            </a:r>
            <a:r>
              <a:rPr lang="zh-CN" altLang="en-US" dirty="0">
                <a:solidFill>
                  <a:srgbClr val="009900"/>
                </a:solidFill>
              </a:rPr>
              <a:t>，</a:t>
            </a:r>
            <a:r>
              <a:rPr lang="zh-CN" altLang="en-US" dirty="0">
                <a:solidFill>
                  <a:srgbClr val="6600CC"/>
                </a:solidFill>
              </a:rPr>
              <a:t>内部为半径</a:t>
            </a:r>
            <a:r>
              <a:rPr lang="zh-CN" altLang="zh-CN" dirty="0">
                <a:solidFill>
                  <a:srgbClr val="FF0000"/>
                </a:solidFill>
              </a:rPr>
              <a:t>R</a:t>
            </a:r>
            <a:r>
              <a:rPr lang="zh-CN" altLang="zh-CN" baseline="-25000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6600CC"/>
                </a:solidFill>
              </a:rPr>
              <a:t>的导体圆柱，</a:t>
            </a:r>
            <a:r>
              <a:rPr lang="zh-CN" altLang="en-US" dirty="0">
                <a:solidFill>
                  <a:srgbClr val="F30DD2"/>
                </a:solidFill>
              </a:rPr>
              <a:t>外部为内半径</a:t>
            </a:r>
            <a:r>
              <a:rPr lang="zh-CN" altLang="zh-CN" dirty="0">
                <a:solidFill>
                  <a:srgbClr val="FF0000"/>
                </a:solidFill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30DD2"/>
                </a:solidFill>
              </a:rPr>
              <a:t>、半径</a:t>
            </a:r>
            <a:r>
              <a:rPr lang="zh-CN" altLang="zh-CN" dirty="0">
                <a:solidFill>
                  <a:srgbClr val="FF0000"/>
                </a:solidFill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30DD2"/>
                </a:solidFill>
              </a:rPr>
              <a:t>的导体壳，分别均匀流有电流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30DD2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-I</a:t>
            </a:r>
            <a:r>
              <a:rPr lang="en-US" altLang="zh-CN" dirty="0">
                <a:solidFill>
                  <a:srgbClr val="F30DD2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中间充满相对磁导率为 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3333CC"/>
                </a:solidFill>
              </a:rPr>
              <a:t>  的磁介质，导体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=1</a:t>
            </a:r>
            <a:r>
              <a:rPr lang="zh-CN" altLang="en-US" dirty="0">
                <a:solidFill>
                  <a:srgbClr val="3333CC"/>
                </a:solidFill>
              </a:rPr>
              <a:t>，各处</a:t>
            </a:r>
            <a:r>
              <a:rPr lang="en-US" altLang="zh-CN" dirty="0"/>
              <a:t>B</a:t>
            </a:r>
            <a:r>
              <a:rPr lang="en-US" altLang="zh-CN" dirty="0">
                <a:solidFill>
                  <a:srgbClr val="009900"/>
                </a:solidFill>
              </a:rPr>
              <a:t>=_______</a:t>
            </a:r>
            <a:endParaRPr lang="zh-CN" altLang="zh-CN" dirty="0">
              <a:solidFill>
                <a:srgbClr val="009900"/>
              </a:solidFill>
            </a:endParaRP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111110" y="2012227"/>
            <a:ext cx="3733800" cy="3063875"/>
            <a:chOff x="3168" y="2248"/>
            <a:chExt cx="2352" cy="1930"/>
          </a:xfrm>
        </p:grpSpPr>
        <p:sp>
          <p:nvSpPr>
            <p:cNvPr id="4" name="Rectangle 47"/>
            <p:cNvSpPr>
              <a:spLocks noChangeArrowheads="1"/>
            </p:cNvSpPr>
            <p:nvPr/>
          </p:nvSpPr>
          <p:spPr bwMode="auto">
            <a:xfrm rot="-644410">
              <a:off x="3792" y="2416"/>
              <a:ext cx="1728" cy="1584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5" name="Oval 48"/>
            <p:cNvSpPr>
              <a:spLocks noChangeArrowheads="1"/>
            </p:cNvSpPr>
            <p:nvPr/>
          </p:nvSpPr>
          <p:spPr bwMode="auto">
            <a:xfrm>
              <a:off x="3258" y="2688"/>
              <a:ext cx="966" cy="1380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6" name="Line 49"/>
            <p:cNvSpPr>
              <a:spLocks noChangeShapeType="1"/>
            </p:cNvSpPr>
            <p:nvPr/>
          </p:nvSpPr>
          <p:spPr bwMode="auto">
            <a:xfrm flipV="1">
              <a:off x="3846" y="349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50"/>
            <p:cNvSpPr>
              <a:spLocks noChangeShapeType="1"/>
            </p:cNvSpPr>
            <p:nvPr/>
          </p:nvSpPr>
          <p:spPr bwMode="auto">
            <a:xfrm flipV="1">
              <a:off x="3792" y="274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51" descr="栎木"/>
            <p:cNvSpPr>
              <a:spLocks noChangeArrowheads="1"/>
            </p:cNvSpPr>
            <p:nvPr/>
          </p:nvSpPr>
          <p:spPr bwMode="auto">
            <a:xfrm rot="-5903074">
              <a:off x="3606" y="3056"/>
              <a:ext cx="768" cy="624"/>
            </a:xfrm>
            <a:prstGeom prst="can">
              <a:avLst>
                <a:gd name="adj" fmla="val 50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Line 52"/>
            <p:cNvSpPr>
              <a:spLocks noChangeShapeType="1"/>
            </p:cNvSpPr>
            <p:nvPr/>
          </p:nvSpPr>
          <p:spPr bwMode="auto">
            <a:xfrm flipV="1">
              <a:off x="3834" y="3762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53"/>
            <p:cNvSpPr>
              <a:spLocks noChangeShapeType="1"/>
            </p:cNvSpPr>
            <p:nvPr/>
          </p:nvSpPr>
          <p:spPr bwMode="auto">
            <a:xfrm flipV="1">
              <a:off x="3846" y="2436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54" descr="深色下对角线"/>
            <p:cNvSpPr>
              <a:spLocks noChangeArrowheads="1"/>
            </p:cNvSpPr>
            <p:nvPr/>
          </p:nvSpPr>
          <p:spPr bwMode="auto">
            <a:xfrm>
              <a:off x="3168" y="2592"/>
              <a:ext cx="1152" cy="1584"/>
            </a:xfrm>
            <a:custGeom>
              <a:avLst/>
              <a:gdLst>
                <a:gd name="T0" fmla="*/ 576 w 21600"/>
                <a:gd name="T1" fmla="*/ 0 h 21600"/>
                <a:gd name="T2" fmla="*/ 169 w 21600"/>
                <a:gd name="T3" fmla="*/ 232 h 21600"/>
                <a:gd name="T4" fmla="*/ 0 w 21600"/>
                <a:gd name="T5" fmla="*/ 792 h 21600"/>
                <a:gd name="T6" fmla="*/ 169 w 21600"/>
                <a:gd name="T7" fmla="*/ 1352 h 21600"/>
                <a:gd name="T8" fmla="*/ 576 w 21600"/>
                <a:gd name="T9" fmla="*/ 1584 h 21600"/>
                <a:gd name="T10" fmla="*/ 983 w 21600"/>
                <a:gd name="T11" fmla="*/ 1352 h 21600"/>
                <a:gd name="T12" fmla="*/ 1152 w 21600"/>
                <a:gd name="T13" fmla="*/ 792 h 21600"/>
                <a:gd name="T14" fmla="*/ 983 w 21600"/>
                <a:gd name="T15" fmla="*/ 23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9 w 21600"/>
                <a:gd name="T25" fmla="*/ 3164 h 21600"/>
                <a:gd name="T26" fmla="*/ 18431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63" y="10800"/>
                  </a:moveTo>
                  <a:cubicBezTo>
                    <a:pt x="1463" y="15957"/>
                    <a:pt x="5643" y="20137"/>
                    <a:pt x="10800" y="20137"/>
                  </a:cubicBezTo>
                  <a:cubicBezTo>
                    <a:pt x="15957" y="20137"/>
                    <a:pt x="20137" y="15957"/>
                    <a:pt x="20137" y="10800"/>
                  </a:cubicBezTo>
                  <a:cubicBezTo>
                    <a:pt x="20137" y="5643"/>
                    <a:pt x="15957" y="1463"/>
                    <a:pt x="10800" y="1463"/>
                  </a:cubicBezTo>
                  <a:cubicBezTo>
                    <a:pt x="5643" y="1463"/>
                    <a:pt x="1463" y="5643"/>
                    <a:pt x="1463" y="10800"/>
                  </a:cubicBezTo>
                  <a:close/>
                </a:path>
              </a:pathLst>
            </a:custGeom>
            <a:pattFill prst="dkDnDiag">
              <a:fgClr>
                <a:schemeClr val="hlink"/>
              </a:fgClr>
              <a:bgClr>
                <a:srgbClr val="FFFFFF"/>
              </a:bgClr>
            </a:patt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55"/>
            <p:cNvSpPr>
              <a:spLocks noChangeArrowheads="1"/>
            </p:cNvSpPr>
            <p:nvPr/>
          </p:nvSpPr>
          <p:spPr bwMode="auto">
            <a:xfrm rot="-153347">
              <a:off x="3620" y="3014"/>
              <a:ext cx="432" cy="768"/>
            </a:xfrm>
            <a:prstGeom prst="ellipse">
              <a:avLst/>
            </a:prstGeom>
            <a:gradFill rotWithShape="0">
              <a:gsLst>
                <a:gs pos="0">
                  <a:srgbClr val="ECE854"/>
                </a:gs>
                <a:gs pos="100000">
                  <a:srgbClr val="FFA8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 flipV="1">
              <a:off x="3708" y="231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3754" y="389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58"/>
            <p:cNvSpPr>
              <a:spLocks noChangeShapeType="1"/>
            </p:cNvSpPr>
            <p:nvPr/>
          </p:nvSpPr>
          <p:spPr bwMode="auto">
            <a:xfrm flipH="1">
              <a:off x="4357" y="3287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59"/>
            <p:cNvSpPr>
              <a:spLocks noChangeShapeType="1"/>
            </p:cNvSpPr>
            <p:nvPr/>
          </p:nvSpPr>
          <p:spPr bwMode="auto">
            <a:xfrm rot="20042292">
              <a:off x="4296" y="2492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5313232"/>
                </p:ext>
              </p:extLst>
            </p:nvPr>
          </p:nvGraphicFramePr>
          <p:xfrm>
            <a:off x="4346" y="2248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3" name="公式" r:id="rId4" imgW="152268" imgH="215713" progId="Equation.3">
                    <p:embed/>
                  </p:oleObj>
                </mc:Choice>
                <mc:Fallback>
                  <p:oleObj name="公式" r:id="rId4" imgW="152268" imgH="215713" progId="Equation.3">
                    <p:embed/>
                    <p:pic>
                      <p:nvPicPr>
                        <p:cNvPr id="1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6" y="2248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3595822"/>
                </p:ext>
              </p:extLst>
            </p:nvPr>
          </p:nvGraphicFramePr>
          <p:xfrm>
            <a:off x="4526" y="3349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4" name="公式" r:id="rId6" imgW="152268" imgH="215713" progId="Equation.3">
                    <p:embed/>
                  </p:oleObj>
                </mc:Choice>
                <mc:Fallback>
                  <p:oleObj name="公式" r:id="rId6" imgW="152268" imgH="215713" progId="Equation.3">
                    <p:embed/>
                    <p:pic>
                      <p:nvPicPr>
                        <p:cNvPr id="18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3349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62"/>
            <p:cNvSpPr>
              <a:spLocks noChangeShapeType="1"/>
            </p:cNvSpPr>
            <p:nvPr/>
          </p:nvSpPr>
          <p:spPr bwMode="auto">
            <a:xfrm>
              <a:off x="3822" y="3400"/>
              <a:ext cx="240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63"/>
            <p:cNvSpPr>
              <a:spLocks noChangeShapeType="1"/>
            </p:cNvSpPr>
            <p:nvPr/>
          </p:nvSpPr>
          <p:spPr bwMode="auto">
            <a:xfrm>
              <a:off x="3738" y="2694"/>
              <a:ext cx="96" cy="72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64"/>
            <p:cNvSpPr>
              <a:spLocks noChangeShapeType="1"/>
            </p:cNvSpPr>
            <p:nvPr/>
          </p:nvSpPr>
          <p:spPr bwMode="auto">
            <a:xfrm>
              <a:off x="3396" y="2742"/>
              <a:ext cx="432" cy="672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" name="Object 65"/>
            <p:cNvGraphicFramePr>
              <a:graphicFrameLocks noChangeAspect="1"/>
            </p:cNvGraphicFramePr>
            <p:nvPr/>
          </p:nvGraphicFramePr>
          <p:xfrm>
            <a:off x="3420" y="2997"/>
            <a:ext cx="18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5" name="公式" r:id="rId7" imgW="241195" imgH="291973" progId="Equation.3">
                    <p:embed/>
                  </p:oleObj>
                </mc:Choice>
                <mc:Fallback>
                  <p:oleObj name="公式" r:id="rId7" imgW="241195" imgH="291973" progId="Equation.3">
                    <p:embed/>
                    <p:pic>
                      <p:nvPicPr>
                        <p:cNvPr id="22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0" y="2997"/>
                          <a:ext cx="18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6"/>
            <p:cNvGraphicFramePr>
              <a:graphicFrameLocks noChangeAspect="1"/>
            </p:cNvGraphicFramePr>
            <p:nvPr/>
          </p:nvGraphicFramePr>
          <p:xfrm>
            <a:off x="3795" y="2736"/>
            <a:ext cx="18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6" name="公式" r:id="rId9" imgW="253890" imgH="291973" progId="Equation.3">
                    <p:embed/>
                  </p:oleObj>
                </mc:Choice>
                <mc:Fallback>
                  <p:oleObj name="公式" r:id="rId9" imgW="253890" imgH="291973" progId="Equation.3">
                    <p:embed/>
                    <p:pic>
                      <p:nvPicPr>
                        <p:cNvPr id="23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5" y="2736"/>
                          <a:ext cx="18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67"/>
            <p:cNvGraphicFramePr>
              <a:graphicFrameLocks noChangeAspect="1"/>
            </p:cNvGraphicFramePr>
            <p:nvPr/>
          </p:nvGraphicFramePr>
          <p:xfrm>
            <a:off x="3851" y="3408"/>
            <a:ext cx="17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7" name="公式" r:id="rId11" imgW="228501" imgH="291973" progId="Equation.3">
                    <p:embed/>
                  </p:oleObj>
                </mc:Choice>
                <mc:Fallback>
                  <p:oleObj name="公式" r:id="rId11" imgW="228501" imgH="291973" progId="Equation.3">
                    <p:embed/>
                    <p:pic>
                      <p:nvPicPr>
                        <p:cNvPr id="24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3408"/>
                          <a:ext cx="17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268"/>
          <p:cNvGrpSpPr>
            <a:grpSpLocks/>
          </p:cNvGrpSpPr>
          <p:nvPr/>
        </p:nvGrpSpPr>
        <p:grpSpPr bwMode="auto">
          <a:xfrm>
            <a:off x="8897598" y="2115607"/>
            <a:ext cx="1504135" cy="2658669"/>
            <a:chOff x="192" y="1920"/>
            <a:chExt cx="1739" cy="668"/>
          </a:xfrm>
        </p:grpSpPr>
        <p:sp>
          <p:nvSpPr>
            <p:cNvPr id="26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2" name="Object 12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19569683"/>
                </p:ext>
              </p:extLst>
            </p:nvPr>
          </p:nvGraphicFramePr>
          <p:xfrm>
            <a:off x="1386" y="2429"/>
            <a:ext cx="545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48" name="Equation" r:id="rId13" imgW="177480" imgH="203040" progId="Equation.DSMT4">
                    <p:embed/>
                  </p:oleObj>
                </mc:Choice>
                <mc:Fallback>
                  <p:oleObj name="Equation" r:id="rId13" imgW="177480" imgH="203040" progId="Equation.DSMT4">
                    <p:embed/>
                    <p:pic>
                      <p:nvPicPr>
                        <p:cNvPr id="50" name="Object 127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6" y="2429"/>
                          <a:ext cx="545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89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4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5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36" name="Oval 55"/>
          <p:cNvSpPr>
            <a:spLocks noChangeArrowheads="1"/>
          </p:cNvSpPr>
          <p:nvPr/>
        </p:nvSpPr>
        <p:spPr bwMode="auto">
          <a:xfrm rot="21446653">
            <a:off x="8126031" y="2774315"/>
            <a:ext cx="640466" cy="16743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sm" len="lg"/>
          </a:ln>
          <a:effectLst/>
        </p:spPr>
        <p:txBody>
          <a:bodyPr wrap="none" anchor="ctr"/>
          <a:lstStyle>
            <a:lvl1pPr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Line 59"/>
          <p:cNvSpPr>
            <a:spLocks noChangeShapeType="1"/>
          </p:cNvSpPr>
          <p:nvPr/>
        </p:nvSpPr>
        <p:spPr bwMode="auto">
          <a:xfrm rot="20042292" flipV="1">
            <a:off x="8231615" y="2836786"/>
            <a:ext cx="411285" cy="79602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881611"/>
              </p:ext>
            </p:extLst>
          </p:nvPr>
        </p:nvGraphicFramePr>
        <p:xfrm>
          <a:off x="8095474" y="3077887"/>
          <a:ext cx="466545" cy="43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49" name="公式" r:id="rId15" imgW="114120" imgH="126720" progId="Equation.3">
                  <p:embed/>
                </p:oleObj>
              </mc:Choice>
              <mc:Fallback>
                <p:oleObj name="公式" r:id="rId15" imgW="114120" imgH="126720" progId="Equation.3">
                  <p:embed/>
                  <p:pic>
                    <p:nvPicPr>
                      <p:cNvPr id="5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5474" y="3077887"/>
                        <a:ext cx="466545" cy="43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104"/>
          <p:cNvSpPr>
            <a:spLocks noChangeShapeType="1"/>
          </p:cNvSpPr>
          <p:nvPr/>
        </p:nvSpPr>
        <p:spPr bwMode="auto">
          <a:xfrm flipH="1" flipV="1">
            <a:off x="8746997" y="3633399"/>
            <a:ext cx="28257" cy="24867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50"/>
          <p:cNvSpPr txBox="1">
            <a:spLocks noChangeArrowheads="1"/>
          </p:cNvSpPr>
          <p:nvPr/>
        </p:nvSpPr>
        <p:spPr bwMode="auto">
          <a:xfrm>
            <a:off x="2151656" y="2018803"/>
            <a:ext cx="31806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C00000"/>
                </a:solidFill>
              </a:rPr>
              <a:t>解:  </a:t>
            </a:r>
            <a:r>
              <a:rPr lang="zh-CN" altLang="en-US" dirty="0">
                <a:solidFill>
                  <a:srgbClr val="0000FF"/>
                </a:solidFill>
              </a:rPr>
              <a:t>0 &lt; r &lt; R</a:t>
            </a:r>
            <a:r>
              <a:rPr lang="zh-CN" altLang="en-US" baseline="-25000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时,</a:t>
            </a:r>
          </a:p>
        </p:txBody>
      </p:sp>
      <p:graphicFrame>
        <p:nvGraphicFramePr>
          <p:cNvPr id="41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895474"/>
              </p:ext>
            </p:extLst>
          </p:nvPr>
        </p:nvGraphicFramePr>
        <p:xfrm>
          <a:off x="2055814" y="2668588"/>
          <a:ext cx="4041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0" name="Equation" r:id="rId17" imgW="1549080" imgH="291960" progId="Equation.DSMT4">
                  <p:embed/>
                </p:oleObj>
              </mc:Choice>
              <mc:Fallback>
                <p:oleObj name="Equation" r:id="rId17" imgW="1549080" imgH="291960" progId="Equation.DSMT4">
                  <p:embed/>
                  <p:pic>
                    <p:nvPicPr>
                      <p:cNvPr id="59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4" y="2668588"/>
                        <a:ext cx="40417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245555"/>
              </p:ext>
            </p:extLst>
          </p:nvPr>
        </p:nvGraphicFramePr>
        <p:xfrm>
          <a:off x="2507889" y="3365831"/>
          <a:ext cx="20272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1" r:id="rId19" imgW="1714817" imgH="914717" progId="Equation.3">
                  <p:embed/>
                </p:oleObj>
              </mc:Choice>
              <mc:Fallback>
                <p:oleObj r:id="rId19" imgW="1714817" imgH="914717" progId="Equation.3">
                  <p:embed/>
                  <p:pic>
                    <p:nvPicPr>
                      <p:cNvPr id="6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89" y="3365831"/>
                        <a:ext cx="20272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603865"/>
              </p:ext>
            </p:extLst>
          </p:nvPr>
        </p:nvGraphicFramePr>
        <p:xfrm>
          <a:off x="1816894" y="4197673"/>
          <a:ext cx="2199304" cy="878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2" name="公式" r:id="rId21" imgW="914400" imgH="431640" progId="Equation.3">
                  <p:embed/>
                </p:oleObj>
              </mc:Choice>
              <mc:Fallback>
                <p:oleObj name="公式" r:id="rId21" imgW="914400" imgH="431640" progId="Equation.3">
                  <p:embed/>
                  <p:pic>
                    <p:nvPicPr>
                      <p:cNvPr id="61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894" y="4197673"/>
                        <a:ext cx="2199304" cy="878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85609"/>
              </p:ext>
            </p:extLst>
          </p:nvPr>
        </p:nvGraphicFramePr>
        <p:xfrm>
          <a:off x="4039097" y="4221690"/>
          <a:ext cx="2266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3" r:id="rId23" imgW="1918017" imgH="914717" progId="Equation.3">
                  <p:embed/>
                </p:oleObj>
              </mc:Choice>
              <mc:Fallback>
                <p:oleObj r:id="rId23" imgW="1918017" imgH="914717" progId="Equation.3">
                  <p:embed/>
                  <p:pic>
                    <p:nvPicPr>
                      <p:cNvPr id="62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097" y="4221690"/>
                        <a:ext cx="22669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1806674" y="5168328"/>
            <a:ext cx="248912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R</a:t>
            </a:r>
            <a:r>
              <a:rPr lang="zh-CN" altLang="en-US" baseline="-25000" dirty="0">
                <a:solidFill>
                  <a:srgbClr val="CC3300"/>
                </a:solidFill>
              </a:rPr>
              <a:t>1</a:t>
            </a:r>
            <a:r>
              <a:rPr lang="zh-CN" altLang="en-US" dirty="0">
                <a:solidFill>
                  <a:srgbClr val="CC3300"/>
                </a:solidFill>
              </a:rPr>
              <a:t>&lt; r &lt; R</a:t>
            </a:r>
            <a:r>
              <a:rPr lang="zh-CN" altLang="en-US" baseline="-25000" dirty="0">
                <a:solidFill>
                  <a:srgbClr val="CC3300"/>
                </a:solidFill>
              </a:rPr>
              <a:t>2 </a:t>
            </a:r>
            <a:r>
              <a:rPr lang="zh-CN" altLang="en-US" dirty="0">
                <a:solidFill>
                  <a:srgbClr val="CC3300"/>
                </a:solidFill>
              </a:rPr>
              <a:t>时,</a:t>
            </a:r>
          </a:p>
        </p:txBody>
      </p:sp>
      <p:graphicFrame>
        <p:nvGraphicFramePr>
          <p:cNvPr id="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518679"/>
              </p:ext>
            </p:extLst>
          </p:nvPr>
        </p:nvGraphicFramePr>
        <p:xfrm>
          <a:off x="4199352" y="5158192"/>
          <a:ext cx="1852543" cy="74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4" name="公式" r:id="rId25" imgW="723600" imgH="291960" progId="Equation.3">
                  <p:embed/>
                </p:oleObj>
              </mc:Choice>
              <mc:Fallback>
                <p:oleObj name="公式" r:id="rId25" imgW="723600" imgH="291960" progId="Equation.3">
                  <p:embed/>
                  <p:pic>
                    <p:nvPicPr>
                      <p:cNvPr id="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352" y="5158192"/>
                        <a:ext cx="1852543" cy="743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699706"/>
              </p:ext>
            </p:extLst>
          </p:nvPr>
        </p:nvGraphicFramePr>
        <p:xfrm>
          <a:off x="2166287" y="6086099"/>
          <a:ext cx="2479577" cy="53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5" name="公式" r:id="rId27" imgW="698400" imgH="177480" progId="Equation.3">
                  <p:embed/>
                </p:oleObj>
              </mc:Choice>
              <mc:Fallback>
                <p:oleObj name="公式" r:id="rId27" imgW="698400" imgH="177480" progId="Equation.3">
                  <p:embed/>
                  <p:pic>
                    <p:nvPicPr>
                      <p:cNvPr id="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287" y="6086099"/>
                        <a:ext cx="2479577" cy="53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99484"/>
              </p:ext>
            </p:extLst>
          </p:nvPr>
        </p:nvGraphicFramePr>
        <p:xfrm>
          <a:off x="5245033" y="5793638"/>
          <a:ext cx="1677258" cy="95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6" name="公式" r:id="rId29" imgW="583920" imgH="393480" progId="Equation.3">
                  <p:embed/>
                </p:oleObj>
              </mc:Choice>
              <mc:Fallback>
                <p:oleObj name="公式" r:id="rId29" imgW="583920" imgH="393480" progId="Equation.3">
                  <p:embed/>
                  <p:pic>
                    <p:nvPicPr>
                      <p:cNvPr id="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033" y="5793638"/>
                        <a:ext cx="1677258" cy="956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56773"/>
              </p:ext>
            </p:extLst>
          </p:nvPr>
        </p:nvGraphicFramePr>
        <p:xfrm>
          <a:off x="7680732" y="5758124"/>
          <a:ext cx="1884359" cy="932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57" name="公式" r:id="rId31" imgW="672840" imgH="393480" progId="Equation.3">
                  <p:embed/>
                </p:oleObj>
              </mc:Choice>
              <mc:Fallback>
                <p:oleObj name="公式" r:id="rId31" imgW="672840" imgH="393480" progId="Equation.3">
                  <p:embed/>
                  <p:pic>
                    <p:nvPicPr>
                      <p:cNvPr id="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732" y="5758124"/>
                        <a:ext cx="1884359" cy="932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7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/>
      <p:bldP spid="45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5814512" y="285598"/>
            <a:ext cx="3733800" cy="3089275"/>
            <a:chOff x="3168" y="2232"/>
            <a:chExt cx="2352" cy="1946"/>
          </a:xfrm>
        </p:grpSpPr>
        <p:sp>
          <p:nvSpPr>
            <p:cNvPr id="3" name="Rectangle 47"/>
            <p:cNvSpPr>
              <a:spLocks noChangeArrowheads="1"/>
            </p:cNvSpPr>
            <p:nvPr/>
          </p:nvSpPr>
          <p:spPr bwMode="auto">
            <a:xfrm rot="-644410">
              <a:off x="3792" y="2416"/>
              <a:ext cx="1728" cy="1584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258" y="2688"/>
              <a:ext cx="966" cy="1380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5" name="Line 49"/>
            <p:cNvSpPr>
              <a:spLocks noChangeShapeType="1"/>
            </p:cNvSpPr>
            <p:nvPr/>
          </p:nvSpPr>
          <p:spPr bwMode="auto">
            <a:xfrm flipV="1">
              <a:off x="3846" y="349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0"/>
            <p:cNvSpPr>
              <a:spLocks noChangeShapeType="1"/>
            </p:cNvSpPr>
            <p:nvPr/>
          </p:nvSpPr>
          <p:spPr bwMode="auto">
            <a:xfrm flipV="1">
              <a:off x="3792" y="2748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utoShape 51" descr="栎木"/>
            <p:cNvSpPr>
              <a:spLocks noChangeArrowheads="1"/>
            </p:cNvSpPr>
            <p:nvPr/>
          </p:nvSpPr>
          <p:spPr bwMode="auto">
            <a:xfrm rot="-5903074">
              <a:off x="3606" y="3056"/>
              <a:ext cx="768" cy="624"/>
            </a:xfrm>
            <a:prstGeom prst="can">
              <a:avLst>
                <a:gd name="adj" fmla="val 50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Line 52"/>
            <p:cNvSpPr>
              <a:spLocks noChangeShapeType="1"/>
            </p:cNvSpPr>
            <p:nvPr/>
          </p:nvSpPr>
          <p:spPr bwMode="auto">
            <a:xfrm flipV="1">
              <a:off x="3834" y="3762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53"/>
            <p:cNvSpPr>
              <a:spLocks noChangeShapeType="1"/>
            </p:cNvSpPr>
            <p:nvPr/>
          </p:nvSpPr>
          <p:spPr bwMode="auto">
            <a:xfrm flipV="1">
              <a:off x="3846" y="2436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54" descr="深色下对角线"/>
            <p:cNvSpPr>
              <a:spLocks noChangeArrowheads="1"/>
            </p:cNvSpPr>
            <p:nvPr/>
          </p:nvSpPr>
          <p:spPr bwMode="auto">
            <a:xfrm>
              <a:off x="3168" y="2592"/>
              <a:ext cx="1152" cy="1584"/>
            </a:xfrm>
            <a:custGeom>
              <a:avLst/>
              <a:gdLst>
                <a:gd name="T0" fmla="*/ 576 w 21600"/>
                <a:gd name="T1" fmla="*/ 0 h 21600"/>
                <a:gd name="T2" fmla="*/ 169 w 21600"/>
                <a:gd name="T3" fmla="*/ 232 h 21600"/>
                <a:gd name="T4" fmla="*/ 0 w 21600"/>
                <a:gd name="T5" fmla="*/ 792 h 21600"/>
                <a:gd name="T6" fmla="*/ 169 w 21600"/>
                <a:gd name="T7" fmla="*/ 1352 h 21600"/>
                <a:gd name="T8" fmla="*/ 576 w 21600"/>
                <a:gd name="T9" fmla="*/ 1584 h 21600"/>
                <a:gd name="T10" fmla="*/ 983 w 21600"/>
                <a:gd name="T11" fmla="*/ 1352 h 21600"/>
                <a:gd name="T12" fmla="*/ 1152 w 21600"/>
                <a:gd name="T13" fmla="*/ 792 h 21600"/>
                <a:gd name="T14" fmla="*/ 983 w 21600"/>
                <a:gd name="T15" fmla="*/ 23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9 w 21600"/>
                <a:gd name="T25" fmla="*/ 3164 h 21600"/>
                <a:gd name="T26" fmla="*/ 18431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63" y="10800"/>
                  </a:moveTo>
                  <a:cubicBezTo>
                    <a:pt x="1463" y="15957"/>
                    <a:pt x="5643" y="20137"/>
                    <a:pt x="10800" y="20137"/>
                  </a:cubicBezTo>
                  <a:cubicBezTo>
                    <a:pt x="15957" y="20137"/>
                    <a:pt x="20137" y="15957"/>
                    <a:pt x="20137" y="10800"/>
                  </a:cubicBezTo>
                  <a:cubicBezTo>
                    <a:pt x="20137" y="5643"/>
                    <a:pt x="15957" y="1463"/>
                    <a:pt x="10800" y="1463"/>
                  </a:cubicBezTo>
                  <a:cubicBezTo>
                    <a:pt x="5643" y="1463"/>
                    <a:pt x="1463" y="5643"/>
                    <a:pt x="1463" y="10800"/>
                  </a:cubicBezTo>
                  <a:close/>
                </a:path>
              </a:pathLst>
            </a:custGeom>
            <a:pattFill prst="dkDnDiag">
              <a:fgClr>
                <a:schemeClr val="hlink"/>
              </a:fgClr>
              <a:bgClr>
                <a:srgbClr val="FFFFFF"/>
              </a:bgClr>
            </a:patt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55"/>
            <p:cNvSpPr>
              <a:spLocks noChangeArrowheads="1"/>
            </p:cNvSpPr>
            <p:nvPr/>
          </p:nvSpPr>
          <p:spPr bwMode="auto">
            <a:xfrm rot="-153347">
              <a:off x="3620" y="3014"/>
              <a:ext cx="432" cy="768"/>
            </a:xfrm>
            <a:prstGeom prst="ellipse">
              <a:avLst/>
            </a:prstGeom>
            <a:gradFill rotWithShape="0">
              <a:gsLst>
                <a:gs pos="0">
                  <a:srgbClr val="ECE854"/>
                </a:gs>
                <a:gs pos="100000">
                  <a:srgbClr val="FFA8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Line 56"/>
            <p:cNvSpPr>
              <a:spLocks noChangeShapeType="1"/>
            </p:cNvSpPr>
            <p:nvPr/>
          </p:nvSpPr>
          <p:spPr bwMode="auto">
            <a:xfrm flipV="1">
              <a:off x="3708" y="231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57"/>
            <p:cNvSpPr>
              <a:spLocks noChangeShapeType="1"/>
            </p:cNvSpPr>
            <p:nvPr/>
          </p:nvSpPr>
          <p:spPr bwMode="auto">
            <a:xfrm flipV="1">
              <a:off x="3754" y="3890"/>
              <a:ext cx="1536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58"/>
            <p:cNvSpPr>
              <a:spLocks noChangeShapeType="1"/>
            </p:cNvSpPr>
            <p:nvPr/>
          </p:nvSpPr>
          <p:spPr bwMode="auto">
            <a:xfrm flipH="1">
              <a:off x="4318" y="3271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 rot="20042292">
              <a:off x="4338" y="2475"/>
              <a:ext cx="38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8396596"/>
                </p:ext>
              </p:extLst>
            </p:nvPr>
          </p:nvGraphicFramePr>
          <p:xfrm>
            <a:off x="4335" y="2232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37" name="公式" r:id="rId4" imgW="152268" imgH="215713" progId="Equation.3">
                    <p:embed/>
                  </p:oleObj>
                </mc:Choice>
                <mc:Fallback>
                  <p:oleObj name="公式" r:id="rId4" imgW="152268" imgH="215713" progId="Equation.3">
                    <p:embed/>
                    <p:pic>
                      <p:nvPicPr>
                        <p:cNvPr id="1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5" y="2232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2570464"/>
                </p:ext>
              </p:extLst>
            </p:nvPr>
          </p:nvGraphicFramePr>
          <p:xfrm>
            <a:off x="4551" y="3308"/>
            <a:ext cx="13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38" name="公式" r:id="rId6" imgW="152268" imgH="215713" progId="Equation.3">
                    <p:embed/>
                  </p:oleObj>
                </mc:Choice>
                <mc:Fallback>
                  <p:oleObj name="公式" r:id="rId6" imgW="152268" imgH="215713" progId="Equation.3">
                    <p:embed/>
                    <p:pic>
                      <p:nvPicPr>
                        <p:cNvPr id="17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1" y="3308"/>
                          <a:ext cx="13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62"/>
            <p:cNvSpPr>
              <a:spLocks noChangeShapeType="1"/>
            </p:cNvSpPr>
            <p:nvPr/>
          </p:nvSpPr>
          <p:spPr bwMode="auto">
            <a:xfrm>
              <a:off x="3822" y="3400"/>
              <a:ext cx="240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63"/>
            <p:cNvSpPr>
              <a:spLocks noChangeShapeType="1"/>
            </p:cNvSpPr>
            <p:nvPr/>
          </p:nvSpPr>
          <p:spPr bwMode="auto">
            <a:xfrm>
              <a:off x="3738" y="2694"/>
              <a:ext cx="96" cy="72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64"/>
            <p:cNvSpPr>
              <a:spLocks noChangeShapeType="1"/>
            </p:cNvSpPr>
            <p:nvPr/>
          </p:nvSpPr>
          <p:spPr bwMode="auto">
            <a:xfrm>
              <a:off x="3396" y="2742"/>
              <a:ext cx="432" cy="672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65"/>
            <p:cNvGraphicFramePr>
              <a:graphicFrameLocks noChangeAspect="1"/>
            </p:cNvGraphicFramePr>
            <p:nvPr/>
          </p:nvGraphicFramePr>
          <p:xfrm>
            <a:off x="3420" y="2997"/>
            <a:ext cx="18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39" name="公式" r:id="rId7" imgW="241195" imgH="291973" progId="Equation.3">
                    <p:embed/>
                  </p:oleObj>
                </mc:Choice>
                <mc:Fallback>
                  <p:oleObj name="公式" r:id="rId7" imgW="241195" imgH="291973" progId="Equation.3">
                    <p:embed/>
                    <p:pic>
                      <p:nvPicPr>
                        <p:cNvPr id="21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0" y="2997"/>
                          <a:ext cx="18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6"/>
            <p:cNvGraphicFramePr>
              <a:graphicFrameLocks noChangeAspect="1"/>
            </p:cNvGraphicFramePr>
            <p:nvPr/>
          </p:nvGraphicFramePr>
          <p:xfrm>
            <a:off x="3795" y="2736"/>
            <a:ext cx="18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40" name="公式" r:id="rId9" imgW="253890" imgH="291973" progId="Equation.3">
                    <p:embed/>
                  </p:oleObj>
                </mc:Choice>
                <mc:Fallback>
                  <p:oleObj name="公式" r:id="rId9" imgW="253890" imgH="291973" progId="Equation.3">
                    <p:embed/>
                    <p:pic>
                      <p:nvPicPr>
                        <p:cNvPr id="22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5" y="2736"/>
                          <a:ext cx="18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7"/>
            <p:cNvGraphicFramePr>
              <a:graphicFrameLocks noChangeAspect="1"/>
            </p:cNvGraphicFramePr>
            <p:nvPr/>
          </p:nvGraphicFramePr>
          <p:xfrm>
            <a:off x="3851" y="3408"/>
            <a:ext cx="17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41" name="公式" r:id="rId11" imgW="228501" imgH="291973" progId="Equation.3">
                    <p:embed/>
                  </p:oleObj>
                </mc:Choice>
                <mc:Fallback>
                  <p:oleObj name="公式" r:id="rId11" imgW="228501" imgH="291973" progId="Equation.3">
                    <p:embed/>
                    <p:pic>
                      <p:nvPicPr>
                        <p:cNvPr id="23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3408"/>
                          <a:ext cx="17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268"/>
          <p:cNvGrpSpPr>
            <a:grpSpLocks/>
          </p:cNvGrpSpPr>
          <p:nvPr/>
        </p:nvGrpSpPr>
        <p:grpSpPr bwMode="auto">
          <a:xfrm>
            <a:off x="8707575" y="443116"/>
            <a:ext cx="1786971" cy="2392006"/>
            <a:chOff x="192" y="1920"/>
            <a:chExt cx="2066" cy="601"/>
          </a:xfrm>
        </p:grpSpPr>
        <p:sp>
          <p:nvSpPr>
            <p:cNvPr id="25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" name="Object 12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93604332"/>
                </p:ext>
              </p:extLst>
            </p:nvPr>
          </p:nvGraphicFramePr>
          <p:xfrm>
            <a:off x="1713" y="2215"/>
            <a:ext cx="545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42" name="Equation" r:id="rId13" imgW="177480" imgH="203040" progId="Equation.DSMT4">
                    <p:embed/>
                  </p:oleObj>
                </mc:Choice>
                <mc:Fallback>
                  <p:oleObj name="Equation" r:id="rId13" imgW="177480" imgH="203040" progId="Equation.DSMT4">
                    <p:embed/>
                    <p:pic>
                      <p:nvPicPr>
                        <p:cNvPr id="31" name="Object 127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3" y="2215"/>
                          <a:ext cx="545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89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3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4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35" name="Oval 55"/>
          <p:cNvSpPr>
            <a:spLocks noChangeArrowheads="1"/>
          </p:cNvSpPr>
          <p:nvPr/>
        </p:nvSpPr>
        <p:spPr bwMode="auto">
          <a:xfrm rot="21446653">
            <a:off x="7829433" y="1073086"/>
            <a:ext cx="640466" cy="16743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sm" len="lg"/>
          </a:ln>
          <a:effectLst/>
        </p:spPr>
        <p:txBody>
          <a:bodyPr wrap="none" anchor="ctr"/>
          <a:lstStyle>
            <a:lvl1pPr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50000"/>
              </a:spcBef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Line 59"/>
          <p:cNvSpPr>
            <a:spLocks noChangeShapeType="1"/>
          </p:cNvSpPr>
          <p:nvPr/>
        </p:nvSpPr>
        <p:spPr bwMode="auto">
          <a:xfrm rot="20042292" flipV="1">
            <a:off x="7935017" y="1135557"/>
            <a:ext cx="411285" cy="79602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504533"/>
              </p:ext>
            </p:extLst>
          </p:nvPr>
        </p:nvGraphicFramePr>
        <p:xfrm>
          <a:off x="7798876" y="1376658"/>
          <a:ext cx="466545" cy="43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3" name="公式" r:id="rId15" imgW="114120" imgH="126720" progId="Equation.3">
                  <p:embed/>
                </p:oleObj>
              </mc:Choice>
              <mc:Fallback>
                <p:oleObj name="公式" r:id="rId15" imgW="114120" imgH="126720" progId="Equation.3">
                  <p:embed/>
                  <p:pic>
                    <p:nvPicPr>
                      <p:cNvPr id="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8876" y="1376658"/>
                        <a:ext cx="466545" cy="43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ine 104"/>
          <p:cNvSpPr>
            <a:spLocks noChangeShapeType="1"/>
          </p:cNvSpPr>
          <p:nvPr/>
        </p:nvSpPr>
        <p:spPr bwMode="auto">
          <a:xfrm flipH="1" flipV="1">
            <a:off x="8450399" y="1932170"/>
            <a:ext cx="28257" cy="24867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228936" y="764233"/>
            <a:ext cx="265563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R</a:t>
            </a:r>
            <a:r>
              <a:rPr lang="zh-CN" altLang="en-US" baseline="-25000" dirty="0">
                <a:solidFill>
                  <a:srgbClr val="FF3300"/>
                </a:solidFill>
              </a:rPr>
              <a:t>2</a:t>
            </a:r>
            <a:r>
              <a:rPr lang="zh-CN" altLang="en-US" dirty="0">
                <a:solidFill>
                  <a:srgbClr val="FF3300"/>
                </a:solidFill>
              </a:rPr>
              <a:t>&lt; r &lt; R</a:t>
            </a:r>
            <a:r>
              <a:rPr lang="zh-CN" altLang="en-US" baseline="-25000" dirty="0">
                <a:solidFill>
                  <a:srgbClr val="FF3300"/>
                </a:solidFill>
              </a:rPr>
              <a:t>3 </a:t>
            </a:r>
            <a:r>
              <a:rPr lang="zh-CN" altLang="en-US" dirty="0">
                <a:solidFill>
                  <a:srgbClr val="FF3300"/>
                </a:solidFill>
              </a:rPr>
              <a:t>时,</a:t>
            </a:r>
          </a:p>
        </p:txBody>
      </p:sp>
      <p:graphicFrame>
        <p:nvGraphicFramePr>
          <p:cNvPr id="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69850"/>
              </p:ext>
            </p:extLst>
          </p:nvPr>
        </p:nvGraphicFramePr>
        <p:xfrm>
          <a:off x="2297114" y="1571626"/>
          <a:ext cx="2573337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4" name="公式" r:id="rId17" imgW="774360" imgH="291960" progId="Equation.3">
                  <p:embed/>
                </p:oleObj>
              </mc:Choice>
              <mc:Fallback>
                <p:oleObj name="公式" r:id="rId17" imgW="774360" imgH="291960" progId="Equation.3">
                  <p:embed/>
                  <p:pic>
                    <p:nvPicPr>
                      <p:cNvPr id="4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4" y="1571626"/>
                        <a:ext cx="2573337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045151"/>
              </p:ext>
            </p:extLst>
          </p:nvPr>
        </p:nvGraphicFramePr>
        <p:xfrm>
          <a:off x="2660035" y="2676296"/>
          <a:ext cx="2924733" cy="57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5" name="公式" r:id="rId19" imgW="761760" imgH="177480" progId="Equation.3">
                  <p:embed/>
                </p:oleObj>
              </mc:Choice>
              <mc:Fallback>
                <p:oleObj name="公式" r:id="rId19" imgW="761760" imgH="177480" progId="Equation.3">
                  <p:embed/>
                  <p:pic>
                    <p:nvPicPr>
                      <p:cNvPr id="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035" y="2676296"/>
                        <a:ext cx="2924733" cy="576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998189"/>
              </p:ext>
            </p:extLst>
          </p:nvPr>
        </p:nvGraphicFramePr>
        <p:xfrm>
          <a:off x="2242974" y="3538389"/>
          <a:ext cx="5283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6" r:id="rId21" imgW="4470717" imgH="914717" progId="Equation.3">
                  <p:embed/>
                </p:oleObj>
              </mc:Choice>
              <mc:Fallback>
                <p:oleObj r:id="rId21" imgW="4470717" imgH="914717" progId="Equation.3">
                  <p:embed/>
                  <p:pic>
                    <p:nvPicPr>
                      <p:cNvPr id="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974" y="3538389"/>
                        <a:ext cx="5283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269269"/>
              </p:ext>
            </p:extLst>
          </p:nvPr>
        </p:nvGraphicFramePr>
        <p:xfrm>
          <a:off x="2401889" y="4492626"/>
          <a:ext cx="34432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7" name="公式" r:id="rId23" imgW="1104840" imgH="457200" progId="Equation.3">
                  <p:embed/>
                </p:oleObj>
              </mc:Choice>
              <mc:Fallback>
                <p:oleObj name="公式" r:id="rId23" imgW="1104840" imgH="45720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9" y="4492626"/>
                        <a:ext cx="344328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40258"/>
              </p:ext>
            </p:extLst>
          </p:nvPr>
        </p:nvGraphicFramePr>
        <p:xfrm>
          <a:off x="6739461" y="4546746"/>
          <a:ext cx="3323595" cy="120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8" name="公式" r:id="rId25" imgW="1066680" imgH="457200" progId="Equation.3">
                  <p:embed/>
                </p:oleObj>
              </mc:Choice>
              <mc:Fallback>
                <p:oleObj name="公式" r:id="rId25" imgW="1066680" imgH="45720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461" y="4546746"/>
                        <a:ext cx="3323595" cy="1204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54"/>
          <p:cNvSpPr txBox="1">
            <a:spLocks noChangeArrowheads="1"/>
          </p:cNvSpPr>
          <p:nvPr/>
        </p:nvSpPr>
        <p:spPr bwMode="auto">
          <a:xfrm>
            <a:off x="2639617" y="5817403"/>
            <a:ext cx="206136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3300"/>
                </a:solidFill>
              </a:rPr>
              <a:t>r &gt; R</a:t>
            </a:r>
            <a:r>
              <a:rPr lang="zh-CN" altLang="en-US" baseline="-25000" dirty="0">
                <a:solidFill>
                  <a:srgbClr val="CC3300"/>
                </a:solidFill>
              </a:rPr>
              <a:t>3 </a:t>
            </a:r>
            <a:r>
              <a:rPr lang="zh-CN" altLang="en-US" dirty="0">
                <a:solidFill>
                  <a:srgbClr val="CC3300"/>
                </a:solidFill>
              </a:rPr>
              <a:t>时,</a:t>
            </a:r>
          </a:p>
        </p:txBody>
      </p:sp>
      <p:graphicFrame>
        <p:nvGraphicFramePr>
          <p:cNvPr id="4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9138"/>
              </p:ext>
            </p:extLst>
          </p:nvPr>
        </p:nvGraphicFramePr>
        <p:xfrm>
          <a:off x="5216526" y="5899151"/>
          <a:ext cx="2181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49" name="公式" r:id="rId27" imgW="723600" imgH="291960" progId="Equation.3">
                  <p:embed/>
                </p:oleObj>
              </mc:Choice>
              <mc:Fallback>
                <p:oleObj name="公式" r:id="rId27" imgW="723600" imgH="291960" progId="Equation.3">
                  <p:embed/>
                  <p:pic>
                    <p:nvPicPr>
                      <p:cNvPr id="4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6" y="5899151"/>
                        <a:ext cx="21812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8085973" y="6076959"/>
            <a:ext cx="2530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/>
              <a:t>H=0,    </a:t>
            </a:r>
            <a:r>
              <a:rPr lang="zh-CN" altLang="zh-CN" dirty="0"/>
              <a:t>B = 0</a:t>
            </a:r>
          </a:p>
        </p:txBody>
      </p:sp>
    </p:spTree>
    <p:extLst>
      <p:ext uri="{BB962C8B-B14F-4D97-AF65-F5344CB8AC3E}">
        <p14:creationId xmlns:p14="http://schemas.microsoft.com/office/powerpoint/2010/main" val="10969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build="p" autoUpdateAnimBg="0"/>
      <p:bldP spid="45" grpId="0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881188" y="5072064"/>
            <a:ext cx="8382000" cy="1000125"/>
            <a:chOff x="288" y="3408"/>
            <a:chExt cx="5280" cy="630"/>
          </a:xfrm>
        </p:grpSpPr>
        <p:sp>
          <p:nvSpPr>
            <p:cNvPr id="61445" name="Rectangle 11"/>
            <p:cNvSpPr>
              <a:spLocks noChangeArrowheads="1"/>
            </p:cNvSpPr>
            <p:nvPr/>
          </p:nvSpPr>
          <p:spPr bwMode="auto">
            <a:xfrm>
              <a:off x="288" y="3408"/>
              <a:ext cx="52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rgbClr val="CC0000"/>
                  </a:solidFill>
                </a:rPr>
                <a:t>         解    </a:t>
              </a:r>
              <a:r>
                <a:rPr lang="en-US" altLang="zh-CN" dirty="0">
                  <a:solidFill>
                    <a:srgbClr val="CC0000"/>
                  </a:solidFill>
                </a:rPr>
                <a:t>1 ) </a:t>
              </a:r>
              <a:r>
                <a:rPr lang="zh-CN" altLang="en-US" dirty="0">
                  <a:solidFill>
                    <a:srgbClr val="009900"/>
                  </a:solidFill>
                </a:rPr>
                <a:t>对称性分析螺旋管内为均匀场 </a:t>
              </a:r>
              <a:r>
                <a:rPr lang="en-US" altLang="zh-CN" dirty="0">
                  <a:solidFill>
                    <a:srgbClr val="009900"/>
                  </a:solidFill>
                </a:rPr>
                <a:t>,  </a:t>
              </a:r>
              <a:r>
                <a:rPr lang="zh-CN" altLang="en-US" dirty="0">
                  <a:solidFill>
                    <a:srgbClr val="009900"/>
                  </a:solidFill>
                </a:rPr>
                <a:t>方向沿轴向</a:t>
              </a:r>
              <a:r>
                <a:rPr lang="en-US" altLang="zh-CN" dirty="0">
                  <a:solidFill>
                    <a:srgbClr val="009900"/>
                  </a:solidFill>
                </a:rPr>
                <a:t>, </a:t>
              </a:r>
              <a:r>
                <a:rPr lang="en-US" altLang="zh-CN" dirty="0"/>
                <a:t> </a:t>
              </a:r>
              <a:r>
                <a:rPr lang="zh-CN" altLang="en-US" dirty="0">
                  <a:solidFill>
                    <a:srgbClr val="FF33CC"/>
                  </a:solidFill>
                </a:rPr>
                <a:t>外部</a:t>
              </a:r>
              <a:r>
                <a:rPr lang="en-US" altLang="zh-CN" dirty="0"/>
                <a:t>H</a:t>
              </a:r>
              <a:r>
                <a:rPr lang="zh-CN" altLang="en-US" dirty="0">
                  <a:solidFill>
                    <a:srgbClr val="FF33CC"/>
                  </a:solidFill>
                </a:rPr>
                <a:t>趋于零 </a:t>
              </a:r>
              <a:r>
                <a:rPr lang="zh-CN" altLang="en-US" dirty="0">
                  <a:solidFill>
                    <a:srgbClr val="009900"/>
                  </a:solidFill>
                </a:rPr>
                <a:t>，即              。</a:t>
              </a:r>
              <a:endParaRPr lang="en-US" altLang="zh-CN" dirty="0">
                <a:solidFill>
                  <a:srgbClr val="009900"/>
                </a:solidFill>
              </a:endParaRPr>
            </a:p>
          </p:txBody>
        </p:sp>
        <p:graphicFrame>
          <p:nvGraphicFramePr>
            <p:cNvPr id="61446" name="Object 12"/>
            <p:cNvGraphicFramePr>
              <a:graphicFrameLocks noChangeAspect="1"/>
            </p:cNvGraphicFramePr>
            <p:nvPr/>
          </p:nvGraphicFramePr>
          <p:xfrm>
            <a:off x="2821" y="3772"/>
            <a:ext cx="60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04" name="公式" r:id="rId3" imgW="405872" imgH="177569" progId="Equation.3">
                    <p:embed/>
                  </p:oleObj>
                </mc:Choice>
                <mc:Fallback>
                  <p:oleObj name="公式" r:id="rId3" imgW="405872" imgH="17756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1" y="3772"/>
                          <a:ext cx="60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1" name="Picture 90" descr="HWOCRTEMP_ROC10"/>
          <p:cNvPicPr>
            <a:picLocks noChangeAspect="1" noChangeArrowheads="1"/>
          </p:cNvPicPr>
          <p:nvPr/>
        </p:nvPicPr>
        <p:blipFill>
          <a:blip r:embed="rId5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2809876" y="2357438"/>
            <a:ext cx="5643563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矩形 6"/>
          <p:cNvSpPr>
            <a:spLocks noChangeArrowheads="1"/>
          </p:cNvSpPr>
          <p:nvPr/>
        </p:nvSpPr>
        <p:spPr bwMode="auto">
          <a:xfrm>
            <a:off x="2452688" y="285750"/>
            <a:ext cx="8001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练习：</a:t>
            </a:r>
            <a:r>
              <a:rPr lang="zh-CN" altLang="en-US" dirty="0" smtClean="0">
                <a:solidFill>
                  <a:srgbClr val="3333CC"/>
                </a:solidFill>
              </a:rPr>
              <a:t>在</a:t>
            </a:r>
            <a:r>
              <a:rPr lang="zh-CN" altLang="en-US" dirty="0">
                <a:solidFill>
                  <a:srgbClr val="3333CC"/>
                </a:solidFill>
              </a:rPr>
              <a:t>无限长的螺线管中，充满某种各向同性的均匀线性磁介质，设螺线管上单位长度绕有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3333CC"/>
                </a:solidFill>
              </a:rPr>
              <a:t>匝导线，导线内的传导电流为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3333CC"/>
                </a:solidFill>
              </a:rPr>
              <a:t>，</a:t>
            </a:r>
            <a:r>
              <a:rPr lang="zh-CN" altLang="en-US" dirty="0">
                <a:solidFill>
                  <a:srgbClr val="FF33CC"/>
                </a:solidFill>
              </a:rPr>
              <a:t>求螺线管内的磁场和磁介质表面的磁化电流线密度。 </a:t>
            </a: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146763"/>
              </p:ext>
            </p:extLst>
          </p:nvPr>
        </p:nvGraphicFramePr>
        <p:xfrm>
          <a:off x="3215681" y="2361212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5" name="公式" r:id="rId6" imgW="126720" imgH="164880" progId="Equation.3">
                  <p:embed/>
                </p:oleObj>
              </mc:Choice>
              <mc:Fallback>
                <p:oleObj name="公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5681" y="2361212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32257"/>
              </p:ext>
            </p:extLst>
          </p:nvPr>
        </p:nvGraphicFramePr>
        <p:xfrm>
          <a:off x="7752185" y="2361212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6" name="公式" r:id="rId8" imgW="126720" imgH="164880" progId="Equation.3">
                  <p:embed/>
                </p:oleObj>
              </mc:Choice>
              <mc:Fallback>
                <p:oleObj name="公式" r:id="rId8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2185" y="2361212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968501" y="2582864"/>
          <a:ext cx="80740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13" name="公式" r:id="rId3" imgW="2933700" imgH="292100" progId="Equation.3">
                  <p:embed/>
                </p:oleObj>
              </mc:Choice>
              <mc:Fallback>
                <p:oleObj name="公式" r:id="rId3" imgW="2933700" imgH="292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1" y="2582864"/>
                        <a:ext cx="807402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929314" y="2586038"/>
            <a:ext cx="700087" cy="698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7453314" y="2598738"/>
            <a:ext cx="700087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9053514" y="2598738"/>
            <a:ext cx="700087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628901" y="3678238"/>
          <a:ext cx="37814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14" name="公式" r:id="rId5" imgW="1053643" imgH="215806" progId="Equation.3">
                  <p:embed/>
                </p:oleObj>
              </mc:Choice>
              <mc:Fallback>
                <p:oleObj name="公式" r:id="rId5" imgW="1053643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1" y="3678238"/>
                        <a:ext cx="378142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7421563" y="3771900"/>
          <a:ext cx="16637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15" name="公式" r:id="rId7" imgW="482181" imgH="177646" progId="Equation.3">
                  <p:embed/>
                </p:oleObj>
              </mc:Choice>
              <mc:Fallback>
                <p:oleObj name="公式" r:id="rId7" imgW="482181" imgH="17764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563" y="3771900"/>
                        <a:ext cx="1663700" cy="5524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73" name="Group 9"/>
          <p:cNvGrpSpPr>
            <a:grpSpLocks/>
          </p:cNvGrpSpPr>
          <p:nvPr/>
        </p:nvGrpSpPr>
        <p:grpSpPr bwMode="auto">
          <a:xfrm>
            <a:off x="2347914" y="260351"/>
            <a:ext cx="3811587" cy="519113"/>
            <a:chOff x="96" y="489"/>
            <a:chExt cx="2401" cy="327"/>
          </a:xfrm>
        </p:grpSpPr>
        <p:sp>
          <p:nvSpPr>
            <p:cNvPr id="62574" name="Text Box 10"/>
            <p:cNvSpPr txBox="1">
              <a:spLocks noChangeArrowheads="1"/>
            </p:cNvSpPr>
            <p:nvPr/>
          </p:nvSpPr>
          <p:spPr bwMode="auto">
            <a:xfrm>
              <a:off x="96" y="489"/>
              <a:ext cx="24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CC0000"/>
                  </a:solidFill>
                </a:rPr>
                <a:t>2 )</a:t>
              </a:r>
              <a:r>
                <a:rPr lang="en-US" altLang="zh-CN"/>
                <a:t> </a:t>
              </a:r>
              <a:r>
                <a:rPr lang="zh-CN" altLang="en-US"/>
                <a:t>选回路      。</a:t>
              </a:r>
              <a:endParaRPr lang="en-US" altLang="zh-CN"/>
            </a:p>
          </p:txBody>
        </p:sp>
        <p:graphicFrame>
          <p:nvGraphicFramePr>
            <p:cNvPr id="62575" name="Object 11"/>
            <p:cNvGraphicFramePr>
              <a:graphicFrameLocks noChangeAspect="1"/>
            </p:cNvGraphicFramePr>
            <p:nvPr/>
          </p:nvGraphicFramePr>
          <p:xfrm>
            <a:off x="1200" y="528"/>
            <a:ext cx="22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316" name="公式" r:id="rId9" imgW="190500" imgH="228600" progId="Equation.3">
                    <p:embed/>
                  </p:oleObj>
                </mc:Choice>
                <mc:Fallback>
                  <p:oleObj name="公式" r:id="rId9" imgW="19050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528"/>
                          <a:ext cx="22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474" name="Group 12"/>
          <p:cNvGrpSpPr>
            <a:grpSpLocks/>
          </p:cNvGrpSpPr>
          <p:nvPr/>
        </p:nvGrpSpPr>
        <p:grpSpPr bwMode="auto">
          <a:xfrm>
            <a:off x="5624513" y="323850"/>
            <a:ext cx="4495800" cy="2070100"/>
            <a:chOff x="2736" y="480"/>
            <a:chExt cx="2832" cy="1304"/>
          </a:xfrm>
        </p:grpSpPr>
        <p:sp>
          <p:nvSpPr>
            <p:cNvPr id="62489" name="Rectangle 13"/>
            <p:cNvSpPr>
              <a:spLocks noChangeArrowheads="1"/>
            </p:cNvSpPr>
            <p:nvPr/>
          </p:nvSpPr>
          <p:spPr bwMode="auto">
            <a:xfrm>
              <a:off x="2736" y="480"/>
              <a:ext cx="2832" cy="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62490" name="Group 14"/>
            <p:cNvGrpSpPr>
              <a:grpSpLocks/>
            </p:cNvGrpSpPr>
            <p:nvPr/>
          </p:nvGrpSpPr>
          <p:grpSpPr bwMode="auto">
            <a:xfrm>
              <a:off x="2890" y="545"/>
              <a:ext cx="2486" cy="912"/>
              <a:chOff x="2890" y="545"/>
              <a:chExt cx="2486" cy="912"/>
            </a:xfrm>
          </p:grpSpPr>
          <p:grpSp>
            <p:nvGrpSpPr>
              <p:cNvPr id="62495" name="Group 15"/>
              <p:cNvGrpSpPr>
                <a:grpSpLocks/>
              </p:cNvGrpSpPr>
              <p:nvPr/>
            </p:nvGrpSpPr>
            <p:grpSpPr bwMode="auto">
              <a:xfrm>
                <a:off x="3226" y="545"/>
                <a:ext cx="144" cy="144"/>
                <a:chOff x="1200" y="2304"/>
                <a:chExt cx="144" cy="144"/>
              </a:xfrm>
            </p:grpSpPr>
            <p:sp>
              <p:nvSpPr>
                <p:cNvPr id="62572" name="Oval 1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73" name="Oval 1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62496" name="Line 18"/>
              <p:cNvSpPr>
                <a:spLocks noChangeShapeType="1"/>
              </p:cNvSpPr>
              <p:nvPr/>
            </p:nvSpPr>
            <p:spPr bwMode="auto">
              <a:xfrm>
                <a:off x="3178" y="689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2497" name="Group 19"/>
              <p:cNvGrpSpPr>
                <a:grpSpLocks/>
              </p:cNvGrpSpPr>
              <p:nvPr/>
            </p:nvGrpSpPr>
            <p:grpSpPr bwMode="auto">
              <a:xfrm>
                <a:off x="3370" y="545"/>
                <a:ext cx="144" cy="144"/>
                <a:chOff x="1200" y="2304"/>
                <a:chExt cx="144" cy="144"/>
              </a:xfrm>
            </p:grpSpPr>
            <p:sp>
              <p:nvSpPr>
                <p:cNvPr id="62570" name="Oval 2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71" name="Oval 2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498" name="Group 22"/>
              <p:cNvGrpSpPr>
                <a:grpSpLocks/>
              </p:cNvGrpSpPr>
              <p:nvPr/>
            </p:nvGrpSpPr>
            <p:grpSpPr bwMode="auto">
              <a:xfrm>
                <a:off x="3658" y="545"/>
                <a:ext cx="144" cy="144"/>
                <a:chOff x="1200" y="2304"/>
                <a:chExt cx="144" cy="144"/>
              </a:xfrm>
            </p:grpSpPr>
            <p:sp>
              <p:nvSpPr>
                <p:cNvPr id="62568" name="Oval 2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69" name="Oval 2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499" name="Group 25"/>
              <p:cNvGrpSpPr>
                <a:grpSpLocks/>
              </p:cNvGrpSpPr>
              <p:nvPr/>
            </p:nvGrpSpPr>
            <p:grpSpPr bwMode="auto">
              <a:xfrm>
                <a:off x="3514" y="545"/>
                <a:ext cx="144" cy="144"/>
                <a:chOff x="1200" y="2304"/>
                <a:chExt cx="144" cy="144"/>
              </a:xfrm>
            </p:grpSpPr>
            <p:sp>
              <p:nvSpPr>
                <p:cNvPr id="62566" name="Oval 2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67" name="Oval 2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0" name="Group 28"/>
              <p:cNvGrpSpPr>
                <a:grpSpLocks/>
              </p:cNvGrpSpPr>
              <p:nvPr/>
            </p:nvGrpSpPr>
            <p:grpSpPr bwMode="auto">
              <a:xfrm>
                <a:off x="3802" y="545"/>
                <a:ext cx="144" cy="144"/>
                <a:chOff x="1200" y="2304"/>
                <a:chExt cx="144" cy="144"/>
              </a:xfrm>
            </p:grpSpPr>
            <p:sp>
              <p:nvSpPr>
                <p:cNvPr id="62564" name="Oval 2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65" name="Oval 3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1" name="Group 31"/>
              <p:cNvGrpSpPr>
                <a:grpSpLocks/>
              </p:cNvGrpSpPr>
              <p:nvPr/>
            </p:nvGrpSpPr>
            <p:grpSpPr bwMode="auto">
              <a:xfrm>
                <a:off x="3946" y="545"/>
                <a:ext cx="144" cy="144"/>
                <a:chOff x="1200" y="2304"/>
                <a:chExt cx="144" cy="144"/>
              </a:xfrm>
            </p:grpSpPr>
            <p:sp>
              <p:nvSpPr>
                <p:cNvPr id="62562" name="Oval 32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63" name="Oval 33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2" name="Group 34"/>
              <p:cNvGrpSpPr>
                <a:grpSpLocks/>
              </p:cNvGrpSpPr>
              <p:nvPr/>
            </p:nvGrpSpPr>
            <p:grpSpPr bwMode="auto">
              <a:xfrm>
                <a:off x="4090" y="545"/>
                <a:ext cx="144" cy="144"/>
                <a:chOff x="1200" y="2304"/>
                <a:chExt cx="144" cy="144"/>
              </a:xfrm>
            </p:grpSpPr>
            <p:sp>
              <p:nvSpPr>
                <p:cNvPr id="62560" name="Oval 35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61" name="Oval 36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3" name="Group 37"/>
              <p:cNvGrpSpPr>
                <a:grpSpLocks/>
              </p:cNvGrpSpPr>
              <p:nvPr/>
            </p:nvGrpSpPr>
            <p:grpSpPr bwMode="auto">
              <a:xfrm>
                <a:off x="4234" y="545"/>
                <a:ext cx="144" cy="144"/>
                <a:chOff x="1200" y="2304"/>
                <a:chExt cx="144" cy="144"/>
              </a:xfrm>
            </p:grpSpPr>
            <p:sp>
              <p:nvSpPr>
                <p:cNvPr id="62558" name="Oval 38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59" name="Oval 39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4" name="Group 40"/>
              <p:cNvGrpSpPr>
                <a:grpSpLocks/>
              </p:cNvGrpSpPr>
              <p:nvPr/>
            </p:nvGrpSpPr>
            <p:grpSpPr bwMode="auto">
              <a:xfrm>
                <a:off x="4378" y="545"/>
                <a:ext cx="144" cy="144"/>
                <a:chOff x="1200" y="2304"/>
                <a:chExt cx="144" cy="144"/>
              </a:xfrm>
            </p:grpSpPr>
            <p:sp>
              <p:nvSpPr>
                <p:cNvPr id="62556" name="Oval 41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57" name="Oval 42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5" name="Group 43"/>
              <p:cNvGrpSpPr>
                <a:grpSpLocks/>
              </p:cNvGrpSpPr>
              <p:nvPr/>
            </p:nvGrpSpPr>
            <p:grpSpPr bwMode="auto">
              <a:xfrm>
                <a:off x="4522" y="545"/>
                <a:ext cx="144" cy="144"/>
                <a:chOff x="1200" y="2304"/>
                <a:chExt cx="144" cy="144"/>
              </a:xfrm>
            </p:grpSpPr>
            <p:sp>
              <p:nvSpPr>
                <p:cNvPr id="62554" name="Oval 44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55" name="Oval 45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6" name="Group 46"/>
              <p:cNvGrpSpPr>
                <a:grpSpLocks/>
              </p:cNvGrpSpPr>
              <p:nvPr/>
            </p:nvGrpSpPr>
            <p:grpSpPr bwMode="auto">
              <a:xfrm>
                <a:off x="4666" y="545"/>
                <a:ext cx="144" cy="144"/>
                <a:chOff x="1200" y="2304"/>
                <a:chExt cx="144" cy="144"/>
              </a:xfrm>
            </p:grpSpPr>
            <p:sp>
              <p:nvSpPr>
                <p:cNvPr id="62552" name="Oval 47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53" name="Oval 48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62507" name="Group 49"/>
              <p:cNvGrpSpPr>
                <a:grpSpLocks/>
              </p:cNvGrpSpPr>
              <p:nvPr/>
            </p:nvGrpSpPr>
            <p:grpSpPr bwMode="auto">
              <a:xfrm>
                <a:off x="4810" y="545"/>
                <a:ext cx="144" cy="144"/>
                <a:chOff x="1200" y="2304"/>
                <a:chExt cx="144" cy="144"/>
              </a:xfrm>
            </p:grpSpPr>
            <p:sp>
              <p:nvSpPr>
                <p:cNvPr id="62550" name="Oval 5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551" name="Oval 5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62508" name="Oval 52"/>
              <p:cNvSpPr>
                <a:spLocks noChangeArrowheads="1"/>
              </p:cNvSpPr>
              <p:nvPr/>
            </p:nvSpPr>
            <p:spPr bwMode="auto">
              <a:xfrm>
                <a:off x="322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09" name="Text Box 53"/>
              <p:cNvSpPr txBox="1">
                <a:spLocks noChangeArrowheads="1"/>
              </p:cNvSpPr>
              <p:nvPr/>
            </p:nvSpPr>
            <p:spPr bwMode="auto">
              <a:xfrm>
                <a:off x="317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10" name="Line 54"/>
              <p:cNvSpPr>
                <a:spLocks noChangeShapeType="1"/>
              </p:cNvSpPr>
              <p:nvPr/>
            </p:nvSpPr>
            <p:spPr bwMode="auto">
              <a:xfrm>
                <a:off x="3178" y="785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1" name="Line 55"/>
              <p:cNvSpPr>
                <a:spLocks noChangeShapeType="1"/>
              </p:cNvSpPr>
              <p:nvPr/>
            </p:nvSpPr>
            <p:spPr bwMode="auto">
              <a:xfrm>
                <a:off x="3178" y="881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2" name="Line 56"/>
              <p:cNvSpPr>
                <a:spLocks noChangeShapeType="1"/>
              </p:cNvSpPr>
              <p:nvPr/>
            </p:nvSpPr>
            <p:spPr bwMode="auto">
              <a:xfrm>
                <a:off x="3178" y="977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3" name="Line 57"/>
              <p:cNvSpPr>
                <a:spLocks noChangeShapeType="1"/>
              </p:cNvSpPr>
              <p:nvPr/>
            </p:nvSpPr>
            <p:spPr bwMode="auto">
              <a:xfrm>
                <a:off x="3178" y="1073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4" name="Line 58"/>
              <p:cNvSpPr>
                <a:spLocks noChangeShapeType="1"/>
              </p:cNvSpPr>
              <p:nvPr/>
            </p:nvSpPr>
            <p:spPr bwMode="auto">
              <a:xfrm>
                <a:off x="3178" y="1217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5" name="Oval 59"/>
              <p:cNvSpPr>
                <a:spLocks noChangeArrowheads="1"/>
              </p:cNvSpPr>
              <p:nvPr/>
            </p:nvSpPr>
            <p:spPr bwMode="auto">
              <a:xfrm>
                <a:off x="337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16" name="Text Box 60"/>
              <p:cNvSpPr txBox="1">
                <a:spLocks noChangeArrowheads="1"/>
              </p:cNvSpPr>
              <p:nvPr/>
            </p:nvSpPr>
            <p:spPr bwMode="auto">
              <a:xfrm>
                <a:off x="332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17" name="Oval 61"/>
              <p:cNvSpPr>
                <a:spLocks noChangeArrowheads="1"/>
              </p:cNvSpPr>
              <p:nvPr/>
            </p:nvSpPr>
            <p:spPr bwMode="auto">
              <a:xfrm>
                <a:off x="3514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18" name="Text Box 62"/>
              <p:cNvSpPr txBox="1">
                <a:spLocks noChangeArrowheads="1"/>
              </p:cNvSpPr>
              <p:nvPr/>
            </p:nvSpPr>
            <p:spPr bwMode="auto">
              <a:xfrm>
                <a:off x="3466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19" name="Oval 63"/>
              <p:cNvSpPr>
                <a:spLocks noChangeArrowheads="1"/>
              </p:cNvSpPr>
              <p:nvPr/>
            </p:nvSpPr>
            <p:spPr bwMode="auto">
              <a:xfrm>
                <a:off x="394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20" name="Text Box 64"/>
              <p:cNvSpPr txBox="1">
                <a:spLocks noChangeArrowheads="1"/>
              </p:cNvSpPr>
              <p:nvPr/>
            </p:nvSpPr>
            <p:spPr bwMode="auto">
              <a:xfrm>
                <a:off x="389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21" name="Oval 65"/>
              <p:cNvSpPr>
                <a:spLocks noChangeArrowheads="1"/>
              </p:cNvSpPr>
              <p:nvPr/>
            </p:nvSpPr>
            <p:spPr bwMode="auto">
              <a:xfrm>
                <a:off x="3802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22" name="Text Box 66"/>
              <p:cNvSpPr txBox="1">
                <a:spLocks noChangeArrowheads="1"/>
              </p:cNvSpPr>
              <p:nvPr/>
            </p:nvSpPr>
            <p:spPr bwMode="auto">
              <a:xfrm>
                <a:off x="3754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23" name="Oval 67"/>
              <p:cNvSpPr>
                <a:spLocks noChangeArrowheads="1"/>
              </p:cNvSpPr>
              <p:nvPr/>
            </p:nvSpPr>
            <p:spPr bwMode="auto">
              <a:xfrm>
                <a:off x="3658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24" name="Text Box 68"/>
              <p:cNvSpPr txBox="1">
                <a:spLocks noChangeArrowheads="1"/>
              </p:cNvSpPr>
              <p:nvPr/>
            </p:nvSpPr>
            <p:spPr bwMode="auto">
              <a:xfrm>
                <a:off x="3610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25" name="Oval 69"/>
              <p:cNvSpPr>
                <a:spLocks noChangeArrowheads="1"/>
              </p:cNvSpPr>
              <p:nvPr/>
            </p:nvSpPr>
            <p:spPr bwMode="auto">
              <a:xfrm>
                <a:off x="409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26" name="Text Box 70"/>
              <p:cNvSpPr txBox="1">
                <a:spLocks noChangeArrowheads="1"/>
              </p:cNvSpPr>
              <p:nvPr/>
            </p:nvSpPr>
            <p:spPr bwMode="auto">
              <a:xfrm>
                <a:off x="404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27" name="Oval 71"/>
              <p:cNvSpPr>
                <a:spLocks noChangeArrowheads="1"/>
              </p:cNvSpPr>
              <p:nvPr/>
            </p:nvSpPr>
            <p:spPr bwMode="auto">
              <a:xfrm>
                <a:off x="4234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28" name="Text Box 72"/>
              <p:cNvSpPr txBox="1">
                <a:spLocks noChangeArrowheads="1"/>
              </p:cNvSpPr>
              <p:nvPr/>
            </p:nvSpPr>
            <p:spPr bwMode="auto">
              <a:xfrm>
                <a:off x="4186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29" name="Oval 73"/>
              <p:cNvSpPr>
                <a:spLocks noChangeArrowheads="1"/>
              </p:cNvSpPr>
              <p:nvPr/>
            </p:nvSpPr>
            <p:spPr bwMode="auto">
              <a:xfrm>
                <a:off x="4378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30" name="Text Box 74"/>
              <p:cNvSpPr txBox="1">
                <a:spLocks noChangeArrowheads="1"/>
              </p:cNvSpPr>
              <p:nvPr/>
            </p:nvSpPr>
            <p:spPr bwMode="auto">
              <a:xfrm>
                <a:off x="4330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31" name="Oval 75"/>
              <p:cNvSpPr>
                <a:spLocks noChangeArrowheads="1"/>
              </p:cNvSpPr>
              <p:nvPr/>
            </p:nvSpPr>
            <p:spPr bwMode="auto">
              <a:xfrm>
                <a:off x="4522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32" name="Text Box 76"/>
              <p:cNvSpPr txBox="1">
                <a:spLocks noChangeArrowheads="1"/>
              </p:cNvSpPr>
              <p:nvPr/>
            </p:nvSpPr>
            <p:spPr bwMode="auto">
              <a:xfrm>
                <a:off x="4474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33" name="Oval 77"/>
              <p:cNvSpPr>
                <a:spLocks noChangeArrowheads="1"/>
              </p:cNvSpPr>
              <p:nvPr/>
            </p:nvSpPr>
            <p:spPr bwMode="auto">
              <a:xfrm>
                <a:off x="466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34" name="Text Box 78"/>
              <p:cNvSpPr txBox="1">
                <a:spLocks noChangeArrowheads="1"/>
              </p:cNvSpPr>
              <p:nvPr/>
            </p:nvSpPr>
            <p:spPr bwMode="auto">
              <a:xfrm>
                <a:off x="461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35" name="Oval 79"/>
              <p:cNvSpPr>
                <a:spLocks noChangeArrowheads="1"/>
              </p:cNvSpPr>
              <p:nvPr/>
            </p:nvSpPr>
            <p:spPr bwMode="auto">
              <a:xfrm>
                <a:off x="481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36" name="Text Box 80"/>
              <p:cNvSpPr txBox="1">
                <a:spLocks noChangeArrowheads="1"/>
              </p:cNvSpPr>
              <p:nvPr/>
            </p:nvSpPr>
            <p:spPr bwMode="auto">
              <a:xfrm>
                <a:off x="476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en-US" altLang="zh-CN"/>
              </a:p>
            </p:txBody>
          </p:sp>
          <p:sp>
            <p:nvSpPr>
              <p:cNvPr id="62537" name="Line 81"/>
              <p:cNvSpPr>
                <a:spLocks noChangeShapeType="1"/>
              </p:cNvSpPr>
              <p:nvPr/>
            </p:nvSpPr>
            <p:spPr bwMode="auto">
              <a:xfrm>
                <a:off x="2890" y="689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38" name="Line 82"/>
              <p:cNvSpPr>
                <a:spLocks noChangeShapeType="1"/>
              </p:cNvSpPr>
              <p:nvPr/>
            </p:nvSpPr>
            <p:spPr bwMode="auto">
              <a:xfrm flipH="1">
                <a:off x="2890" y="785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39" name="Line 83"/>
              <p:cNvSpPr>
                <a:spLocks noChangeShapeType="1"/>
              </p:cNvSpPr>
              <p:nvPr/>
            </p:nvSpPr>
            <p:spPr bwMode="auto">
              <a:xfrm flipH="1">
                <a:off x="2890" y="881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0" name="Line 84"/>
              <p:cNvSpPr>
                <a:spLocks noChangeShapeType="1"/>
              </p:cNvSpPr>
              <p:nvPr/>
            </p:nvSpPr>
            <p:spPr bwMode="auto">
              <a:xfrm flipH="1">
                <a:off x="2890" y="977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1" name="Line 85"/>
              <p:cNvSpPr>
                <a:spLocks noChangeShapeType="1"/>
              </p:cNvSpPr>
              <p:nvPr/>
            </p:nvSpPr>
            <p:spPr bwMode="auto">
              <a:xfrm flipH="1">
                <a:off x="2890" y="1073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2" name="Line 86"/>
              <p:cNvSpPr>
                <a:spLocks noChangeShapeType="1"/>
              </p:cNvSpPr>
              <p:nvPr/>
            </p:nvSpPr>
            <p:spPr bwMode="auto">
              <a:xfrm>
                <a:off x="2890" y="1217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3" name="Line 87"/>
              <p:cNvSpPr>
                <a:spLocks noChangeShapeType="1"/>
              </p:cNvSpPr>
              <p:nvPr/>
            </p:nvSpPr>
            <p:spPr bwMode="auto">
              <a:xfrm>
                <a:off x="4954" y="689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4" name="Line 88"/>
              <p:cNvSpPr>
                <a:spLocks noChangeShapeType="1"/>
              </p:cNvSpPr>
              <p:nvPr/>
            </p:nvSpPr>
            <p:spPr bwMode="auto">
              <a:xfrm>
                <a:off x="5002" y="1217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5" name="Line 89"/>
              <p:cNvSpPr>
                <a:spLocks noChangeShapeType="1"/>
              </p:cNvSpPr>
              <p:nvPr/>
            </p:nvSpPr>
            <p:spPr bwMode="auto">
              <a:xfrm>
                <a:off x="4954" y="785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6" name="Line 90"/>
              <p:cNvSpPr>
                <a:spLocks noChangeShapeType="1"/>
              </p:cNvSpPr>
              <p:nvPr/>
            </p:nvSpPr>
            <p:spPr bwMode="auto">
              <a:xfrm>
                <a:off x="5002" y="881"/>
                <a:ext cx="374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7" name="Line 91"/>
              <p:cNvSpPr>
                <a:spLocks noChangeShapeType="1"/>
              </p:cNvSpPr>
              <p:nvPr/>
            </p:nvSpPr>
            <p:spPr bwMode="auto">
              <a:xfrm>
                <a:off x="5002" y="977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48" name="Line 92"/>
              <p:cNvSpPr>
                <a:spLocks noChangeShapeType="1"/>
              </p:cNvSpPr>
              <p:nvPr/>
            </p:nvSpPr>
            <p:spPr bwMode="auto">
              <a:xfrm>
                <a:off x="5002" y="1073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2549" name="Object 93"/>
              <p:cNvGraphicFramePr>
                <a:graphicFrameLocks noChangeAspect="1"/>
              </p:cNvGraphicFramePr>
              <p:nvPr/>
            </p:nvGraphicFramePr>
            <p:xfrm>
              <a:off x="5176" y="800"/>
              <a:ext cx="180" cy="2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317" name="公式" r:id="rId11" imgW="177569" imgH="202936" progId="Equation.3">
                      <p:embed/>
                    </p:oleObj>
                  </mc:Choice>
                  <mc:Fallback>
                    <p:oleObj name="公式" r:id="rId11" imgW="177569" imgH="202936" progId="Equation.3">
                      <p:embed/>
                      <p:pic>
                        <p:nvPicPr>
                          <p:cNvPr id="0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6" y="800"/>
                            <a:ext cx="180" cy="2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491" name="Text Box 94"/>
            <p:cNvSpPr txBox="1">
              <a:spLocks noChangeArrowheads="1"/>
            </p:cNvSpPr>
            <p:nvPr/>
          </p:nvSpPr>
          <p:spPr bwMode="auto">
            <a:xfrm>
              <a:off x="3322" y="1457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62492" name="Text Box 95"/>
            <p:cNvSpPr txBox="1">
              <a:spLocks noChangeArrowheads="1"/>
            </p:cNvSpPr>
            <p:nvPr/>
          </p:nvSpPr>
          <p:spPr bwMode="auto">
            <a:xfrm>
              <a:off x="3322" y="833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62493" name="Text Box 96"/>
            <p:cNvSpPr txBox="1">
              <a:spLocks noChangeArrowheads="1"/>
            </p:cNvSpPr>
            <p:nvPr/>
          </p:nvSpPr>
          <p:spPr bwMode="auto">
            <a:xfrm>
              <a:off x="4522" y="785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>
                <a:solidFill>
                  <a:srgbClr val="CC0000"/>
                </a:solidFill>
              </a:endParaRPr>
            </a:p>
          </p:txBody>
        </p:sp>
        <p:sp>
          <p:nvSpPr>
            <p:cNvPr id="62494" name="Text Box 97"/>
            <p:cNvSpPr txBox="1">
              <a:spLocks noChangeArrowheads="1"/>
            </p:cNvSpPr>
            <p:nvPr/>
          </p:nvSpPr>
          <p:spPr bwMode="auto">
            <a:xfrm>
              <a:off x="4522" y="1409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>
                <a:solidFill>
                  <a:srgbClr val="CC0000"/>
                </a:solidFill>
              </a:endParaRPr>
            </a:p>
          </p:txBody>
        </p:sp>
      </p:grpSp>
      <p:grpSp>
        <p:nvGrpSpPr>
          <p:cNvPr id="24" name="Group 98"/>
          <p:cNvGrpSpPr>
            <a:grpSpLocks/>
          </p:cNvGrpSpPr>
          <p:nvPr/>
        </p:nvGrpSpPr>
        <p:grpSpPr bwMode="auto">
          <a:xfrm>
            <a:off x="1738313" y="1004888"/>
            <a:ext cx="3886200" cy="1008062"/>
            <a:chOff x="144" y="805"/>
            <a:chExt cx="2448" cy="635"/>
          </a:xfrm>
        </p:grpSpPr>
        <p:sp>
          <p:nvSpPr>
            <p:cNvPr id="62486" name="Text Box 99"/>
            <p:cNvSpPr txBox="1">
              <a:spLocks noChangeArrowheads="1"/>
            </p:cNvSpPr>
            <p:nvPr/>
          </p:nvSpPr>
          <p:spPr bwMode="auto">
            <a:xfrm>
              <a:off x="144" y="844"/>
              <a:ext cx="244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        </a:t>
              </a:r>
              <a:r>
                <a:rPr lang="zh-CN" altLang="en-US" dirty="0">
                  <a:solidFill>
                    <a:srgbClr val="009900"/>
                  </a:solidFill>
                </a:rPr>
                <a:t>磁场      的方向与电流     成</a:t>
              </a:r>
              <a:r>
                <a:rPr lang="zh-CN" altLang="en-US" dirty="0">
                  <a:solidFill>
                    <a:srgbClr val="CC0000"/>
                  </a:solidFill>
                </a:rPr>
                <a:t>右螺旋。</a:t>
              </a:r>
              <a:endParaRPr lang="en-US" altLang="zh-CN" dirty="0"/>
            </a:p>
          </p:txBody>
        </p:sp>
        <p:graphicFrame>
          <p:nvGraphicFramePr>
            <p:cNvPr id="62487" name="Object 100"/>
            <p:cNvGraphicFramePr>
              <a:graphicFrameLocks noChangeAspect="1"/>
            </p:cNvGraphicFramePr>
            <p:nvPr/>
          </p:nvGraphicFramePr>
          <p:xfrm>
            <a:off x="1130" y="805"/>
            <a:ext cx="310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318" name="公式" r:id="rId13" imgW="177569" imgH="202936" progId="Equation.3">
                    <p:embed/>
                  </p:oleObj>
                </mc:Choice>
                <mc:Fallback>
                  <p:oleObj name="公式" r:id="rId13" imgW="177569" imgH="202936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805"/>
                          <a:ext cx="310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8" name="Object 101"/>
            <p:cNvGraphicFramePr>
              <a:graphicFrameLocks noChangeAspect="1"/>
            </p:cNvGraphicFramePr>
            <p:nvPr/>
          </p:nvGraphicFramePr>
          <p:xfrm>
            <a:off x="720" y="1152"/>
            <a:ext cx="19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319" name="公式" r:id="rId15" imgW="165028" imgH="228501" progId="Equation.3">
                    <p:embed/>
                  </p:oleObj>
                </mc:Choice>
                <mc:Fallback>
                  <p:oleObj name="公式" r:id="rId15" imgW="165028" imgH="228501" progId="Equation.3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152"/>
                          <a:ext cx="191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2"/>
          <p:cNvGrpSpPr>
            <a:grpSpLocks/>
          </p:cNvGrpSpPr>
          <p:nvPr/>
        </p:nvGrpSpPr>
        <p:grpSpPr bwMode="auto">
          <a:xfrm>
            <a:off x="6462713" y="871538"/>
            <a:ext cx="2590800" cy="1433512"/>
            <a:chOff x="3264" y="825"/>
            <a:chExt cx="1632" cy="903"/>
          </a:xfrm>
        </p:grpSpPr>
        <p:sp>
          <p:nvSpPr>
            <p:cNvPr id="62478" name="Rectangle 103"/>
            <p:cNvSpPr>
              <a:spLocks noChangeArrowheads="1"/>
            </p:cNvSpPr>
            <p:nvPr/>
          </p:nvSpPr>
          <p:spPr bwMode="auto">
            <a:xfrm>
              <a:off x="3514" y="1023"/>
              <a:ext cx="1008" cy="57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79" name="Line 104"/>
            <p:cNvSpPr>
              <a:spLocks noChangeShapeType="1"/>
            </p:cNvSpPr>
            <p:nvPr/>
          </p:nvSpPr>
          <p:spPr bwMode="auto">
            <a:xfrm flipH="1">
              <a:off x="3898" y="1599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0" name="Line 105"/>
            <p:cNvSpPr>
              <a:spLocks noChangeShapeType="1"/>
            </p:cNvSpPr>
            <p:nvPr/>
          </p:nvSpPr>
          <p:spPr bwMode="auto">
            <a:xfrm>
              <a:off x="3898" y="1023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481" name="Object 106"/>
            <p:cNvGraphicFramePr>
              <a:graphicFrameLocks noChangeAspect="1"/>
            </p:cNvGraphicFramePr>
            <p:nvPr/>
          </p:nvGraphicFramePr>
          <p:xfrm>
            <a:off x="4140" y="1383"/>
            <a:ext cx="18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320" name="公式" r:id="rId17" imgW="190500" imgH="228600" progId="Equation.3">
                    <p:embed/>
                  </p:oleObj>
                </mc:Choice>
                <mc:Fallback>
                  <p:oleObj name="公式" r:id="rId17" imgW="190500" imgH="228600" progId="Equation.3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" y="1383"/>
                          <a:ext cx="18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2" name="Text Box 107"/>
            <p:cNvSpPr txBox="1">
              <a:spLocks noChangeArrowheads="1"/>
            </p:cNvSpPr>
            <p:nvPr/>
          </p:nvSpPr>
          <p:spPr bwMode="auto">
            <a:xfrm>
              <a:off x="3264" y="825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rgbClr val="0000FF"/>
                  </a:solidFill>
                </a:rPr>
                <a:t>M</a:t>
              </a:r>
            </a:p>
          </p:txBody>
        </p:sp>
        <p:sp>
          <p:nvSpPr>
            <p:cNvPr id="62483" name="Text Box 108"/>
            <p:cNvSpPr txBox="1">
              <a:spLocks noChangeArrowheads="1"/>
            </p:cNvSpPr>
            <p:nvPr/>
          </p:nvSpPr>
          <p:spPr bwMode="auto">
            <a:xfrm>
              <a:off x="4464" y="840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rgbClr val="0000FF"/>
                  </a:solidFill>
                </a:rPr>
                <a:t>N</a:t>
              </a:r>
            </a:p>
          </p:txBody>
        </p:sp>
        <p:sp>
          <p:nvSpPr>
            <p:cNvPr id="62484" name="Text Box 109"/>
            <p:cNvSpPr txBox="1">
              <a:spLocks noChangeArrowheads="1"/>
            </p:cNvSpPr>
            <p:nvPr/>
          </p:nvSpPr>
          <p:spPr bwMode="auto">
            <a:xfrm>
              <a:off x="3264" y="140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rgbClr val="0000FF"/>
                  </a:solidFill>
                </a:rPr>
                <a:t>P</a:t>
              </a:r>
            </a:p>
          </p:txBody>
        </p:sp>
        <p:sp>
          <p:nvSpPr>
            <p:cNvPr id="62485" name="Text Box 110"/>
            <p:cNvSpPr txBox="1">
              <a:spLocks noChangeArrowheads="1"/>
            </p:cNvSpPr>
            <p:nvPr/>
          </p:nvSpPr>
          <p:spPr bwMode="auto">
            <a:xfrm>
              <a:off x="4512" y="140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rgbClr val="0000FF"/>
                  </a:solidFill>
                </a:rPr>
                <a:t>O</a:t>
              </a:r>
            </a:p>
          </p:txBody>
        </p:sp>
      </p:grpSp>
      <p:graphicFrame>
        <p:nvGraphicFramePr>
          <p:cNvPr id="111" name="Object 10"/>
          <p:cNvGraphicFramePr>
            <a:graphicFrameLocks noChangeAspect="1"/>
          </p:cNvGraphicFramePr>
          <p:nvPr/>
        </p:nvGraphicFramePr>
        <p:xfrm>
          <a:off x="2452688" y="4500563"/>
          <a:ext cx="4552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21" name="公式" r:id="rId19" imgW="1320800" imgH="228600" progId="Equation.3">
                  <p:embed/>
                </p:oleObj>
              </mc:Choice>
              <mc:Fallback>
                <p:oleObj name="公式" r:id="rId19" imgW="13208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4500563"/>
                        <a:ext cx="4552950" cy="7112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 Box 8"/>
          <p:cNvSpPr txBox="1">
            <a:spLocks noChangeArrowheads="1"/>
          </p:cNvSpPr>
          <p:nvPr/>
        </p:nvSpPr>
        <p:spPr bwMode="auto">
          <a:xfrm>
            <a:off x="2057400" y="5500689"/>
            <a:ext cx="7696200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        无限长载流螺线管内部磁场处处相等 </a:t>
            </a:r>
            <a:r>
              <a:rPr lang="en-US" altLang="zh-CN" dirty="0">
                <a:solidFill>
                  <a:srgbClr val="FF3300"/>
                </a:solidFill>
              </a:rPr>
              <a:t>,  </a:t>
            </a:r>
            <a:r>
              <a:rPr lang="zh-CN" altLang="en-US" dirty="0">
                <a:solidFill>
                  <a:srgbClr val="FF3300"/>
                </a:solidFill>
              </a:rPr>
              <a:t>外部磁场为零。</a:t>
            </a:r>
            <a:endParaRPr lang="en-US" altLang="zh-CN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2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0" descr="HWOCRTEMP_ROC10"/>
          <p:cNvPicPr>
            <a:picLocks noChangeAspect="1" noChangeArrowheads="1"/>
          </p:cNvPicPr>
          <p:nvPr/>
        </p:nvPicPr>
        <p:blipFill>
          <a:blip r:embed="rId3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6816080" y="476672"/>
            <a:ext cx="30289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46349"/>
              </p:ext>
            </p:extLst>
          </p:nvPr>
        </p:nvGraphicFramePr>
        <p:xfrm>
          <a:off x="6968098" y="474111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8" name="公式" r:id="rId4" imgW="126720" imgH="164880" progId="Equation.3">
                  <p:embed/>
                </p:oleObj>
              </mc:Choice>
              <mc:Fallback>
                <p:oleObj name="公式" r:id="rId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8098" y="474111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776515"/>
              </p:ext>
            </p:extLst>
          </p:nvPr>
        </p:nvGraphicFramePr>
        <p:xfrm>
          <a:off x="9331802" y="539758"/>
          <a:ext cx="3016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9" name="公式" r:id="rId6" imgW="126720" imgH="164880" progId="Equation.3">
                  <p:embed/>
                </p:oleObj>
              </mc:Choice>
              <mc:Fallback>
                <p:oleObj name="公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1802" y="539758"/>
                        <a:ext cx="3016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8859"/>
              </p:ext>
            </p:extLst>
          </p:nvPr>
        </p:nvGraphicFramePr>
        <p:xfrm>
          <a:off x="2028113" y="458084"/>
          <a:ext cx="4425318" cy="816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0" name="公式" r:id="rId7" imgW="1650960" imgH="253800" progId="Equation.3">
                  <p:embed/>
                </p:oleObj>
              </mc:Choice>
              <mc:Fallback>
                <p:oleObj name="公式" r:id="rId7" imgW="1650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113" y="458084"/>
                        <a:ext cx="4425318" cy="816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7883298" y="1260468"/>
            <a:ext cx="787869" cy="1389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60630"/>
              </p:ext>
            </p:extLst>
          </p:nvPr>
        </p:nvGraphicFramePr>
        <p:xfrm>
          <a:off x="8694166" y="1106591"/>
          <a:ext cx="370318" cy="37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1" name="公式" r:id="rId9" imgW="203040" imgH="203040" progId="Equation.3">
                  <p:embed/>
                </p:oleObj>
              </mc:Choice>
              <mc:Fallback>
                <p:oleObj name="公式" r:id="rId9" imgW="2030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4166" y="1106591"/>
                        <a:ext cx="370318" cy="37135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8014643" y="2488332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grpSp>
        <p:nvGrpSpPr>
          <p:cNvPr id="16" name="Group 153"/>
          <p:cNvGrpSpPr>
            <a:grpSpLocks/>
          </p:cNvGrpSpPr>
          <p:nvPr/>
        </p:nvGrpSpPr>
        <p:grpSpPr bwMode="auto">
          <a:xfrm>
            <a:off x="7670591" y="1160062"/>
            <a:ext cx="228600" cy="228600"/>
            <a:chOff x="2784" y="1872"/>
            <a:chExt cx="144" cy="144"/>
          </a:xfrm>
        </p:grpSpPr>
        <p:sp>
          <p:nvSpPr>
            <p:cNvPr id="17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8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1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60512"/>
              </p:ext>
            </p:extLst>
          </p:nvPr>
        </p:nvGraphicFramePr>
        <p:xfrm>
          <a:off x="7181085" y="1095375"/>
          <a:ext cx="413307" cy="41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2" name="公式" r:id="rId11" imgW="164880" imgH="228600" progId="Equation.3">
                  <p:embed/>
                </p:oleObj>
              </mc:Choice>
              <mc:Fallback>
                <p:oleObj name="公式" r:id="rId11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085" y="1095375"/>
                        <a:ext cx="413307" cy="41881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783178" y="1352804"/>
            <a:ext cx="3427" cy="65621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56228"/>
              </p:ext>
            </p:extLst>
          </p:nvPr>
        </p:nvGraphicFramePr>
        <p:xfrm>
          <a:off x="7996620" y="1808888"/>
          <a:ext cx="462930" cy="49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3" name="公式" r:id="rId13" imgW="164880" imgH="177480" progId="Equation.3">
                  <p:embed/>
                </p:oleObj>
              </mc:Choice>
              <mc:Fallback>
                <p:oleObj name="公式" r:id="rId13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6620" y="1808888"/>
                        <a:ext cx="462930" cy="49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102" descr="HWOCRTEMP_ROC10"/>
          <p:cNvPicPr>
            <a:picLocks noChangeAspect="1" noChangeArrowheads="1"/>
          </p:cNvPicPr>
          <p:nvPr/>
        </p:nvPicPr>
        <p:blipFill>
          <a:blip r:embed="rId3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44485" r="1712" b="6673"/>
          <a:stretch>
            <a:fillRect/>
          </a:stretch>
        </p:blipFill>
        <p:spPr bwMode="auto">
          <a:xfrm>
            <a:off x="2200405" y="1410902"/>
            <a:ext cx="36560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ine 94"/>
          <p:cNvSpPr>
            <a:spLocks noChangeShapeType="1"/>
          </p:cNvSpPr>
          <p:nvPr/>
        </p:nvSpPr>
        <p:spPr bwMode="auto">
          <a:xfrm>
            <a:off x="2942276" y="2267649"/>
            <a:ext cx="1401058" cy="37122"/>
          </a:xfrm>
          <a:prstGeom prst="line">
            <a:avLst/>
          </a:prstGeom>
          <a:noFill/>
          <a:ln w="39688" cap="rnd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78352"/>
              </p:ext>
            </p:extLst>
          </p:nvPr>
        </p:nvGraphicFramePr>
        <p:xfrm>
          <a:off x="4648064" y="2049143"/>
          <a:ext cx="541214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4" name="公式" r:id="rId15" imgW="164880" imgH="177480" progId="Equation.3">
                  <p:embed/>
                </p:oleObj>
              </mc:Choice>
              <mc:Fallback>
                <p:oleObj name="公式" r:id="rId15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064" y="2049143"/>
                        <a:ext cx="541214" cy="48644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809736"/>
              </p:ext>
            </p:extLst>
          </p:nvPr>
        </p:nvGraphicFramePr>
        <p:xfrm>
          <a:off x="2302934" y="2070179"/>
          <a:ext cx="415976" cy="415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5" name="公式" r:id="rId17" imgW="203040" imgH="203040" progId="Equation.3">
                  <p:embed/>
                </p:oleObj>
              </mc:Choice>
              <mc:Fallback>
                <p:oleObj name="公式" r:id="rId17" imgW="2030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02934" y="2070179"/>
                        <a:ext cx="415976" cy="4159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15"/>
          <p:cNvGrpSpPr>
            <a:grpSpLocks/>
          </p:cNvGrpSpPr>
          <p:nvPr/>
        </p:nvGrpSpPr>
        <p:grpSpPr bwMode="auto">
          <a:xfrm>
            <a:off x="2013426" y="3930249"/>
            <a:ext cx="7620000" cy="954088"/>
            <a:chOff x="534" y="1377"/>
            <a:chExt cx="4800" cy="601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34" y="1377"/>
              <a:ext cx="4800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3300"/>
                  </a:solidFill>
                </a:rPr>
                <a:t>顺磁质：</a:t>
              </a:r>
              <a:r>
                <a:rPr lang="zh-CN" altLang="en-US" dirty="0"/>
                <a:t>　　    </a:t>
              </a:r>
              <a:r>
                <a:rPr lang="zh-CN" altLang="en-US" dirty="0">
                  <a:solidFill>
                    <a:srgbClr val="9900FF"/>
                  </a:solidFill>
                </a:rPr>
                <a:t>，束缚电流方向与自由电流方向相同。</a:t>
              </a:r>
            </a:p>
          </p:txBody>
        </p:sp>
        <p:graphicFrame>
          <p:nvGraphicFramePr>
            <p:cNvPr id="2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4796566"/>
                </p:ext>
              </p:extLst>
            </p:nvPr>
          </p:nvGraphicFramePr>
          <p:xfrm>
            <a:off x="1454" y="1387"/>
            <a:ext cx="700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16" name="公式" r:id="rId19" imgW="393480" imgH="177480" progId="Equation.3">
                    <p:embed/>
                  </p:oleObj>
                </mc:Choice>
                <mc:Fallback>
                  <p:oleObj name="公式" r:id="rId19" imgW="393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4" y="1387"/>
                          <a:ext cx="700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2161458" y="5107459"/>
            <a:ext cx="7620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33CC"/>
                </a:solidFill>
              </a:rPr>
              <a:t>抗磁质：</a:t>
            </a:r>
            <a:r>
              <a:rPr lang="zh-CN" altLang="en-US" dirty="0"/>
              <a:t>　　   </a:t>
            </a:r>
            <a:r>
              <a:rPr lang="zh-CN" altLang="en-US" dirty="0">
                <a:solidFill>
                  <a:srgbClr val="3333CC"/>
                </a:solidFill>
              </a:rPr>
              <a:t>，束缚电流方向与自由电流方向相反。</a:t>
            </a:r>
          </a:p>
        </p:txBody>
      </p:sp>
      <p:grpSp>
        <p:nvGrpSpPr>
          <p:cNvPr id="31" name="Group 17"/>
          <p:cNvGrpSpPr>
            <a:grpSpLocks/>
          </p:cNvGrpSpPr>
          <p:nvPr/>
        </p:nvGrpSpPr>
        <p:grpSpPr bwMode="auto">
          <a:xfrm>
            <a:off x="2028113" y="6135910"/>
            <a:ext cx="8316912" cy="695325"/>
            <a:chOff x="544" y="3068"/>
            <a:chExt cx="4800" cy="438"/>
          </a:xfrm>
        </p:grpSpPr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544" y="3113"/>
              <a:ext cx="48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铁磁质：</a:t>
              </a:r>
              <a:r>
                <a:rPr lang="zh-CN" altLang="en-US" dirty="0"/>
                <a:t>　　　  </a:t>
              </a:r>
              <a:r>
                <a:rPr lang="zh-CN" altLang="en-US" dirty="0">
                  <a:solidFill>
                    <a:srgbClr val="009900"/>
                  </a:solidFill>
                </a:rPr>
                <a:t>，管内磁场主要由束缚电流产生。</a:t>
              </a:r>
            </a:p>
          </p:txBody>
        </p:sp>
        <p:graphicFrame>
          <p:nvGraphicFramePr>
            <p:cNvPr id="33" name="Object 10"/>
            <p:cNvGraphicFramePr>
              <a:graphicFrameLocks noChangeAspect="1"/>
            </p:cNvGraphicFramePr>
            <p:nvPr/>
          </p:nvGraphicFramePr>
          <p:xfrm>
            <a:off x="1327" y="3068"/>
            <a:ext cx="815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17" name="公式" r:id="rId21" imgW="361991" imgH="95287" progId="Equation.3">
                    <p:embed/>
                  </p:oleObj>
                </mc:Choice>
                <mc:Fallback>
                  <p:oleObj name="公式" r:id="rId21" imgW="361991" imgH="9528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7" y="3068"/>
                          <a:ext cx="815" cy="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CC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2029714" y="3301597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由此可见</a:t>
            </a:r>
          </a:p>
        </p:txBody>
      </p:sp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383271"/>
              </p:ext>
            </p:extLst>
          </p:nvPr>
        </p:nvGraphicFramePr>
        <p:xfrm>
          <a:off x="3595688" y="5278439"/>
          <a:ext cx="9906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8" name="公式" r:id="rId23" imgW="393480" imgH="177480" progId="Equation.3">
                  <p:embed/>
                </p:oleObj>
              </mc:Choice>
              <mc:Fallback>
                <p:oleObj name="公式" r:id="rId23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5278439"/>
                        <a:ext cx="9906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238494"/>
              </p:ext>
            </p:extLst>
          </p:nvPr>
        </p:nvGraphicFramePr>
        <p:xfrm>
          <a:off x="4195969" y="2834555"/>
          <a:ext cx="3183136" cy="778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9" name="公式" r:id="rId25" imgW="876240" imgH="215640" progId="Equation.3">
                  <p:embed/>
                </p:oleObj>
              </mc:Choice>
              <mc:Fallback>
                <p:oleObj name="公式" r:id="rId25" imgW="876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969" y="2834555"/>
                        <a:ext cx="3183136" cy="7786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7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20" grpId="0" animBg="1"/>
      <p:bldP spid="23" grpId="0" animBg="1"/>
      <p:bldP spid="30" grpId="0"/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91544" y="188641"/>
            <a:ext cx="8588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0" dirty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练习：</a:t>
            </a:r>
            <a:r>
              <a:rPr lang="zh-CN" altLang="en-US" dirty="0" smtClean="0">
                <a:solidFill>
                  <a:srgbClr val="009900"/>
                </a:solidFill>
              </a:rPr>
              <a:t>长度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zh-CN" altLang="en-US" dirty="0">
                <a:solidFill>
                  <a:srgbClr val="009900"/>
                </a:solidFill>
              </a:rPr>
              <a:t>、</a:t>
            </a:r>
            <a:r>
              <a:rPr lang="zh-CN" altLang="en-US" dirty="0">
                <a:solidFill>
                  <a:srgbClr val="0000FF"/>
                </a:solidFill>
              </a:rPr>
              <a:t>半径为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009900"/>
                </a:solidFill>
              </a:rPr>
              <a:t> 、相对磁导率 为</a:t>
            </a:r>
            <a:r>
              <a:rPr lang="zh-CN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lang="en-US" altLang="zh-CN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r>
              <a:rPr lang="zh-CN" altLang="en-US" dirty="0">
                <a:solidFill>
                  <a:srgbClr val="009900"/>
                </a:solidFill>
              </a:rPr>
              <a:t>、</a:t>
            </a:r>
            <a:r>
              <a:rPr lang="zh-CN" altLang="en-US" dirty="0">
                <a:solidFill>
                  <a:srgbClr val="0000FF"/>
                </a:solidFill>
              </a:rPr>
              <a:t>表面均匀带电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0000FF"/>
                </a:solidFill>
              </a:rPr>
              <a:t>的长圆柱</a:t>
            </a:r>
            <a:r>
              <a:rPr lang="zh-CN" altLang="en-US" dirty="0">
                <a:solidFill>
                  <a:srgbClr val="FF0000"/>
                </a:solidFill>
              </a:rPr>
              <a:t>磁介质</a:t>
            </a:r>
            <a:r>
              <a:rPr lang="en-US" altLang="zh-CN" dirty="0">
                <a:solidFill>
                  <a:srgbClr val="0000FF"/>
                </a:solidFill>
              </a:rPr>
              <a:t>，</a:t>
            </a:r>
            <a:r>
              <a:rPr lang="zh-CN" altLang="en-US" dirty="0">
                <a:solidFill>
                  <a:srgbClr val="0000FF"/>
                </a:solidFill>
              </a:rPr>
              <a:t>绕其对称轴以角速度</a:t>
            </a:r>
            <a:r>
              <a:rPr lang="en-US" altLang="zh-CN" dirty="0">
                <a:solidFill>
                  <a:srgbClr val="FF0000"/>
                </a:solidFill>
              </a:rPr>
              <a:t>ω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转动，对称轴上圆柱中部附近的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0000FF"/>
                </a:solidFill>
              </a:rPr>
              <a:t>=_________,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66683" y="3947516"/>
            <a:ext cx="2843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C3300"/>
                </a:solidFill>
              </a:rPr>
              <a:t>沿对称轴方向单位长度的电流为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9476"/>
              </p:ext>
            </p:extLst>
          </p:nvPr>
        </p:nvGraphicFramePr>
        <p:xfrm>
          <a:off x="4549966" y="4103808"/>
          <a:ext cx="79851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2" name="公式" r:id="rId3" imgW="317160" imgH="393480" progId="Equation.3">
                  <p:embed/>
                </p:oleObj>
              </mc:Choice>
              <mc:Fallback>
                <p:oleObj name="公式" r:id="rId3" imgW="317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966" y="4103808"/>
                        <a:ext cx="79851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 rot="5400000">
            <a:off x="7134784" y="357728"/>
            <a:ext cx="1295400" cy="5027613"/>
            <a:chOff x="672" y="49"/>
            <a:chExt cx="816" cy="3167"/>
          </a:xfrm>
        </p:grpSpPr>
        <p:sp>
          <p:nvSpPr>
            <p:cNvPr id="6" name="Oval 5" descr="10%"/>
            <p:cNvSpPr>
              <a:spLocks noChangeArrowheads="1"/>
            </p:cNvSpPr>
            <p:nvPr/>
          </p:nvSpPr>
          <p:spPr bwMode="auto">
            <a:xfrm>
              <a:off x="676" y="2597"/>
              <a:ext cx="808" cy="37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" name="Rectangle 6" descr="10%"/>
            <p:cNvSpPr>
              <a:spLocks noChangeArrowheads="1"/>
            </p:cNvSpPr>
            <p:nvPr/>
          </p:nvSpPr>
          <p:spPr bwMode="auto">
            <a:xfrm>
              <a:off x="672" y="788"/>
              <a:ext cx="816" cy="199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676" y="629"/>
              <a:ext cx="808" cy="232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672" y="769"/>
              <a:ext cx="0" cy="201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488" y="769"/>
              <a:ext cx="0" cy="201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1104" y="49"/>
              <a:ext cx="0" cy="3167"/>
              <a:chOff x="0" y="0"/>
              <a:chExt cx="0" cy="3167"/>
            </a:xfrm>
          </p:grpSpPr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6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Line 17"/>
              <p:cNvSpPr>
                <a:spLocks noChangeShapeType="1"/>
              </p:cNvSpPr>
              <p:nvPr/>
            </p:nvSpPr>
            <p:spPr bwMode="auto">
              <a:xfrm>
                <a:off x="0" y="2736"/>
                <a:ext cx="0" cy="4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0" y="672"/>
                <a:ext cx="0" cy="201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dash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" name="Arc 14"/>
          <p:cNvSpPr>
            <a:spLocks/>
          </p:cNvSpPr>
          <p:nvPr/>
        </p:nvSpPr>
        <p:spPr bwMode="auto">
          <a:xfrm rot="13707994">
            <a:off x="9476619" y="2575379"/>
            <a:ext cx="819912" cy="758392"/>
          </a:xfrm>
          <a:custGeom>
            <a:avLst/>
            <a:gdLst>
              <a:gd name="G0" fmla="+- 0 0 0"/>
              <a:gd name="G1" fmla="+- 21518 0 0"/>
              <a:gd name="G2" fmla="+- 21600 0 0"/>
              <a:gd name="T0" fmla="*/ 1882 w 21307"/>
              <a:gd name="T1" fmla="*/ 0 h 21518"/>
              <a:gd name="T2" fmla="*/ 21307 w 21307"/>
              <a:gd name="T3" fmla="*/ 17969 h 21518"/>
              <a:gd name="T4" fmla="*/ 0 w 21307"/>
              <a:gd name="T5" fmla="*/ 21518 h 2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07" h="21518" fill="none" extrusionOk="0">
                <a:moveTo>
                  <a:pt x="1881" y="0"/>
                </a:moveTo>
                <a:cubicBezTo>
                  <a:pt x="11697" y="858"/>
                  <a:pt x="19687" y="8250"/>
                  <a:pt x="21306" y="17969"/>
                </a:cubicBezTo>
              </a:path>
              <a:path w="21307" h="21518" stroke="0" extrusionOk="0">
                <a:moveTo>
                  <a:pt x="1881" y="0"/>
                </a:moveTo>
                <a:cubicBezTo>
                  <a:pt x="11697" y="858"/>
                  <a:pt x="19687" y="8250"/>
                  <a:pt x="21306" y="17969"/>
                </a:cubicBezTo>
                <a:lnTo>
                  <a:pt x="0" y="21518"/>
                </a:lnTo>
                <a:close/>
              </a:path>
            </a:pathLst>
          </a:custGeom>
          <a:noFill/>
          <a:ln w="38100">
            <a:solidFill>
              <a:srgbClr val="6600CC"/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741737"/>
              </p:ext>
            </p:extLst>
          </p:nvPr>
        </p:nvGraphicFramePr>
        <p:xfrm>
          <a:off x="9802926" y="2125016"/>
          <a:ext cx="4572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3" name="公式" r:id="rId5" imgW="152334" imgH="139639" progId="Equation.3">
                  <p:embed/>
                </p:oleObj>
              </mc:Choice>
              <mc:Fallback>
                <p:oleObj name="公式" r:id="rId5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2926" y="2125016"/>
                        <a:ext cx="4572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2175322" y="2036673"/>
            <a:ext cx="285681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</a:rPr>
              <a:t>长圆柱以</a:t>
            </a:r>
            <a:r>
              <a:rPr lang="en-US" altLang="zh-CN" sz="2800" dirty="0">
                <a:solidFill>
                  <a:srgbClr val="FF0000"/>
                </a:solidFill>
              </a:rPr>
              <a:t>ω</a:t>
            </a:r>
            <a:r>
              <a:rPr lang="zh-CN" altLang="en-US" sz="2800" dirty="0">
                <a:solidFill>
                  <a:srgbClr val="009900"/>
                </a:solidFill>
              </a:rPr>
              <a:t>转动，相当于自由电流</a:t>
            </a: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833416"/>
              </p:ext>
            </p:extLst>
          </p:nvPr>
        </p:nvGraphicFramePr>
        <p:xfrm>
          <a:off x="2263263" y="2967001"/>
          <a:ext cx="20955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4" name="公式" r:id="rId7" imgW="876240" imgH="393480" progId="Equation.3">
                  <p:embed/>
                </p:oleObj>
              </mc:Choice>
              <mc:Fallback>
                <p:oleObj name="公式" r:id="rId7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263" y="2967001"/>
                        <a:ext cx="20955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839117" y="5021418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等效于长密绕螺线管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34" y="3681388"/>
            <a:ext cx="4925521" cy="1362593"/>
          </a:xfrm>
          <a:prstGeom prst="rect">
            <a:avLst/>
          </a:prstGeom>
        </p:spPr>
      </p:pic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868918"/>
              </p:ext>
            </p:extLst>
          </p:nvPr>
        </p:nvGraphicFramePr>
        <p:xfrm>
          <a:off x="2242963" y="5566585"/>
          <a:ext cx="16906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5" name="公式" r:id="rId10" imgW="672840" imgH="393480" progId="Equation.3">
                  <p:embed/>
                </p:oleObj>
              </mc:Choice>
              <mc:Fallback>
                <p:oleObj name="公式" r:id="rId10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963" y="5566585"/>
                        <a:ext cx="16906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540225"/>
              </p:ext>
            </p:extLst>
          </p:nvPr>
        </p:nvGraphicFramePr>
        <p:xfrm>
          <a:off x="6502958" y="5544638"/>
          <a:ext cx="2504282" cy="79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6" name="公式" r:id="rId12" imgW="723600" imgH="228600" progId="Equation.3">
                  <p:embed/>
                </p:oleObj>
              </mc:Choice>
              <mc:Fallback>
                <p:oleObj name="公式" r:id="rId12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958" y="5544638"/>
                        <a:ext cx="2504282" cy="79501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00CC00">
                              <a:tint val="66000"/>
                              <a:satMod val="160000"/>
                            </a:srgbClr>
                          </a:gs>
                          <a:gs pos="50000">
                            <a:srgbClr val="00CC00">
                              <a:tint val="44500"/>
                              <a:satMod val="160000"/>
                            </a:srgbClr>
                          </a:gs>
                          <a:gs pos="100000">
                            <a:srgbClr val="00CC00">
                              <a:tint val="23500"/>
                              <a:satMod val="160000"/>
                            </a:srgb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9708"/>
              </p:ext>
            </p:extLst>
          </p:nvPr>
        </p:nvGraphicFramePr>
        <p:xfrm>
          <a:off x="8237652" y="1090359"/>
          <a:ext cx="15652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7" name="公式" r:id="rId14" imgW="622080" imgH="393480" progId="Equation.3">
                  <p:embed/>
                </p:oleObj>
              </mc:Choice>
              <mc:Fallback>
                <p:oleObj name="公式" r:id="rId1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7652" y="1090359"/>
                        <a:ext cx="1565275" cy="98425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9900">
                              <a:tint val="66000"/>
                              <a:satMod val="160000"/>
                            </a:srgbClr>
                          </a:gs>
                          <a:gs pos="50000">
                            <a:srgbClr val="FF9900">
                              <a:tint val="44500"/>
                              <a:satMod val="160000"/>
                            </a:srgbClr>
                          </a:gs>
                          <a:gs pos="100000">
                            <a:srgbClr val="FF9900">
                              <a:tint val="23500"/>
                              <a:satMod val="160000"/>
                            </a:srgb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 animBg="1"/>
      <p:bldP spid="17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1552082" y="105322"/>
            <a:ext cx="469570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CC0000"/>
                </a:solidFill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练习：</a:t>
            </a:r>
            <a:r>
              <a:rPr lang="zh-CN" altLang="en-US" sz="2800" dirty="0" smtClean="0">
                <a:solidFill>
                  <a:srgbClr val="009900"/>
                </a:solidFill>
              </a:rPr>
              <a:t>已知</a:t>
            </a:r>
            <a:r>
              <a:rPr lang="zh-CN" altLang="en-US" sz="2800" dirty="0">
                <a:solidFill>
                  <a:srgbClr val="009900"/>
                </a:solidFill>
              </a:rPr>
              <a:t>载流螺绕环：</a:t>
            </a:r>
            <a:r>
              <a:rPr lang="en-US" altLang="zh-CN" sz="2800" dirty="0">
                <a:solidFill>
                  <a:srgbClr val="FF0000"/>
                </a:solidFill>
              </a:rPr>
              <a:t>I</a:t>
            </a:r>
            <a:r>
              <a:rPr lang="en-US" altLang="zh-CN" sz="2800" dirty="0">
                <a:solidFill>
                  <a:srgbClr val="009900"/>
                </a:solidFill>
              </a:rPr>
              <a:t> </a:t>
            </a:r>
            <a:r>
              <a:rPr lang="zh-CN" altLang="en-US" sz="2800" dirty="0">
                <a:solidFill>
                  <a:srgbClr val="0099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zh-CN" altLang="en-US" sz="2800" dirty="0">
                <a:solidFill>
                  <a:srgbClr val="0099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lang="zh-CN" altLang="en-US" sz="2800" dirty="0">
                <a:solidFill>
                  <a:srgbClr val="0099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lang="zh-CN" altLang="en-US" sz="2800" dirty="0">
                <a:solidFill>
                  <a:srgbClr val="009900"/>
                </a:solidFill>
              </a:rPr>
              <a:t> ， </a:t>
            </a:r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zh-CN" altLang="en-US" sz="2800" dirty="0">
                <a:solidFill>
                  <a:srgbClr val="009900"/>
                </a:solidFill>
              </a:rPr>
              <a:t>为导线总匝数，</a:t>
            </a:r>
            <a:r>
              <a:rPr lang="zh-CN" altLang="en-US" sz="2800" dirty="0">
                <a:solidFill>
                  <a:srgbClr val="9900FF"/>
                </a:solidFill>
              </a:rPr>
              <a:t>环内充满某种各向同性的均匀线性磁介质。</a:t>
            </a:r>
            <a:r>
              <a:rPr lang="zh-CN" altLang="en-US" sz="2800" dirty="0">
                <a:solidFill>
                  <a:srgbClr val="0000FF"/>
                </a:solidFill>
              </a:rPr>
              <a:t>求其内的磁场。</a:t>
            </a:r>
          </a:p>
        </p:txBody>
      </p:sp>
      <p:grpSp>
        <p:nvGrpSpPr>
          <p:cNvPr id="29" name="Group 23"/>
          <p:cNvGrpSpPr>
            <a:grpSpLocks/>
          </p:cNvGrpSpPr>
          <p:nvPr/>
        </p:nvGrpSpPr>
        <p:grpSpPr bwMode="auto">
          <a:xfrm>
            <a:off x="6083762" y="-175419"/>
            <a:ext cx="4445000" cy="6354763"/>
            <a:chOff x="2960" y="0"/>
            <a:chExt cx="2800" cy="4003"/>
          </a:xfrm>
        </p:grpSpPr>
        <p:grpSp>
          <p:nvGrpSpPr>
            <p:cNvPr id="30" name="Group 24"/>
            <p:cNvGrpSpPr>
              <a:grpSpLocks/>
            </p:cNvGrpSpPr>
            <p:nvPr/>
          </p:nvGrpSpPr>
          <p:grpSpPr bwMode="auto">
            <a:xfrm>
              <a:off x="2960" y="0"/>
              <a:ext cx="2800" cy="4003"/>
              <a:chOff x="2960" y="0"/>
              <a:chExt cx="2800" cy="4003"/>
            </a:xfrm>
          </p:grpSpPr>
          <p:grpSp>
            <p:nvGrpSpPr>
              <p:cNvPr id="34" name="Group 25"/>
              <p:cNvGrpSpPr>
                <a:grpSpLocks/>
              </p:cNvGrpSpPr>
              <p:nvPr/>
            </p:nvGrpSpPr>
            <p:grpSpPr bwMode="auto">
              <a:xfrm>
                <a:off x="2960" y="0"/>
                <a:ext cx="2800" cy="3044"/>
                <a:chOff x="2960" y="240"/>
                <a:chExt cx="2800" cy="3044"/>
              </a:xfrm>
            </p:grpSpPr>
            <p:sp>
              <p:nvSpPr>
                <p:cNvPr id="81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739" y="1836"/>
                  <a:ext cx="576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Line 29"/>
                <p:cNvSpPr>
                  <a:spLocks noChangeShapeType="1"/>
                </p:cNvSpPr>
                <p:nvPr/>
              </p:nvSpPr>
              <p:spPr bwMode="auto">
                <a:xfrm>
                  <a:off x="4315" y="1836"/>
                  <a:ext cx="528" cy="11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Rectangle 30"/>
                <p:cNvSpPr>
                  <a:spLocks noChangeArrowheads="1"/>
                </p:cNvSpPr>
                <p:nvPr/>
              </p:nvSpPr>
              <p:spPr bwMode="auto">
                <a:xfrm>
                  <a:off x="3729" y="1691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84" name="Rectangle 31"/>
                <p:cNvSpPr>
                  <a:spLocks noChangeArrowheads="1"/>
                </p:cNvSpPr>
                <p:nvPr/>
              </p:nvSpPr>
              <p:spPr bwMode="auto">
                <a:xfrm>
                  <a:off x="3921" y="1869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85" name="Rectangle 32"/>
                <p:cNvSpPr>
                  <a:spLocks noChangeArrowheads="1"/>
                </p:cNvSpPr>
                <p:nvPr/>
              </p:nvSpPr>
              <p:spPr bwMode="auto">
                <a:xfrm>
                  <a:off x="4113" y="2123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86" name="Rectangle 33"/>
                <p:cNvSpPr>
                  <a:spLocks noChangeArrowheads="1"/>
                </p:cNvSpPr>
                <p:nvPr/>
              </p:nvSpPr>
              <p:spPr bwMode="auto">
                <a:xfrm>
                  <a:off x="4305" y="2301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pSp>
              <p:nvGrpSpPr>
                <p:cNvPr id="87" name="Group 34"/>
                <p:cNvGrpSpPr>
                  <a:grpSpLocks/>
                </p:cNvGrpSpPr>
                <p:nvPr/>
              </p:nvGrpSpPr>
              <p:grpSpPr bwMode="auto">
                <a:xfrm>
                  <a:off x="3008" y="1116"/>
                  <a:ext cx="208" cy="404"/>
                  <a:chOff x="3007" y="876"/>
                  <a:chExt cx="208" cy="404"/>
                </a:xfrm>
              </p:grpSpPr>
              <p:sp>
                <p:nvSpPr>
                  <p:cNvPr id="277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0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8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8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88" name="Group 37"/>
                <p:cNvGrpSpPr>
                  <a:grpSpLocks/>
                </p:cNvGrpSpPr>
                <p:nvPr/>
              </p:nvGrpSpPr>
              <p:grpSpPr bwMode="auto">
                <a:xfrm>
                  <a:off x="3104" y="912"/>
                  <a:ext cx="208" cy="404"/>
                  <a:chOff x="3103" y="672"/>
                  <a:chExt cx="208" cy="404"/>
                </a:xfrm>
              </p:grpSpPr>
              <p:sp>
                <p:nvSpPr>
                  <p:cNvPr id="275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67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89" name="Group 40"/>
                <p:cNvGrpSpPr>
                  <a:grpSpLocks/>
                </p:cNvGrpSpPr>
                <p:nvPr/>
              </p:nvGrpSpPr>
              <p:grpSpPr bwMode="auto">
                <a:xfrm>
                  <a:off x="4767" y="2232"/>
                  <a:ext cx="310" cy="327"/>
                  <a:chOff x="4766" y="1992"/>
                  <a:chExt cx="310" cy="327"/>
                </a:xfrm>
              </p:grpSpPr>
              <p:sp>
                <p:nvSpPr>
                  <p:cNvPr id="273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4845" y="20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4" name="Rectangle 4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66" y="19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0" name="Group 43"/>
                <p:cNvGrpSpPr>
                  <a:grpSpLocks/>
                </p:cNvGrpSpPr>
                <p:nvPr/>
              </p:nvGrpSpPr>
              <p:grpSpPr bwMode="auto">
                <a:xfrm>
                  <a:off x="3760" y="2376"/>
                  <a:ext cx="310" cy="327"/>
                  <a:chOff x="3759" y="2136"/>
                  <a:chExt cx="310" cy="327"/>
                </a:xfrm>
              </p:grpSpPr>
              <p:sp>
                <p:nvSpPr>
                  <p:cNvPr id="271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2" name="Rectangle 4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59" y="21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1" name="Group 46"/>
                <p:cNvGrpSpPr>
                  <a:grpSpLocks/>
                </p:cNvGrpSpPr>
                <p:nvPr/>
              </p:nvGrpSpPr>
              <p:grpSpPr bwMode="auto">
                <a:xfrm>
                  <a:off x="4912" y="1464"/>
                  <a:ext cx="310" cy="327"/>
                  <a:chOff x="4911" y="1224"/>
                  <a:chExt cx="310" cy="327"/>
                </a:xfrm>
              </p:grpSpPr>
              <p:sp>
                <p:nvSpPr>
                  <p:cNvPr id="269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4990" y="126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0" name="Rectangle 4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1" y="122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2" name="Group 49"/>
                <p:cNvGrpSpPr>
                  <a:grpSpLocks/>
                </p:cNvGrpSpPr>
                <p:nvPr/>
              </p:nvGrpSpPr>
              <p:grpSpPr bwMode="auto">
                <a:xfrm>
                  <a:off x="4480" y="984"/>
                  <a:ext cx="310" cy="327"/>
                  <a:chOff x="4479" y="744"/>
                  <a:chExt cx="310" cy="327"/>
                </a:xfrm>
              </p:grpSpPr>
              <p:sp>
                <p:nvSpPr>
                  <p:cNvPr id="267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8" name="Rectangle 5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3" name="Group 52"/>
                <p:cNvGrpSpPr>
                  <a:grpSpLocks/>
                </p:cNvGrpSpPr>
                <p:nvPr/>
              </p:nvGrpSpPr>
              <p:grpSpPr bwMode="auto">
                <a:xfrm>
                  <a:off x="3472" y="1992"/>
                  <a:ext cx="310" cy="327"/>
                  <a:chOff x="3471" y="1752"/>
                  <a:chExt cx="310" cy="327"/>
                </a:xfrm>
              </p:grpSpPr>
              <p:sp>
                <p:nvSpPr>
                  <p:cNvPr id="265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6" name="Rectangle 5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1" y="175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4" name="Group 55"/>
                <p:cNvGrpSpPr>
                  <a:grpSpLocks/>
                </p:cNvGrpSpPr>
                <p:nvPr/>
              </p:nvGrpSpPr>
              <p:grpSpPr bwMode="auto">
                <a:xfrm>
                  <a:off x="3856" y="1032"/>
                  <a:ext cx="310" cy="327"/>
                  <a:chOff x="3855" y="792"/>
                  <a:chExt cx="310" cy="327"/>
                </a:xfrm>
              </p:grpSpPr>
              <p:sp>
                <p:nvSpPr>
                  <p:cNvPr id="263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3934" y="8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4" name="Rectangle 5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855" y="7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5" name="Group 58"/>
                <p:cNvGrpSpPr>
                  <a:grpSpLocks/>
                </p:cNvGrpSpPr>
                <p:nvPr/>
              </p:nvGrpSpPr>
              <p:grpSpPr bwMode="auto">
                <a:xfrm>
                  <a:off x="4624" y="1080"/>
                  <a:ext cx="310" cy="327"/>
                  <a:chOff x="4623" y="840"/>
                  <a:chExt cx="310" cy="327"/>
                </a:xfrm>
              </p:grpSpPr>
              <p:sp>
                <p:nvSpPr>
                  <p:cNvPr id="261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4702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2" name="Rectangle 6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3" y="84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6" name="Group 61"/>
                <p:cNvGrpSpPr>
                  <a:grpSpLocks/>
                </p:cNvGrpSpPr>
                <p:nvPr/>
              </p:nvGrpSpPr>
              <p:grpSpPr bwMode="auto">
                <a:xfrm>
                  <a:off x="3616" y="1224"/>
                  <a:ext cx="310" cy="327"/>
                  <a:chOff x="3615" y="984"/>
                  <a:chExt cx="310" cy="327"/>
                </a:xfrm>
              </p:grpSpPr>
              <p:sp>
                <p:nvSpPr>
                  <p:cNvPr id="259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3694" y="10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0" name="Rectangle 6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615" y="9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7" name="Group 64"/>
                <p:cNvGrpSpPr>
                  <a:grpSpLocks/>
                </p:cNvGrpSpPr>
                <p:nvPr/>
              </p:nvGrpSpPr>
              <p:grpSpPr bwMode="auto">
                <a:xfrm>
                  <a:off x="3424" y="1848"/>
                  <a:ext cx="310" cy="327"/>
                  <a:chOff x="3423" y="1608"/>
                  <a:chExt cx="310" cy="327"/>
                </a:xfrm>
              </p:grpSpPr>
              <p:sp>
                <p:nvSpPr>
                  <p:cNvPr id="257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3502" y="16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8" name="Rectangle 6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3" y="160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8" name="Group 67"/>
                <p:cNvGrpSpPr>
                  <a:grpSpLocks/>
                </p:cNvGrpSpPr>
                <p:nvPr/>
              </p:nvGrpSpPr>
              <p:grpSpPr bwMode="auto">
                <a:xfrm>
                  <a:off x="4816" y="1320"/>
                  <a:ext cx="310" cy="327"/>
                  <a:chOff x="4815" y="1080"/>
                  <a:chExt cx="310" cy="327"/>
                </a:xfrm>
              </p:grpSpPr>
              <p:sp>
                <p:nvSpPr>
                  <p:cNvPr id="255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894" y="11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6" name="Rectangle 6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15" y="10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9" name="Group 70"/>
                <p:cNvGrpSpPr>
                  <a:grpSpLocks/>
                </p:cNvGrpSpPr>
                <p:nvPr/>
              </p:nvGrpSpPr>
              <p:grpSpPr bwMode="auto">
                <a:xfrm>
                  <a:off x="4480" y="2424"/>
                  <a:ext cx="310" cy="327"/>
                  <a:chOff x="4479" y="2184"/>
                  <a:chExt cx="310" cy="327"/>
                </a:xfrm>
              </p:grpSpPr>
              <p:sp>
                <p:nvSpPr>
                  <p:cNvPr id="253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4" name="Rectangle 7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0" name="Group 73"/>
                <p:cNvGrpSpPr>
                  <a:grpSpLocks/>
                </p:cNvGrpSpPr>
                <p:nvPr/>
              </p:nvGrpSpPr>
              <p:grpSpPr bwMode="auto">
                <a:xfrm>
                  <a:off x="4144" y="936"/>
                  <a:ext cx="310" cy="327"/>
                  <a:chOff x="4143" y="696"/>
                  <a:chExt cx="310" cy="327"/>
                </a:xfrm>
              </p:grpSpPr>
              <p:sp>
                <p:nvSpPr>
                  <p:cNvPr id="251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222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2" name="Rectangle 7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43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1" name="Group 76"/>
                <p:cNvGrpSpPr>
                  <a:grpSpLocks/>
                </p:cNvGrpSpPr>
                <p:nvPr/>
              </p:nvGrpSpPr>
              <p:grpSpPr bwMode="auto">
                <a:xfrm>
                  <a:off x="3903" y="2424"/>
                  <a:ext cx="310" cy="327"/>
                  <a:chOff x="3902" y="2184"/>
                  <a:chExt cx="310" cy="327"/>
                </a:xfrm>
              </p:grpSpPr>
              <p:sp>
                <p:nvSpPr>
                  <p:cNvPr id="249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0" name="Rectangle 7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02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2" name="Group 79"/>
                <p:cNvGrpSpPr>
                  <a:grpSpLocks/>
                </p:cNvGrpSpPr>
                <p:nvPr/>
              </p:nvGrpSpPr>
              <p:grpSpPr bwMode="auto">
                <a:xfrm>
                  <a:off x="3567" y="2136"/>
                  <a:ext cx="310" cy="327"/>
                  <a:chOff x="3566" y="1896"/>
                  <a:chExt cx="310" cy="327"/>
                </a:xfrm>
              </p:grpSpPr>
              <p:sp>
                <p:nvSpPr>
                  <p:cNvPr id="247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19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8" name="Rectangle 8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66" y="18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3" name="Group 82"/>
                <p:cNvGrpSpPr>
                  <a:grpSpLocks/>
                </p:cNvGrpSpPr>
                <p:nvPr/>
              </p:nvGrpSpPr>
              <p:grpSpPr bwMode="auto">
                <a:xfrm>
                  <a:off x="4959" y="1656"/>
                  <a:ext cx="310" cy="327"/>
                  <a:chOff x="4958" y="1416"/>
                  <a:chExt cx="310" cy="327"/>
                </a:xfrm>
              </p:grpSpPr>
              <p:sp>
                <p:nvSpPr>
                  <p:cNvPr id="245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4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6" name="Rectangle 8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41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4" name="Group 85"/>
                <p:cNvGrpSpPr>
                  <a:grpSpLocks/>
                </p:cNvGrpSpPr>
                <p:nvPr/>
              </p:nvGrpSpPr>
              <p:grpSpPr bwMode="auto">
                <a:xfrm>
                  <a:off x="4623" y="2328"/>
                  <a:ext cx="310" cy="327"/>
                  <a:chOff x="4622" y="2088"/>
                  <a:chExt cx="310" cy="327"/>
                </a:xfrm>
              </p:grpSpPr>
              <p:sp>
                <p:nvSpPr>
                  <p:cNvPr id="243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1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4" name="Rectangle 8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2" y="20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5" name="Group 88"/>
                <p:cNvGrpSpPr>
                  <a:grpSpLocks/>
                </p:cNvGrpSpPr>
                <p:nvPr/>
              </p:nvGrpSpPr>
              <p:grpSpPr bwMode="auto">
                <a:xfrm>
                  <a:off x="4959" y="1800"/>
                  <a:ext cx="310" cy="327"/>
                  <a:chOff x="4958" y="1560"/>
                  <a:chExt cx="310" cy="327"/>
                </a:xfrm>
              </p:grpSpPr>
              <p:sp>
                <p:nvSpPr>
                  <p:cNvPr id="241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2" name="Rectangle 9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56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6" name="Group 91"/>
                <p:cNvGrpSpPr>
                  <a:grpSpLocks/>
                </p:cNvGrpSpPr>
                <p:nvPr/>
              </p:nvGrpSpPr>
              <p:grpSpPr bwMode="auto">
                <a:xfrm>
                  <a:off x="4719" y="1176"/>
                  <a:ext cx="310" cy="327"/>
                  <a:chOff x="4718" y="936"/>
                  <a:chExt cx="310" cy="327"/>
                </a:xfrm>
              </p:grpSpPr>
              <p:sp>
                <p:nvSpPr>
                  <p:cNvPr id="239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0" name="Rectangle 9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18" y="9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7" name="Group 94"/>
                <p:cNvGrpSpPr>
                  <a:grpSpLocks/>
                </p:cNvGrpSpPr>
                <p:nvPr/>
              </p:nvGrpSpPr>
              <p:grpSpPr bwMode="auto">
                <a:xfrm>
                  <a:off x="4335" y="936"/>
                  <a:ext cx="310" cy="327"/>
                  <a:chOff x="4334" y="696"/>
                  <a:chExt cx="310" cy="327"/>
                </a:xfrm>
              </p:grpSpPr>
              <p:sp>
                <p:nvSpPr>
                  <p:cNvPr id="237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8" name="Rectangle 9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8" name="Group 97"/>
                <p:cNvGrpSpPr>
                  <a:grpSpLocks/>
                </p:cNvGrpSpPr>
                <p:nvPr/>
              </p:nvGrpSpPr>
              <p:grpSpPr bwMode="auto">
                <a:xfrm>
                  <a:off x="3711" y="1128"/>
                  <a:ext cx="310" cy="327"/>
                  <a:chOff x="3710" y="888"/>
                  <a:chExt cx="310" cy="327"/>
                </a:xfrm>
              </p:grpSpPr>
              <p:sp>
                <p:nvSpPr>
                  <p:cNvPr id="235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9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6" name="Rectangle 9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10" y="8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09" name="Group 100"/>
                <p:cNvGrpSpPr>
                  <a:grpSpLocks/>
                </p:cNvGrpSpPr>
                <p:nvPr/>
              </p:nvGrpSpPr>
              <p:grpSpPr bwMode="auto">
                <a:xfrm>
                  <a:off x="3999" y="984"/>
                  <a:ext cx="310" cy="327"/>
                  <a:chOff x="3998" y="744"/>
                  <a:chExt cx="310" cy="327"/>
                </a:xfrm>
              </p:grpSpPr>
              <p:sp>
                <p:nvSpPr>
                  <p:cNvPr id="233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4" name="Rectangle 10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98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0" name="Group 103"/>
                <p:cNvGrpSpPr>
                  <a:grpSpLocks/>
                </p:cNvGrpSpPr>
                <p:nvPr/>
              </p:nvGrpSpPr>
              <p:grpSpPr bwMode="auto">
                <a:xfrm>
                  <a:off x="4911" y="1944"/>
                  <a:ext cx="310" cy="327"/>
                  <a:chOff x="4910" y="1704"/>
                  <a:chExt cx="310" cy="327"/>
                </a:xfrm>
              </p:grpSpPr>
              <p:sp>
                <p:nvSpPr>
                  <p:cNvPr id="231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174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2" name="Rectangle 10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0" y="170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1" name="Group 106"/>
                <p:cNvGrpSpPr>
                  <a:grpSpLocks/>
                </p:cNvGrpSpPr>
                <p:nvPr/>
              </p:nvGrpSpPr>
              <p:grpSpPr bwMode="auto">
                <a:xfrm>
                  <a:off x="4863" y="2088"/>
                  <a:ext cx="310" cy="327"/>
                  <a:chOff x="4862" y="1848"/>
                  <a:chExt cx="310" cy="327"/>
                </a:xfrm>
              </p:grpSpPr>
              <p:sp>
                <p:nvSpPr>
                  <p:cNvPr id="229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4941" y="18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0" name="Rectangle 10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62" y="184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2" name="Group 109"/>
                <p:cNvGrpSpPr>
                  <a:grpSpLocks/>
                </p:cNvGrpSpPr>
                <p:nvPr/>
              </p:nvGrpSpPr>
              <p:grpSpPr bwMode="auto">
                <a:xfrm>
                  <a:off x="4047" y="2472"/>
                  <a:ext cx="310" cy="327"/>
                  <a:chOff x="4046" y="2232"/>
                  <a:chExt cx="310" cy="327"/>
                </a:xfrm>
              </p:grpSpPr>
              <p:sp>
                <p:nvSpPr>
                  <p:cNvPr id="227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8" name="Rectangle 11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046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3" name="Group 112"/>
                <p:cNvGrpSpPr>
                  <a:grpSpLocks/>
                </p:cNvGrpSpPr>
                <p:nvPr/>
              </p:nvGrpSpPr>
              <p:grpSpPr bwMode="auto">
                <a:xfrm>
                  <a:off x="4191" y="2520"/>
                  <a:ext cx="310" cy="327"/>
                  <a:chOff x="4190" y="2280"/>
                  <a:chExt cx="310" cy="327"/>
                </a:xfrm>
              </p:grpSpPr>
              <p:sp>
                <p:nvSpPr>
                  <p:cNvPr id="225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3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6" name="Rectangle 11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90" y="22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4" name="Group 115"/>
                <p:cNvGrpSpPr>
                  <a:grpSpLocks/>
                </p:cNvGrpSpPr>
                <p:nvPr/>
              </p:nvGrpSpPr>
              <p:grpSpPr bwMode="auto">
                <a:xfrm>
                  <a:off x="4335" y="2472"/>
                  <a:ext cx="310" cy="327"/>
                  <a:chOff x="4334" y="2232"/>
                  <a:chExt cx="310" cy="327"/>
                </a:xfrm>
              </p:grpSpPr>
              <p:sp>
                <p:nvSpPr>
                  <p:cNvPr id="223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4" name="Rectangle 11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5" name="Group 118"/>
                <p:cNvGrpSpPr>
                  <a:grpSpLocks/>
                </p:cNvGrpSpPr>
                <p:nvPr/>
              </p:nvGrpSpPr>
              <p:grpSpPr bwMode="auto">
                <a:xfrm>
                  <a:off x="3519" y="1368"/>
                  <a:ext cx="310" cy="327"/>
                  <a:chOff x="3518" y="1128"/>
                  <a:chExt cx="310" cy="327"/>
                </a:xfrm>
              </p:grpSpPr>
              <p:sp>
                <p:nvSpPr>
                  <p:cNvPr id="221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2" name="Rectangle 12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18" y="112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6" name="Group 121"/>
                <p:cNvGrpSpPr>
                  <a:grpSpLocks/>
                </p:cNvGrpSpPr>
                <p:nvPr/>
              </p:nvGrpSpPr>
              <p:grpSpPr bwMode="auto">
                <a:xfrm>
                  <a:off x="3471" y="1512"/>
                  <a:ext cx="310" cy="327"/>
                  <a:chOff x="3470" y="1272"/>
                  <a:chExt cx="310" cy="327"/>
                </a:xfrm>
              </p:grpSpPr>
              <p:sp>
                <p:nvSpPr>
                  <p:cNvPr id="219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0" name="Rectangle 12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0" y="127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7" name="Group 124"/>
                <p:cNvGrpSpPr>
                  <a:grpSpLocks/>
                </p:cNvGrpSpPr>
                <p:nvPr/>
              </p:nvGrpSpPr>
              <p:grpSpPr bwMode="auto">
                <a:xfrm>
                  <a:off x="3423" y="1704"/>
                  <a:ext cx="310" cy="327"/>
                  <a:chOff x="3422" y="1464"/>
                  <a:chExt cx="310" cy="327"/>
                </a:xfrm>
              </p:grpSpPr>
              <p:sp>
                <p:nvSpPr>
                  <p:cNvPr id="217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501" y="15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8" name="Rectangle 12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2" y="146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118" name="Group 127"/>
                <p:cNvGrpSpPr>
                  <a:grpSpLocks/>
                </p:cNvGrpSpPr>
                <p:nvPr/>
              </p:nvGrpSpPr>
              <p:grpSpPr bwMode="auto">
                <a:xfrm>
                  <a:off x="3248" y="720"/>
                  <a:ext cx="208" cy="404"/>
                  <a:chOff x="3247" y="480"/>
                  <a:chExt cx="208" cy="404"/>
                </a:xfrm>
              </p:grpSpPr>
              <p:sp>
                <p:nvSpPr>
                  <p:cNvPr id="215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6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48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9" name="Group 130"/>
                <p:cNvGrpSpPr>
                  <a:grpSpLocks/>
                </p:cNvGrpSpPr>
                <p:nvPr/>
              </p:nvGrpSpPr>
              <p:grpSpPr bwMode="auto">
                <a:xfrm>
                  <a:off x="3649" y="384"/>
                  <a:ext cx="208" cy="404"/>
                  <a:chOff x="3631" y="144"/>
                  <a:chExt cx="208" cy="404"/>
                </a:xfrm>
              </p:grpSpPr>
              <p:sp>
                <p:nvSpPr>
                  <p:cNvPr id="213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4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631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0" name="Group 133"/>
                <p:cNvGrpSpPr>
                  <a:grpSpLocks/>
                </p:cNvGrpSpPr>
                <p:nvPr/>
              </p:nvGrpSpPr>
              <p:grpSpPr bwMode="auto">
                <a:xfrm>
                  <a:off x="3872" y="288"/>
                  <a:ext cx="208" cy="404"/>
                  <a:chOff x="3871" y="48"/>
                  <a:chExt cx="208" cy="404"/>
                </a:xfrm>
              </p:grpSpPr>
              <p:sp>
                <p:nvSpPr>
                  <p:cNvPr id="211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388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2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87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1" name="Group 136"/>
                <p:cNvGrpSpPr>
                  <a:grpSpLocks/>
                </p:cNvGrpSpPr>
                <p:nvPr/>
              </p:nvGrpSpPr>
              <p:grpSpPr bwMode="auto">
                <a:xfrm>
                  <a:off x="5072" y="2544"/>
                  <a:ext cx="208" cy="404"/>
                  <a:chOff x="5071" y="2304"/>
                  <a:chExt cx="208" cy="404"/>
                </a:xfrm>
              </p:grpSpPr>
              <p:sp>
                <p:nvSpPr>
                  <p:cNvPr id="209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508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507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2" name="Group 139"/>
                <p:cNvGrpSpPr>
                  <a:grpSpLocks/>
                </p:cNvGrpSpPr>
                <p:nvPr/>
              </p:nvGrpSpPr>
              <p:grpSpPr bwMode="auto">
                <a:xfrm>
                  <a:off x="5265" y="2400"/>
                  <a:ext cx="208" cy="404"/>
                  <a:chOff x="5264" y="2160"/>
                  <a:chExt cx="208" cy="404"/>
                </a:xfrm>
              </p:grpSpPr>
              <p:sp>
                <p:nvSpPr>
                  <p:cNvPr id="207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5278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8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5264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3" name="Group 142"/>
                <p:cNvGrpSpPr>
                  <a:grpSpLocks/>
                </p:cNvGrpSpPr>
                <p:nvPr/>
              </p:nvGrpSpPr>
              <p:grpSpPr bwMode="auto">
                <a:xfrm>
                  <a:off x="5457" y="2016"/>
                  <a:ext cx="208" cy="404"/>
                  <a:chOff x="5456" y="1776"/>
                  <a:chExt cx="208" cy="404"/>
                </a:xfrm>
              </p:grpSpPr>
              <p:sp>
                <p:nvSpPr>
                  <p:cNvPr id="205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5470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6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5456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4" name="Group 145"/>
                <p:cNvGrpSpPr>
                  <a:grpSpLocks/>
                </p:cNvGrpSpPr>
                <p:nvPr/>
              </p:nvGrpSpPr>
              <p:grpSpPr bwMode="auto">
                <a:xfrm>
                  <a:off x="5361" y="2208"/>
                  <a:ext cx="208" cy="404"/>
                  <a:chOff x="5360" y="1968"/>
                  <a:chExt cx="208" cy="404"/>
                </a:xfrm>
              </p:grpSpPr>
              <p:sp>
                <p:nvSpPr>
                  <p:cNvPr id="203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5374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4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360" y="19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5" name="Group 148"/>
                <p:cNvGrpSpPr>
                  <a:grpSpLocks/>
                </p:cNvGrpSpPr>
                <p:nvPr/>
              </p:nvGrpSpPr>
              <p:grpSpPr bwMode="auto">
                <a:xfrm>
                  <a:off x="5552" y="1824"/>
                  <a:ext cx="208" cy="404"/>
                  <a:chOff x="5551" y="1584"/>
                  <a:chExt cx="208" cy="404"/>
                </a:xfrm>
              </p:grpSpPr>
              <p:sp>
                <p:nvSpPr>
                  <p:cNvPr id="201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6" name="Group 151"/>
                <p:cNvGrpSpPr>
                  <a:grpSpLocks/>
                </p:cNvGrpSpPr>
                <p:nvPr/>
              </p:nvGrpSpPr>
              <p:grpSpPr bwMode="auto">
                <a:xfrm>
                  <a:off x="5552" y="1632"/>
                  <a:ext cx="208" cy="404"/>
                  <a:chOff x="5551" y="1392"/>
                  <a:chExt cx="208" cy="404"/>
                </a:xfrm>
              </p:grpSpPr>
              <p:sp>
                <p:nvSpPr>
                  <p:cNvPr id="199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0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39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7" name="Group 154"/>
                <p:cNvGrpSpPr>
                  <a:grpSpLocks/>
                </p:cNvGrpSpPr>
                <p:nvPr/>
              </p:nvGrpSpPr>
              <p:grpSpPr bwMode="auto">
                <a:xfrm>
                  <a:off x="5552" y="1440"/>
                  <a:ext cx="208" cy="404"/>
                  <a:chOff x="5551" y="1200"/>
                  <a:chExt cx="208" cy="404"/>
                </a:xfrm>
              </p:grpSpPr>
              <p:sp>
                <p:nvSpPr>
                  <p:cNvPr id="197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4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8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20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8" name="Group 157"/>
                <p:cNvGrpSpPr>
                  <a:grpSpLocks/>
                </p:cNvGrpSpPr>
                <p:nvPr/>
              </p:nvGrpSpPr>
              <p:grpSpPr bwMode="auto">
                <a:xfrm>
                  <a:off x="5504" y="1200"/>
                  <a:ext cx="208" cy="404"/>
                  <a:chOff x="5503" y="960"/>
                  <a:chExt cx="208" cy="404"/>
                </a:xfrm>
              </p:grpSpPr>
              <p:sp>
                <p:nvSpPr>
                  <p:cNvPr id="195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551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6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5503" y="9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9" name="Group 160"/>
                <p:cNvGrpSpPr>
                  <a:grpSpLocks/>
                </p:cNvGrpSpPr>
                <p:nvPr/>
              </p:nvGrpSpPr>
              <p:grpSpPr bwMode="auto">
                <a:xfrm>
                  <a:off x="5408" y="1008"/>
                  <a:ext cx="208" cy="404"/>
                  <a:chOff x="5407" y="768"/>
                  <a:chExt cx="208" cy="404"/>
                </a:xfrm>
              </p:grpSpPr>
              <p:sp>
                <p:nvSpPr>
                  <p:cNvPr id="193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5421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4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5407" y="7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0" name="Group 163"/>
                <p:cNvGrpSpPr>
                  <a:grpSpLocks/>
                </p:cNvGrpSpPr>
                <p:nvPr/>
              </p:nvGrpSpPr>
              <p:grpSpPr bwMode="auto">
                <a:xfrm>
                  <a:off x="5312" y="816"/>
                  <a:ext cx="208" cy="404"/>
                  <a:chOff x="5311" y="576"/>
                  <a:chExt cx="208" cy="404"/>
                </a:xfrm>
              </p:grpSpPr>
              <p:sp>
                <p:nvSpPr>
                  <p:cNvPr id="191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5325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2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5311" y="5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1" name="Group 166"/>
                <p:cNvGrpSpPr>
                  <a:grpSpLocks/>
                </p:cNvGrpSpPr>
                <p:nvPr/>
              </p:nvGrpSpPr>
              <p:grpSpPr bwMode="auto">
                <a:xfrm>
                  <a:off x="5168" y="624"/>
                  <a:ext cx="208" cy="404"/>
                  <a:chOff x="5167" y="384"/>
                  <a:chExt cx="208" cy="404"/>
                </a:xfrm>
              </p:grpSpPr>
              <p:sp>
                <p:nvSpPr>
                  <p:cNvPr id="189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5181" y="5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0" name="Rectangle 168"/>
                  <p:cNvSpPr>
                    <a:spLocks noChangeArrowheads="1"/>
                  </p:cNvSpPr>
                  <p:nvPr/>
                </p:nvSpPr>
                <p:spPr bwMode="auto">
                  <a:xfrm>
                    <a:off x="5167" y="3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2" name="Group 169"/>
                <p:cNvGrpSpPr>
                  <a:grpSpLocks/>
                </p:cNvGrpSpPr>
                <p:nvPr/>
              </p:nvGrpSpPr>
              <p:grpSpPr bwMode="auto">
                <a:xfrm>
                  <a:off x="4976" y="480"/>
                  <a:ext cx="208" cy="404"/>
                  <a:chOff x="4975" y="240"/>
                  <a:chExt cx="208" cy="404"/>
                </a:xfrm>
              </p:grpSpPr>
              <p:sp>
                <p:nvSpPr>
                  <p:cNvPr id="187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4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8" name="Rectangle 171"/>
                  <p:cNvSpPr>
                    <a:spLocks noChangeArrowheads="1"/>
                  </p:cNvSpPr>
                  <p:nvPr/>
                </p:nvSpPr>
                <p:spPr bwMode="auto">
                  <a:xfrm>
                    <a:off x="4975" y="2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3" name="Group 172"/>
                <p:cNvGrpSpPr>
                  <a:grpSpLocks/>
                </p:cNvGrpSpPr>
                <p:nvPr/>
              </p:nvGrpSpPr>
              <p:grpSpPr bwMode="auto">
                <a:xfrm>
                  <a:off x="4784" y="384"/>
                  <a:ext cx="208" cy="404"/>
                  <a:chOff x="4783" y="144"/>
                  <a:chExt cx="208" cy="404"/>
                </a:xfrm>
              </p:grpSpPr>
              <p:sp>
                <p:nvSpPr>
                  <p:cNvPr id="185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6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4783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Group 175"/>
                <p:cNvGrpSpPr>
                  <a:grpSpLocks/>
                </p:cNvGrpSpPr>
                <p:nvPr/>
              </p:nvGrpSpPr>
              <p:grpSpPr bwMode="auto">
                <a:xfrm>
                  <a:off x="4368" y="240"/>
                  <a:ext cx="208" cy="404"/>
                  <a:chOff x="4351" y="0"/>
                  <a:chExt cx="208" cy="404"/>
                </a:xfrm>
              </p:grpSpPr>
              <p:sp>
                <p:nvSpPr>
                  <p:cNvPr id="183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436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4" name="Rectangle 177"/>
                  <p:cNvSpPr>
                    <a:spLocks noChangeArrowheads="1"/>
                  </p:cNvSpPr>
                  <p:nvPr/>
                </p:nvSpPr>
                <p:spPr bwMode="auto">
                  <a:xfrm>
                    <a:off x="435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5" name="Group 178"/>
                <p:cNvGrpSpPr>
                  <a:grpSpLocks/>
                </p:cNvGrpSpPr>
                <p:nvPr/>
              </p:nvGrpSpPr>
              <p:grpSpPr bwMode="auto">
                <a:xfrm>
                  <a:off x="4608" y="288"/>
                  <a:ext cx="208" cy="404"/>
                  <a:chOff x="4591" y="48"/>
                  <a:chExt cx="208" cy="404"/>
                </a:xfrm>
              </p:grpSpPr>
              <p:sp>
                <p:nvSpPr>
                  <p:cNvPr id="181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460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2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459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6" name="Group 181"/>
                <p:cNvGrpSpPr>
                  <a:grpSpLocks/>
                </p:cNvGrpSpPr>
                <p:nvPr/>
              </p:nvGrpSpPr>
              <p:grpSpPr bwMode="auto">
                <a:xfrm>
                  <a:off x="4128" y="240"/>
                  <a:ext cx="208" cy="404"/>
                  <a:chOff x="4111" y="0"/>
                  <a:chExt cx="208" cy="404"/>
                </a:xfrm>
              </p:grpSpPr>
              <p:sp>
                <p:nvSpPr>
                  <p:cNvPr id="179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0" name="Rectangle 183"/>
                  <p:cNvSpPr>
                    <a:spLocks noChangeArrowheads="1"/>
                  </p:cNvSpPr>
                  <p:nvPr/>
                </p:nvSpPr>
                <p:spPr bwMode="auto">
                  <a:xfrm>
                    <a:off x="411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7" name="Group 184"/>
                <p:cNvGrpSpPr>
                  <a:grpSpLocks/>
                </p:cNvGrpSpPr>
                <p:nvPr/>
              </p:nvGrpSpPr>
              <p:grpSpPr bwMode="auto">
                <a:xfrm>
                  <a:off x="3584" y="2688"/>
                  <a:ext cx="208" cy="404"/>
                  <a:chOff x="3583" y="2448"/>
                  <a:chExt cx="208" cy="404"/>
                </a:xfrm>
              </p:grpSpPr>
              <p:sp>
                <p:nvSpPr>
                  <p:cNvPr id="177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6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8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3583" y="24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8" name="Group 187"/>
                <p:cNvGrpSpPr>
                  <a:grpSpLocks/>
                </p:cNvGrpSpPr>
                <p:nvPr/>
              </p:nvGrpSpPr>
              <p:grpSpPr bwMode="auto">
                <a:xfrm>
                  <a:off x="3392" y="2544"/>
                  <a:ext cx="208" cy="404"/>
                  <a:chOff x="3391" y="2304"/>
                  <a:chExt cx="208" cy="404"/>
                </a:xfrm>
              </p:grpSpPr>
              <p:sp>
                <p:nvSpPr>
                  <p:cNvPr id="175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340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6" name="Rectangle 189"/>
                  <p:cNvSpPr>
                    <a:spLocks noChangeArrowheads="1"/>
                  </p:cNvSpPr>
                  <p:nvPr/>
                </p:nvSpPr>
                <p:spPr bwMode="auto">
                  <a:xfrm>
                    <a:off x="339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39" name="Group 190"/>
                <p:cNvGrpSpPr>
                  <a:grpSpLocks/>
                </p:cNvGrpSpPr>
                <p:nvPr/>
              </p:nvGrpSpPr>
              <p:grpSpPr bwMode="auto">
                <a:xfrm>
                  <a:off x="3248" y="2400"/>
                  <a:ext cx="208" cy="404"/>
                  <a:chOff x="3247" y="2160"/>
                  <a:chExt cx="208" cy="404"/>
                </a:xfrm>
              </p:grpSpPr>
              <p:sp>
                <p:nvSpPr>
                  <p:cNvPr id="173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4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0" name="Group 193"/>
                <p:cNvGrpSpPr>
                  <a:grpSpLocks/>
                </p:cNvGrpSpPr>
                <p:nvPr/>
              </p:nvGrpSpPr>
              <p:grpSpPr bwMode="auto">
                <a:xfrm>
                  <a:off x="3104" y="2256"/>
                  <a:ext cx="208" cy="404"/>
                  <a:chOff x="3103" y="2016"/>
                  <a:chExt cx="208" cy="404"/>
                </a:xfrm>
              </p:grpSpPr>
              <p:sp>
                <p:nvSpPr>
                  <p:cNvPr id="171" name="Oval 194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2" name="Rectangle 195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201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1" name="Group 196"/>
                <p:cNvGrpSpPr>
                  <a:grpSpLocks/>
                </p:cNvGrpSpPr>
                <p:nvPr/>
              </p:nvGrpSpPr>
              <p:grpSpPr bwMode="auto">
                <a:xfrm>
                  <a:off x="2960" y="1584"/>
                  <a:ext cx="208" cy="404"/>
                  <a:chOff x="2959" y="1344"/>
                  <a:chExt cx="208" cy="404"/>
                </a:xfrm>
              </p:grpSpPr>
              <p:sp>
                <p:nvSpPr>
                  <p:cNvPr id="169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5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0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3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2" name="Group 199"/>
                <p:cNvGrpSpPr>
                  <a:grpSpLocks/>
                </p:cNvGrpSpPr>
                <p:nvPr/>
              </p:nvGrpSpPr>
              <p:grpSpPr bwMode="auto">
                <a:xfrm>
                  <a:off x="3008" y="2016"/>
                  <a:ext cx="208" cy="404"/>
                  <a:chOff x="3007" y="1776"/>
                  <a:chExt cx="208" cy="404"/>
                </a:xfrm>
              </p:grpSpPr>
              <p:sp>
                <p:nvSpPr>
                  <p:cNvPr id="167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8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3" name="Group 202"/>
                <p:cNvGrpSpPr>
                  <a:grpSpLocks/>
                </p:cNvGrpSpPr>
                <p:nvPr/>
              </p:nvGrpSpPr>
              <p:grpSpPr bwMode="auto">
                <a:xfrm>
                  <a:off x="2960" y="1824"/>
                  <a:ext cx="208" cy="404"/>
                  <a:chOff x="2959" y="1584"/>
                  <a:chExt cx="208" cy="404"/>
                </a:xfrm>
              </p:grpSpPr>
              <p:sp>
                <p:nvSpPr>
                  <p:cNvPr id="165" name="Oval 203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6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4" name="Group 205"/>
                <p:cNvGrpSpPr>
                  <a:grpSpLocks/>
                </p:cNvGrpSpPr>
                <p:nvPr/>
              </p:nvGrpSpPr>
              <p:grpSpPr bwMode="auto">
                <a:xfrm>
                  <a:off x="2960" y="1344"/>
                  <a:ext cx="208" cy="404"/>
                  <a:chOff x="2959" y="1104"/>
                  <a:chExt cx="208" cy="404"/>
                </a:xfrm>
              </p:grpSpPr>
              <p:sp>
                <p:nvSpPr>
                  <p:cNvPr id="163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4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1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5" name="Group 208"/>
                <p:cNvGrpSpPr>
                  <a:grpSpLocks/>
                </p:cNvGrpSpPr>
                <p:nvPr/>
              </p:nvGrpSpPr>
              <p:grpSpPr bwMode="auto">
                <a:xfrm>
                  <a:off x="4496" y="2880"/>
                  <a:ext cx="208" cy="404"/>
                  <a:chOff x="4495" y="2640"/>
                  <a:chExt cx="208" cy="404"/>
                </a:xfrm>
              </p:grpSpPr>
              <p:sp>
                <p:nvSpPr>
                  <p:cNvPr id="161" name="Oval 209"/>
                  <p:cNvSpPr>
                    <a:spLocks noChangeArrowheads="1"/>
                  </p:cNvSpPr>
                  <p:nvPr/>
                </p:nvSpPr>
                <p:spPr bwMode="auto">
                  <a:xfrm>
                    <a:off x="450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2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449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6" name="Group 211"/>
                <p:cNvGrpSpPr>
                  <a:grpSpLocks/>
                </p:cNvGrpSpPr>
                <p:nvPr/>
              </p:nvGrpSpPr>
              <p:grpSpPr bwMode="auto">
                <a:xfrm>
                  <a:off x="4256" y="2880"/>
                  <a:ext cx="208" cy="404"/>
                  <a:chOff x="4255" y="2640"/>
                  <a:chExt cx="208" cy="404"/>
                </a:xfrm>
              </p:grpSpPr>
              <p:sp>
                <p:nvSpPr>
                  <p:cNvPr id="159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0" name="Rectangle 213"/>
                  <p:cNvSpPr>
                    <a:spLocks noChangeArrowheads="1"/>
                  </p:cNvSpPr>
                  <p:nvPr/>
                </p:nvSpPr>
                <p:spPr bwMode="auto">
                  <a:xfrm>
                    <a:off x="425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7" name="Group 214"/>
                <p:cNvGrpSpPr>
                  <a:grpSpLocks/>
                </p:cNvGrpSpPr>
                <p:nvPr/>
              </p:nvGrpSpPr>
              <p:grpSpPr bwMode="auto">
                <a:xfrm>
                  <a:off x="4016" y="2880"/>
                  <a:ext cx="208" cy="404"/>
                  <a:chOff x="4015" y="2640"/>
                  <a:chExt cx="208" cy="404"/>
                </a:xfrm>
              </p:grpSpPr>
              <p:sp>
                <p:nvSpPr>
                  <p:cNvPr id="157" name="Oval 215"/>
                  <p:cNvSpPr>
                    <a:spLocks noChangeArrowheads="1"/>
                  </p:cNvSpPr>
                  <p:nvPr/>
                </p:nvSpPr>
                <p:spPr bwMode="auto">
                  <a:xfrm>
                    <a:off x="402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8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01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8" name="Group 217"/>
                <p:cNvGrpSpPr>
                  <a:grpSpLocks/>
                </p:cNvGrpSpPr>
                <p:nvPr/>
              </p:nvGrpSpPr>
              <p:grpSpPr bwMode="auto">
                <a:xfrm>
                  <a:off x="3776" y="2784"/>
                  <a:ext cx="208" cy="404"/>
                  <a:chOff x="3775" y="2544"/>
                  <a:chExt cx="208" cy="404"/>
                </a:xfrm>
              </p:grpSpPr>
              <p:sp>
                <p:nvSpPr>
                  <p:cNvPr id="155" name="Oval 21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27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6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3775" y="25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49" name="Group 220"/>
                <p:cNvGrpSpPr>
                  <a:grpSpLocks/>
                </p:cNvGrpSpPr>
                <p:nvPr/>
              </p:nvGrpSpPr>
              <p:grpSpPr bwMode="auto">
                <a:xfrm>
                  <a:off x="4880" y="2736"/>
                  <a:ext cx="208" cy="404"/>
                  <a:chOff x="4879" y="2496"/>
                  <a:chExt cx="208" cy="404"/>
                </a:xfrm>
              </p:grpSpPr>
              <p:sp>
                <p:nvSpPr>
                  <p:cNvPr id="153" name="Oval 221"/>
                  <p:cNvSpPr>
                    <a:spLocks noChangeArrowheads="1"/>
                  </p:cNvSpPr>
                  <p:nvPr/>
                </p:nvSpPr>
                <p:spPr bwMode="auto">
                  <a:xfrm>
                    <a:off x="4893" y="27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4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879" y="249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50" name="Group 223"/>
                <p:cNvGrpSpPr>
                  <a:grpSpLocks/>
                </p:cNvGrpSpPr>
                <p:nvPr/>
              </p:nvGrpSpPr>
              <p:grpSpPr bwMode="auto">
                <a:xfrm>
                  <a:off x="4688" y="2823"/>
                  <a:ext cx="208" cy="404"/>
                  <a:chOff x="4687" y="2583"/>
                  <a:chExt cx="208" cy="404"/>
                </a:xfrm>
              </p:grpSpPr>
              <p:sp>
                <p:nvSpPr>
                  <p:cNvPr id="151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791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687" y="2583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35" name="Group 226"/>
              <p:cNvGrpSpPr>
                <a:grpSpLocks/>
              </p:cNvGrpSpPr>
              <p:nvPr/>
            </p:nvGrpSpPr>
            <p:grpSpPr bwMode="auto">
              <a:xfrm>
                <a:off x="3216" y="3112"/>
                <a:ext cx="2256" cy="891"/>
                <a:chOff x="3216" y="3112"/>
                <a:chExt cx="2256" cy="891"/>
              </a:xfrm>
            </p:grpSpPr>
            <p:sp>
              <p:nvSpPr>
                <p:cNvPr id="36" name="Oval 227"/>
                <p:cNvSpPr>
                  <a:spLocks noChangeArrowheads="1"/>
                </p:cNvSpPr>
                <p:nvPr/>
              </p:nvSpPr>
              <p:spPr bwMode="auto">
                <a:xfrm>
                  <a:off x="3232" y="3120"/>
                  <a:ext cx="2227" cy="368"/>
                </a:xfrm>
                <a:prstGeom prst="ellipse">
                  <a:avLst/>
                </a:prstGeom>
                <a:noFill/>
                <a:ln w="25400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" name="Arc 228"/>
                <p:cNvSpPr>
                  <a:spLocks/>
                </p:cNvSpPr>
                <p:nvPr/>
              </p:nvSpPr>
              <p:spPr bwMode="auto">
                <a:xfrm>
                  <a:off x="3219" y="3541"/>
                  <a:ext cx="2251" cy="196"/>
                </a:xfrm>
                <a:custGeom>
                  <a:avLst/>
                  <a:gdLst>
                    <a:gd name="T0" fmla="*/ 2251 w 43158"/>
                    <a:gd name="T1" fmla="*/ 16 h 22050"/>
                    <a:gd name="T2" fmla="*/ 0 w 43158"/>
                    <a:gd name="T3" fmla="*/ 0 h 22050"/>
                    <a:gd name="T4" fmla="*/ 1127 w 43158"/>
                    <a:gd name="T5" fmla="*/ 4 h 22050"/>
                    <a:gd name="T6" fmla="*/ 0 60000 65536"/>
                    <a:gd name="T7" fmla="*/ 0 60000 65536"/>
                    <a:gd name="T8" fmla="*/ 0 60000 65536"/>
                    <a:gd name="T9" fmla="*/ 0 w 43158"/>
                    <a:gd name="T10" fmla="*/ 0 h 22050"/>
                    <a:gd name="T11" fmla="*/ 43158 w 43158"/>
                    <a:gd name="T12" fmla="*/ 22050 h 220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58" h="22050" fill="none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</a:path>
                    <a:path w="43158" h="22050" stroke="0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  <a:lnTo>
                        <a:pt x="21600" y="45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0099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" name="Line 229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30"/>
                <p:cNvSpPr>
                  <a:spLocks noChangeShapeType="1"/>
                </p:cNvSpPr>
                <p:nvPr/>
              </p:nvSpPr>
              <p:spPr bwMode="auto">
                <a:xfrm>
                  <a:off x="5472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Oval 231"/>
                <p:cNvSpPr>
                  <a:spLocks noChangeArrowheads="1"/>
                </p:cNvSpPr>
                <p:nvPr/>
              </p:nvSpPr>
              <p:spPr bwMode="auto">
                <a:xfrm>
                  <a:off x="3635" y="3216"/>
                  <a:ext cx="1421" cy="176"/>
                </a:xfrm>
                <a:prstGeom prst="ellipse">
                  <a:avLst/>
                </a:prstGeom>
                <a:solidFill>
                  <a:srgbClr val="009900"/>
                </a:solidFill>
                <a:ln w="25400">
                  <a:solidFill>
                    <a:srgbClr val="00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" name="Line 232"/>
                <p:cNvSpPr>
                  <a:spLocks noChangeShapeType="1"/>
                </p:cNvSpPr>
                <p:nvPr/>
              </p:nvSpPr>
              <p:spPr bwMode="auto">
                <a:xfrm>
                  <a:off x="4345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233"/>
                <p:cNvSpPr>
                  <a:spLocks noChangeShapeType="1"/>
                </p:cNvSpPr>
                <p:nvPr/>
              </p:nvSpPr>
              <p:spPr bwMode="auto">
                <a:xfrm>
                  <a:off x="3380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234"/>
                <p:cNvSpPr>
                  <a:spLocks noChangeShapeType="1"/>
                </p:cNvSpPr>
                <p:nvPr/>
              </p:nvSpPr>
              <p:spPr bwMode="auto">
                <a:xfrm>
                  <a:off x="4587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235"/>
                <p:cNvSpPr>
                  <a:spLocks noChangeShapeType="1"/>
                </p:cNvSpPr>
                <p:nvPr/>
              </p:nvSpPr>
              <p:spPr bwMode="auto">
                <a:xfrm>
                  <a:off x="5070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236"/>
                <p:cNvSpPr>
                  <a:spLocks noChangeShapeType="1"/>
                </p:cNvSpPr>
                <p:nvPr/>
              </p:nvSpPr>
              <p:spPr bwMode="auto">
                <a:xfrm>
                  <a:off x="3621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237"/>
                <p:cNvSpPr>
                  <a:spLocks noChangeShapeType="1"/>
                </p:cNvSpPr>
                <p:nvPr/>
              </p:nvSpPr>
              <p:spPr bwMode="auto">
                <a:xfrm>
                  <a:off x="3863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238"/>
                <p:cNvSpPr>
                  <a:spLocks noChangeShapeType="1"/>
                </p:cNvSpPr>
                <p:nvPr/>
              </p:nvSpPr>
              <p:spPr bwMode="auto">
                <a:xfrm>
                  <a:off x="4104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239"/>
                <p:cNvSpPr>
                  <a:spLocks noChangeShapeType="1"/>
                </p:cNvSpPr>
                <p:nvPr/>
              </p:nvSpPr>
              <p:spPr bwMode="auto">
                <a:xfrm>
                  <a:off x="5311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240"/>
                <p:cNvSpPr>
                  <a:spLocks noChangeShapeType="1"/>
                </p:cNvSpPr>
                <p:nvPr/>
              </p:nvSpPr>
              <p:spPr bwMode="auto">
                <a:xfrm>
                  <a:off x="4828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241"/>
                <p:cNvSpPr>
                  <a:spLocks noChangeShapeType="1"/>
                </p:cNvSpPr>
                <p:nvPr/>
              </p:nvSpPr>
              <p:spPr bwMode="auto">
                <a:xfrm flipH="1" flipV="1">
                  <a:off x="4989" y="3352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2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28" y="3400"/>
                  <a:ext cx="24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4667" y="340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244"/>
                <p:cNvSpPr>
                  <a:spLocks noChangeShapeType="1"/>
                </p:cNvSpPr>
                <p:nvPr/>
              </p:nvSpPr>
              <p:spPr bwMode="auto">
                <a:xfrm flipH="1" flipV="1">
                  <a:off x="4506" y="3400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245"/>
                <p:cNvSpPr>
                  <a:spLocks noChangeShapeType="1"/>
                </p:cNvSpPr>
                <p:nvPr/>
              </p:nvSpPr>
              <p:spPr bwMode="auto">
                <a:xfrm flipV="1">
                  <a:off x="4345" y="340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246"/>
                <p:cNvSpPr>
                  <a:spLocks noChangeShapeType="1"/>
                </p:cNvSpPr>
                <p:nvPr/>
              </p:nvSpPr>
              <p:spPr bwMode="auto">
                <a:xfrm flipV="1">
                  <a:off x="4104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3863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3621" y="335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380" y="3352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251"/>
                <p:cNvSpPr>
                  <a:spLocks noChangeShapeType="1"/>
                </p:cNvSpPr>
                <p:nvPr/>
              </p:nvSpPr>
              <p:spPr bwMode="auto">
                <a:xfrm>
                  <a:off x="3380" y="3208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252"/>
                <p:cNvSpPr>
                  <a:spLocks noChangeShapeType="1"/>
                </p:cNvSpPr>
                <p:nvPr/>
              </p:nvSpPr>
              <p:spPr bwMode="auto">
                <a:xfrm>
                  <a:off x="3621" y="316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253"/>
                <p:cNvSpPr>
                  <a:spLocks noChangeShapeType="1"/>
                </p:cNvSpPr>
                <p:nvPr/>
              </p:nvSpPr>
              <p:spPr bwMode="auto">
                <a:xfrm>
                  <a:off x="3863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254"/>
                <p:cNvSpPr>
                  <a:spLocks noChangeShapeType="1"/>
                </p:cNvSpPr>
                <p:nvPr/>
              </p:nvSpPr>
              <p:spPr bwMode="auto">
                <a:xfrm>
                  <a:off x="4104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255"/>
                <p:cNvSpPr>
                  <a:spLocks noChangeShapeType="1"/>
                </p:cNvSpPr>
                <p:nvPr/>
              </p:nvSpPr>
              <p:spPr bwMode="auto">
                <a:xfrm>
                  <a:off x="4345" y="3112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4506" y="3112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4667" y="311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4828" y="3160"/>
                  <a:ext cx="242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259"/>
                <p:cNvSpPr>
                  <a:spLocks noChangeShapeType="1"/>
                </p:cNvSpPr>
                <p:nvPr/>
              </p:nvSpPr>
              <p:spPr bwMode="auto">
                <a:xfrm>
                  <a:off x="5070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4989" y="3208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Line 261"/>
                <p:cNvSpPr>
                  <a:spLocks noChangeShapeType="1"/>
                </p:cNvSpPr>
                <p:nvPr/>
              </p:nvSpPr>
              <p:spPr bwMode="auto">
                <a:xfrm>
                  <a:off x="4345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Line 262"/>
                <p:cNvSpPr>
                  <a:spLocks noChangeShapeType="1"/>
                </p:cNvSpPr>
                <p:nvPr/>
              </p:nvSpPr>
              <p:spPr bwMode="auto">
                <a:xfrm>
                  <a:off x="4506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Line 263"/>
                <p:cNvSpPr>
                  <a:spLocks noChangeShapeType="1"/>
                </p:cNvSpPr>
                <p:nvPr/>
              </p:nvSpPr>
              <p:spPr bwMode="auto">
                <a:xfrm>
                  <a:off x="4667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Line 264"/>
                <p:cNvSpPr>
                  <a:spLocks noChangeShapeType="1"/>
                </p:cNvSpPr>
                <p:nvPr/>
              </p:nvSpPr>
              <p:spPr bwMode="auto">
                <a:xfrm>
                  <a:off x="4828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265"/>
                <p:cNvSpPr>
                  <a:spLocks noChangeShapeType="1"/>
                </p:cNvSpPr>
                <p:nvPr/>
              </p:nvSpPr>
              <p:spPr bwMode="auto">
                <a:xfrm>
                  <a:off x="4989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Line 266"/>
                <p:cNvSpPr>
                  <a:spLocks noChangeShapeType="1"/>
                </p:cNvSpPr>
                <p:nvPr/>
              </p:nvSpPr>
              <p:spPr bwMode="auto">
                <a:xfrm>
                  <a:off x="4184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Line 267"/>
                <p:cNvSpPr>
                  <a:spLocks noChangeShapeType="1"/>
                </p:cNvSpPr>
                <p:nvPr/>
              </p:nvSpPr>
              <p:spPr bwMode="auto">
                <a:xfrm>
                  <a:off x="3943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Line 268"/>
                <p:cNvSpPr>
                  <a:spLocks noChangeShapeType="1"/>
                </p:cNvSpPr>
                <p:nvPr/>
              </p:nvSpPr>
              <p:spPr bwMode="auto">
                <a:xfrm>
                  <a:off x="3782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Line 269"/>
                <p:cNvSpPr>
                  <a:spLocks noChangeShapeType="1"/>
                </p:cNvSpPr>
                <p:nvPr/>
              </p:nvSpPr>
              <p:spPr bwMode="auto">
                <a:xfrm>
                  <a:off x="3621" y="3256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rgbClr val="CC33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Freeform 270"/>
                <p:cNvSpPr>
                  <a:spLocks/>
                </p:cNvSpPr>
                <p:nvPr/>
              </p:nvSpPr>
              <p:spPr bwMode="auto">
                <a:xfrm>
                  <a:off x="3216" y="3640"/>
                  <a:ext cx="165" cy="248"/>
                </a:xfrm>
                <a:custGeom>
                  <a:avLst/>
                  <a:gdLst>
                    <a:gd name="T0" fmla="*/ 384 w 385"/>
                    <a:gd name="T1" fmla="*/ 0 h 391"/>
                    <a:gd name="T2" fmla="*/ 378 w 385"/>
                    <a:gd name="T3" fmla="*/ 24 h 391"/>
                    <a:gd name="T4" fmla="*/ 366 w 385"/>
                    <a:gd name="T5" fmla="*/ 42 h 391"/>
                    <a:gd name="T6" fmla="*/ 354 w 385"/>
                    <a:gd name="T7" fmla="*/ 60 h 391"/>
                    <a:gd name="T8" fmla="*/ 342 w 385"/>
                    <a:gd name="T9" fmla="*/ 78 h 391"/>
                    <a:gd name="T10" fmla="*/ 324 w 385"/>
                    <a:gd name="T11" fmla="*/ 96 h 391"/>
                    <a:gd name="T12" fmla="*/ 312 w 385"/>
                    <a:gd name="T13" fmla="*/ 114 h 391"/>
                    <a:gd name="T14" fmla="*/ 300 w 385"/>
                    <a:gd name="T15" fmla="*/ 132 h 391"/>
                    <a:gd name="T16" fmla="*/ 282 w 385"/>
                    <a:gd name="T17" fmla="*/ 150 h 391"/>
                    <a:gd name="T18" fmla="*/ 264 w 385"/>
                    <a:gd name="T19" fmla="*/ 168 h 391"/>
                    <a:gd name="T20" fmla="*/ 246 w 385"/>
                    <a:gd name="T21" fmla="*/ 180 h 391"/>
                    <a:gd name="T22" fmla="*/ 198 w 385"/>
                    <a:gd name="T23" fmla="*/ 204 h 391"/>
                    <a:gd name="T24" fmla="*/ 180 w 385"/>
                    <a:gd name="T25" fmla="*/ 222 h 391"/>
                    <a:gd name="T26" fmla="*/ 162 w 385"/>
                    <a:gd name="T27" fmla="*/ 240 h 391"/>
                    <a:gd name="T28" fmla="*/ 144 w 385"/>
                    <a:gd name="T29" fmla="*/ 252 h 391"/>
                    <a:gd name="T30" fmla="*/ 132 w 385"/>
                    <a:gd name="T31" fmla="*/ 270 h 391"/>
                    <a:gd name="T32" fmla="*/ 114 w 385"/>
                    <a:gd name="T33" fmla="*/ 288 h 391"/>
                    <a:gd name="T34" fmla="*/ 96 w 385"/>
                    <a:gd name="T35" fmla="*/ 300 h 391"/>
                    <a:gd name="T36" fmla="*/ 78 w 385"/>
                    <a:gd name="T37" fmla="*/ 318 h 391"/>
                    <a:gd name="T38" fmla="*/ 60 w 385"/>
                    <a:gd name="T39" fmla="*/ 330 h 391"/>
                    <a:gd name="T40" fmla="*/ 42 w 385"/>
                    <a:gd name="T41" fmla="*/ 348 h 391"/>
                    <a:gd name="T42" fmla="*/ 18 w 385"/>
                    <a:gd name="T43" fmla="*/ 366 h 391"/>
                    <a:gd name="T44" fmla="*/ 6 w 385"/>
                    <a:gd name="T45" fmla="*/ 390 h 391"/>
                    <a:gd name="T46" fmla="*/ 0 w 385"/>
                    <a:gd name="T47" fmla="*/ 384 h 3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85"/>
                    <a:gd name="T73" fmla="*/ 0 h 391"/>
                    <a:gd name="T74" fmla="*/ 385 w 385"/>
                    <a:gd name="T75" fmla="*/ 391 h 39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85" h="391">
                      <a:moveTo>
                        <a:pt x="384" y="0"/>
                      </a:moveTo>
                      <a:lnTo>
                        <a:pt x="378" y="24"/>
                      </a:lnTo>
                      <a:lnTo>
                        <a:pt x="366" y="42"/>
                      </a:lnTo>
                      <a:lnTo>
                        <a:pt x="354" y="60"/>
                      </a:lnTo>
                      <a:lnTo>
                        <a:pt x="342" y="78"/>
                      </a:lnTo>
                      <a:lnTo>
                        <a:pt x="324" y="96"/>
                      </a:lnTo>
                      <a:lnTo>
                        <a:pt x="312" y="114"/>
                      </a:lnTo>
                      <a:lnTo>
                        <a:pt x="300" y="132"/>
                      </a:lnTo>
                      <a:lnTo>
                        <a:pt x="282" y="150"/>
                      </a:lnTo>
                      <a:lnTo>
                        <a:pt x="264" y="168"/>
                      </a:lnTo>
                      <a:lnTo>
                        <a:pt x="246" y="180"/>
                      </a:lnTo>
                      <a:lnTo>
                        <a:pt x="198" y="204"/>
                      </a:lnTo>
                      <a:lnTo>
                        <a:pt x="180" y="222"/>
                      </a:lnTo>
                      <a:lnTo>
                        <a:pt x="162" y="240"/>
                      </a:lnTo>
                      <a:lnTo>
                        <a:pt x="144" y="252"/>
                      </a:lnTo>
                      <a:lnTo>
                        <a:pt x="132" y="270"/>
                      </a:lnTo>
                      <a:lnTo>
                        <a:pt x="114" y="288"/>
                      </a:lnTo>
                      <a:lnTo>
                        <a:pt x="96" y="300"/>
                      </a:lnTo>
                      <a:lnTo>
                        <a:pt x="78" y="318"/>
                      </a:lnTo>
                      <a:lnTo>
                        <a:pt x="60" y="330"/>
                      </a:lnTo>
                      <a:lnTo>
                        <a:pt x="42" y="348"/>
                      </a:lnTo>
                      <a:lnTo>
                        <a:pt x="18" y="366"/>
                      </a:lnTo>
                      <a:lnTo>
                        <a:pt x="6" y="390"/>
                      </a:lnTo>
                      <a:lnTo>
                        <a:pt x="0" y="384"/>
                      </a:lnTo>
                    </a:path>
                  </a:pathLst>
                </a:custGeom>
                <a:noFill/>
                <a:ln w="38100" cap="rnd">
                  <a:solidFill>
                    <a:srgbClr val="FF0033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aphicFrame>
              <p:nvGraphicFramePr>
                <p:cNvPr id="80" name="Object 271"/>
                <p:cNvGraphicFramePr>
                  <a:graphicFrameLocks noChangeAspect="1"/>
                </p:cNvGraphicFramePr>
                <p:nvPr/>
              </p:nvGraphicFramePr>
              <p:xfrm>
                <a:off x="3456" y="3696"/>
                <a:ext cx="257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374" name="公式" r:id="rId3" imgW="152280" imgH="190440" progId="Equation.3">
                        <p:embed/>
                      </p:oleObj>
                    </mc:Choice>
                    <mc:Fallback>
                      <p:oleObj name="公式" r:id="rId3" imgW="1522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3696"/>
                              <a:ext cx="257" cy="30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gradFill rotWithShape="0">
                                    <a:gsLst>
                                      <a:gs pos="0">
                                        <a:schemeClr val="hlink"/>
                                      </a:gs>
                                      <a:gs pos="100000">
                                        <a:schemeClr val="hlink">
                                          <a:gamma/>
                                          <a:shade val="46275"/>
                                          <a:invGamma/>
                                        </a:schemeClr>
                                      </a:gs>
                                    </a:gsLst>
                                    <a:path path="rect">
                                      <a:fillToRect r="100000" b="100000"/>
                                    </a:path>
                                  </a:gra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FF0066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1" name="Group 272"/>
            <p:cNvGrpSpPr>
              <a:grpSpLocks/>
            </p:cNvGrpSpPr>
            <p:nvPr/>
          </p:nvGrpSpPr>
          <p:grpSpPr bwMode="auto">
            <a:xfrm>
              <a:off x="3423" y="268"/>
              <a:ext cx="208" cy="404"/>
              <a:chOff x="3871" y="48"/>
              <a:chExt cx="208" cy="404"/>
            </a:xfrm>
          </p:grpSpPr>
          <p:sp>
            <p:nvSpPr>
              <p:cNvPr id="32" name="Oval 273"/>
              <p:cNvSpPr>
                <a:spLocks noChangeArrowheads="1"/>
              </p:cNvSpPr>
              <p:nvPr/>
            </p:nvSpPr>
            <p:spPr bwMode="auto">
              <a:xfrm>
                <a:off x="3885" y="256"/>
                <a:ext cx="136" cy="136"/>
              </a:xfrm>
              <a:prstGeom prst="ellipse">
                <a:avLst/>
              </a:prstGeom>
              <a:solidFill>
                <a:srgbClr val="FF00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Rectangle 274"/>
              <p:cNvSpPr>
                <a:spLocks noChangeArrowheads="1"/>
              </p:cNvSpPr>
              <p:nvPr/>
            </p:nvSpPr>
            <p:spPr bwMode="auto">
              <a:xfrm>
                <a:off x="3871" y="48"/>
                <a:ext cx="20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l"/>
                <a:r>
                  <a:rPr lang="en-US" altLang="zh-CN" sz="3600" b="0">
                    <a:latin typeface="Bookman Old Style" panose="020506040505050202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</p:grpSp>
      </p:grpSp>
      <p:grpSp>
        <p:nvGrpSpPr>
          <p:cNvPr id="281" name="Group 24"/>
          <p:cNvGrpSpPr>
            <a:grpSpLocks/>
          </p:cNvGrpSpPr>
          <p:nvPr/>
        </p:nvGrpSpPr>
        <p:grpSpPr bwMode="auto">
          <a:xfrm>
            <a:off x="2163727" y="2629051"/>
            <a:ext cx="3571678" cy="1384300"/>
            <a:chOff x="593" y="862"/>
            <a:chExt cx="2493" cy="872"/>
          </a:xfrm>
        </p:grpSpPr>
        <p:sp>
          <p:nvSpPr>
            <p:cNvPr id="282" name="Text Box 25"/>
            <p:cNvSpPr txBox="1">
              <a:spLocks noChangeArrowheads="1"/>
            </p:cNvSpPr>
            <p:nvPr/>
          </p:nvSpPr>
          <p:spPr bwMode="auto">
            <a:xfrm>
              <a:off x="593" y="862"/>
              <a:ext cx="2493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CC0000"/>
                  </a:solidFill>
                </a:rPr>
                <a:t>1</a:t>
              </a:r>
              <a:r>
                <a:rPr lang="zh-CN" altLang="en-US" sz="2800" dirty="0">
                  <a:solidFill>
                    <a:srgbClr val="333333"/>
                  </a:solidFill>
                </a:rPr>
                <a:t>）</a:t>
              </a:r>
              <a:r>
                <a:rPr lang="zh-CN" altLang="en-US" sz="2800" dirty="0">
                  <a:solidFill>
                    <a:srgbClr val="1C1C1C"/>
                  </a:solidFill>
                </a:rPr>
                <a:t> </a:t>
              </a:r>
              <a:r>
                <a:rPr lang="zh-CN" altLang="en-US" sz="2800" dirty="0">
                  <a:solidFill>
                    <a:srgbClr val="F30DD2"/>
                  </a:solidFill>
                </a:rPr>
                <a:t>对称性分析</a:t>
              </a:r>
              <a:r>
                <a:rPr lang="zh-CN" altLang="en-US" sz="2800" dirty="0">
                  <a:solidFill>
                    <a:srgbClr val="1C1C1C"/>
                  </a:solidFill>
                </a:rPr>
                <a:t>；</a:t>
              </a:r>
              <a:r>
                <a:rPr lang="zh-CN" altLang="en-US" sz="2800" dirty="0">
                  <a:solidFill>
                    <a:srgbClr val="009900"/>
                  </a:solidFill>
                </a:rPr>
                <a:t>环内       线为同心圆，环外     为零。 </a:t>
              </a:r>
            </a:p>
          </p:txBody>
        </p:sp>
        <p:graphicFrame>
          <p:nvGraphicFramePr>
            <p:cNvPr id="283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345107"/>
                </p:ext>
              </p:extLst>
            </p:nvPr>
          </p:nvGraphicFramePr>
          <p:xfrm>
            <a:off x="1133" y="1369"/>
            <a:ext cx="31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75" name="公式" r:id="rId5" imgW="177480" imgH="203040" progId="Equation.3">
                    <p:embed/>
                  </p:oleObj>
                </mc:Choice>
                <mc:Fallback>
                  <p:oleObj name="公式" r:id="rId5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" y="1369"/>
                          <a:ext cx="31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4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9048584"/>
                </p:ext>
              </p:extLst>
            </p:nvPr>
          </p:nvGraphicFramePr>
          <p:xfrm>
            <a:off x="913" y="1078"/>
            <a:ext cx="31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76" name="公式" r:id="rId7" imgW="177480" imgH="203040" progId="Equation.3">
                    <p:embed/>
                  </p:oleObj>
                </mc:Choice>
                <mc:Fallback>
                  <p:oleObj name="公式" r:id="rId7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" y="1078"/>
                          <a:ext cx="31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5" name="矩形 284"/>
          <p:cNvSpPr/>
          <p:nvPr/>
        </p:nvSpPr>
        <p:spPr>
          <a:xfrm>
            <a:off x="1953718" y="4139958"/>
            <a:ext cx="44515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9900FF"/>
                </a:solidFill>
                <a:latin typeface="+mj-ea"/>
              </a:rPr>
              <a:t>2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）根据</a:t>
            </a:r>
            <a:r>
              <a:rPr lang="zh-CN" altLang="zh-CN" dirty="0">
                <a:solidFill>
                  <a:srgbClr val="9900FF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</a:rPr>
              <a:t>对称性</a:t>
            </a:r>
            <a:r>
              <a:rPr lang="en-US" altLang="zh-CN" dirty="0">
                <a:solidFill>
                  <a:srgbClr val="9900FF"/>
                </a:solidFill>
                <a:latin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选取安培环路</a:t>
            </a:r>
            <a:r>
              <a:rPr lang="zh-CN" altLang="en-US" dirty="0">
                <a:solidFill>
                  <a:srgbClr val="9900FF"/>
                </a:solidFill>
              </a:rPr>
              <a:t>为        </a:t>
            </a:r>
            <a:r>
              <a:rPr lang="zh-CN" altLang="en-US" dirty="0">
                <a:solidFill>
                  <a:srgbClr val="FF00FF"/>
                </a:solidFill>
              </a:rPr>
              <a:t>线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sp>
        <p:nvSpPr>
          <p:cNvPr id="286" name="矩形 285"/>
          <p:cNvSpPr>
            <a:spLocks noChangeArrowheads="1"/>
          </p:cNvSpPr>
          <p:nvPr/>
        </p:nvSpPr>
        <p:spPr bwMode="auto">
          <a:xfrm>
            <a:off x="1532980" y="2603827"/>
            <a:ext cx="995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0" dirty="0">
                <a:solidFill>
                  <a:srgbClr val="CC0000"/>
                </a:solidFill>
              </a:rPr>
              <a:t>解 ：</a:t>
            </a:r>
            <a:endParaRPr lang="zh-CN" altLang="en-US" dirty="0"/>
          </a:p>
        </p:txBody>
      </p:sp>
      <p:sp>
        <p:nvSpPr>
          <p:cNvPr id="292" name="Oval 3"/>
          <p:cNvSpPr>
            <a:spLocks noChangeArrowheads="1"/>
          </p:cNvSpPr>
          <p:nvPr/>
        </p:nvSpPr>
        <p:spPr bwMode="auto">
          <a:xfrm>
            <a:off x="6520325" y="489744"/>
            <a:ext cx="3568700" cy="36449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93" name="Oval 5"/>
          <p:cNvSpPr>
            <a:spLocks noChangeArrowheads="1"/>
          </p:cNvSpPr>
          <p:nvPr/>
        </p:nvSpPr>
        <p:spPr bwMode="auto">
          <a:xfrm>
            <a:off x="6825125" y="794544"/>
            <a:ext cx="2959100" cy="30353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94" name="Oval 20"/>
          <p:cNvSpPr>
            <a:spLocks noChangeArrowheads="1"/>
          </p:cNvSpPr>
          <p:nvPr/>
        </p:nvSpPr>
        <p:spPr bwMode="auto">
          <a:xfrm>
            <a:off x="6680662" y="659606"/>
            <a:ext cx="3251200" cy="33274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95" name="Arc 6"/>
          <p:cNvSpPr>
            <a:spLocks/>
          </p:cNvSpPr>
          <p:nvPr/>
        </p:nvSpPr>
        <p:spPr bwMode="auto">
          <a:xfrm>
            <a:off x="6915613" y="692944"/>
            <a:ext cx="1514475" cy="1601788"/>
          </a:xfrm>
          <a:custGeom>
            <a:avLst/>
            <a:gdLst>
              <a:gd name="T0" fmla="*/ 0 w 17177"/>
              <a:gd name="T1" fmla="*/ 311 h 18924"/>
              <a:gd name="T2" fmla="*/ 376 w 17177"/>
              <a:gd name="T3" fmla="*/ 0 h 18924"/>
              <a:gd name="T4" fmla="*/ 954 w 17177"/>
              <a:gd name="T5" fmla="*/ 1009 h 18924"/>
              <a:gd name="T6" fmla="*/ 0 60000 65536"/>
              <a:gd name="T7" fmla="*/ 0 60000 65536"/>
              <a:gd name="T8" fmla="*/ 0 60000 65536"/>
              <a:gd name="T9" fmla="*/ 0 w 17177"/>
              <a:gd name="T10" fmla="*/ 0 h 18924"/>
              <a:gd name="T11" fmla="*/ 17177 w 17177"/>
              <a:gd name="T12" fmla="*/ 18924 h 189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177" h="18924" fill="none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</a:path>
              <a:path w="17177" h="18924" stroke="0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  <a:lnTo>
                  <a:pt x="17177" y="1892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96" name="Arc 7"/>
          <p:cNvSpPr>
            <a:spLocks/>
          </p:cNvSpPr>
          <p:nvPr/>
        </p:nvSpPr>
        <p:spPr bwMode="auto">
          <a:xfrm>
            <a:off x="7004513" y="972344"/>
            <a:ext cx="1273175" cy="1398588"/>
          </a:xfrm>
          <a:custGeom>
            <a:avLst/>
            <a:gdLst>
              <a:gd name="T0" fmla="*/ 0 w 18999"/>
              <a:gd name="T1" fmla="*/ 402 h 18885"/>
              <a:gd name="T2" fmla="*/ 359 w 18999"/>
              <a:gd name="T3" fmla="*/ 0 h 18885"/>
              <a:gd name="T4" fmla="*/ 802 w 18999"/>
              <a:gd name="T5" fmla="*/ 881 h 18885"/>
              <a:gd name="T6" fmla="*/ 0 60000 65536"/>
              <a:gd name="T7" fmla="*/ 0 60000 65536"/>
              <a:gd name="T8" fmla="*/ 0 60000 65536"/>
              <a:gd name="T9" fmla="*/ 0 w 18999"/>
              <a:gd name="T10" fmla="*/ 0 h 18885"/>
              <a:gd name="T11" fmla="*/ 18999 w 18999"/>
              <a:gd name="T12" fmla="*/ 18885 h 188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99" h="18885" fill="none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</a:path>
              <a:path w="18999" h="18885" stroke="0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  <a:lnTo>
                  <a:pt x="18999" y="1888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97" name="Group 18"/>
          <p:cNvGrpSpPr>
            <a:grpSpLocks/>
          </p:cNvGrpSpPr>
          <p:nvPr/>
        </p:nvGrpSpPr>
        <p:grpSpPr bwMode="auto">
          <a:xfrm>
            <a:off x="7069600" y="662782"/>
            <a:ext cx="2879726" cy="1760538"/>
            <a:chOff x="3557" y="770"/>
            <a:chExt cx="1814" cy="1109"/>
          </a:xfrm>
        </p:grpSpPr>
        <p:sp>
          <p:nvSpPr>
            <p:cNvPr id="298" name="Line 19"/>
            <p:cNvSpPr>
              <a:spLocks noChangeShapeType="1"/>
            </p:cNvSpPr>
            <p:nvPr/>
          </p:nvSpPr>
          <p:spPr bwMode="auto">
            <a:xfrm flipV="1">
              <a:off x="4315" y="1644"/>
              <a:ext cx="105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" name="Arc 21"/>
            <p:cNvSpPr>
              <a:spLocks/>
            </p:cNvSpPr>
            <p:nvPr/>
          </p:nvSpPr>
          <p:spPr bwMode="auto">
            <a:xfrm>
              <a:off x="3557" y="770"/>
              <a:ext cx="1100" cy="1056"/>
            </a:xfrm>
            <a:custGeom>
              <a:avLst/>
              <a:gdLst>
                <a:gd name="T0" fmla="*/ 0 w 22509"/>
                <a:gd name="T1" fmla="*/ 359 h 21600"/>
                <a:gd name="T2" fmla="*/ 1100 w 22509"/>
                <a:gd name="T3" fmla="*/ 46 h 21600"/>
                <a:gd name="T4" fmla="*/ 793 w 22509"/>
                <a:gd name="T5" fmla="*/ 1056 h 21600"/>
                <a:gd name="T6" fmla="*/ 0 60000 65536"/>
                <a:gd name="T7" fmla="*/ 0 60000 65536"/>
                <a:gd name="T8" fmla="*/ 0 60000 65536"/>
                <a:gd name="T9" fmla="*/ 0 w 22509"/>
                <a:gd name="T10" fmla="*/ 0 h 21600"/>
                <a:gd name="T11" fmla="*/ 22509 w 2250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09" h="21600" fill="none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</a:path>
                <a:path w="22509" h="21600" stroke="0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  <a:lnTo>
                    <a:pt x="16233" y="21600"/>
                  </a:lnTo>
                  <a:close/>
                </a:path>
              </a:pathLst>
            </a:custGeom>
            <a:noFill/>
            <a:ln w="25400" cap="rnd">
              <a:solidFill>
                <a:srgbClr val="0000FF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0" name="Rectangle 22"/>
            <p:cNvSpPr>
              <a:spLocks noChangeArrowheads="1"/>
            </p:cNvSpPr>
            <p:nvPr/>
          </p:nvSpPr>
          <p:spPr bwMode="auto">
            <a:xfrm>
              <a:off x="4593" y="1394"/>
              <a:ext cx="2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l"/>
              <a:r>
                <a:rPr lang="en-US" altLang="zh-CN" sz="4400" b="0">
                  <a:latin typeface="Bookman Old Style" panose="02050604050505020204" pitchFamily="18" charset="0"/>
                  <a:ea typeface="宋体" panose="02010600030101010101" pitchFamily="2" charset="-122"/>
                </a:rPr>
                <a:t>r</a:t>
              </a:r>
            </a:p>
          </p:txBody>
        </p:sp>
      </p:grpSp>
      <p:sp>
        <p:nvSpPr>
          <p:cNvPr id="301" name="Oval 26"/>
          <p:cNvSpPr>
            <a:spLocks noChangeArrowheads="1"/>
          </p:cNvSpPr>
          <p:nvPr/>
        </p:nvSpPr>
        <p:spPr bwMode="auto">
          <a:xfrm>
            <a:off x="6368698" y="387205"/>
            <a:ext cx="3835400" cy="39116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302" name="Oval 27"/>
          <p:cNvSpPr>
            <a:spLocks noChangeArrowheads="1"/>
          </p:cNvSpPr>
          <p:nvPr/>
        </p:nvSpPr>
        <p:spPr bwMode="auto">
          <a:xfrm>
            <a:off x="6964825" y="1012031"/>
            <a:ext cx="2616200" cy="26924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0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57244"/>
              </p:ext>
            </p:extLst>
          </p:nvPr>
        </p:nvGraphicFramePr>
        <p:xfrm>
          <a:off x="7412039" y="427039"/>
          <a:ext cx="4460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7" name="公式" r:id="rId9" imgW="177480" imgH="203040" progId="Equation.3">
                  <p:embed/>
                </p:oleObj>
              </mc:Choice>
              <mc:Fallback>
                <p:oleObj name="公式" r:id="rId9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9" y="427039"/>
                        <a:ext cx="44608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90741"/>
              </p:ext>
            </p:extLst>
          </p:nvPr>
        </p:nvGraphicFramePr>
        <p:xfrm>
          <a:off x="4191642" y="4566445"/>
          <a:ext cx="44699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8" name="公式" r:id="rId11" imgW="177480" imgH="203040" progId="Equation.3">
                  <p:embed/>
                </p:oleObj>
              </mc:Choice>
              <mc:Fallback>
                <p:oleObj name="公式" r:id="rId11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642" y="4566445"/>
                        <a:ext cx="44699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90915"/>
              </p:ext>
            </p:extLst>
          </p:nvPr>
        </p:nvGraphicFramePr>
        <p:xfrm>
          <a:off x="1997866" y="5161665"/>
          <a:ext cx="34385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9" name="公式" r:id="rId12" imgW="1384200" imgH="291960" progId="Equation.3">
                  <p:embed/>
                </p:oleObj>
              </mc:Choice>
              <mc:Fallback>
                <p:oleObj name="公式" r:id="rId12" imgW="13842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866" y="5161665"/>
                        <a:ext cx="343852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754298"/>
              </p:ext>
            </p:extLst>
          </p:nvPr>
        </p:nvGraphicFramePr>
        <p:xfrm>
          <a:off x="3641235" y="5799931"/>
          <a:ext cx="154781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80" name="公式" r:id="rId14" imgW="622080" imgH="393480" progId="Equation.3">
                  <p:embed/>
                </p:oleObj>
              </mc:Choice>
              <mc:Fallback>
                <p:oleObj name="公式" r:id="rId1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235" y="5799931"/>
                        <a:ext cx="1547813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AutoShape 18"/>
          <p:cNvSpPr>
            <a:spLocks noChangeArrowheads="1"/>
          </p:cNvSpPr>
          <p:nvPr/>
        </p:nvSpPr>
        <p:spPr bwMode="auto">
          <a:xfrm>
            <a:off x="2192840" y="6203202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12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5" grpId="0"/>
      <p:bldP spid="286" grpId="0"/>
      <p:bldP spid="292" grpId="0" animBg="1"/>
      <p:bldP spid="293" grpId="0" animBg="1"/>
      <p:bldP spid="294" grpId="0" animBg="1"/>
      <p:bldP spid="295" grpId="0" animBg="1"/>
      <p:bldP spid="296" grpId="0" animBg="1"/>
      <p:bldP spid="301" grpId="0" animBg="1"/>
      <p:bldP spid="302" grpId="0" animBg="1"/>
      <p:bldP spid="2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2" y="146320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2. </a:t>
            </a:r>
            <a:r>
              <a:rPr lang="zh-CN" altLang="en-US" sz="3600" dirty="0">
                <a:solidFill>
                  <a:srgbClr val="FF0000"/>
                </a:solidFill>
              </a:rPr>
              <a:t>区别</a:t>
            </a: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610255"/>
              </p:ext>
            </p:extLst>
          </p:nvPr>
        </p:nvGraphicFramePr>
        <p:xfrm>
          <a:off x="6010275" y="92075"/>
          <a:ext cx="4146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7" name="公式" r:id="rId3" imgW="1460160" imgH="355320" progId="Equation.3">
                  <p:embed/>
                </p:oleObj>
              </mc:Choice>
              <mc:Fallback>
                <p:oleObj name="公式" r:id="rId3" imgW="1460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92075"/>
                        <a:ext cx="41465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591143" y="4141615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安培环路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700871" y="1170591"/>
            <a:ext cx="6917437" cy="4147668"/>
            <a:chOff x="384" y="1076"/>
            <a:chExt cx="4944" cy="3052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84" y="1104"/>
              <a:ext cx="4944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4" name="Group 7"/>
            <p:cNvGrpSpPr>
              <a:grpSpLocks/>
            </p:cNvGrpSpPr>
            <p:nvPr/>
          </p:nvGrpSpPr>
          <p:grpSpPr bwMode="auto">
            <a:xfrm>
              <a:off x="1412" y="1076"/>
              <a:ext cx="1306" cy="2566"/>
              <a:chOff x="1316" y="1028"/>
              <a:chExt cx="1306" cy="2566"/>
            </a:xfrm>
          </p:grpSpPr>
          <p:sp>
            <p:nvSpPr>
              <p:cNvPr id="15" name="AutoShape 8"/>
              <p:cNvSpPr>
                <a:spLocks noChangeArrowheads="1"/>
              </p:cNvSpPr>
              <p:nvPr/>
            </p:nvSpPr>
            <p:spPr bwMode="auto">
              <a:xfrm>
                <a:off x="1316" y="1028"/>
                <a:ext cx="1306" cy="256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6" name="Group 9"/>
              <p:cNvGrpSpPr>
                <a:grpSpLocks/>
              </p:cNvGrpSpPr>
              <p:nvPr/>
            </p:nvGrpSpPr>
            <p:grpSpPr bwMode="auto">
              <a:xfrm>
                <a:off x="2216" y="2269"/>
                <a:ext cx="167" cy="301"/>
                <a:chOff x="3168" y="2448"/>
                <a:chExt cx="192" cy="336"/>
              </a:xfrm>
            </p:grpSpPr>
            <p:sp>
              <p:nvSpPr>
                <p:cNvPr id="86" name="Oval 1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 rot="5161467">
                <a:off x="2227" y="1956"/>
                <a:ext cx="172" cy="294"/>
                <a:chOff x="3168" y="2448"/>
                <a:chExt cx="192" cy="336"/>
              </a:xfrm>
            </p:grpSpPr>
            <p:sp>
              <p:nvSpPr>
                <p:cNvPr id="84" name="Oval 1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5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5"/>
              <p:cNvGrpSpPr>
                <a:grpSpLocks/>
              </p:cNvGrpSpPr>
              <p:nvPr/>
            </p:nvGrpSpPr>
            <p:grpSpPr bwMode="auto">
              <a:xfrm rot="-5400000">
                <a:off x="1397" y="2221"/>
                <a:ext cx="173" cy="292"/>
                <a:chOff x="3168" y="2448"/>
                <a:chExt cx="192" cy="336"/>
              </a:xfrm>
            </p:grpSpPr>
            <p:sp>
              <p:nvSpPr>
                <p:cNvPr id="82" name="Oval 1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80" name="Oval 1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1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21"/>
              <p:cNvGrpSpPr>
                <a:grpSpLocks/>
              </p:cNvGrpSpPr>
              <p:nvPr/>
            </p:nvGrpSpPr>
            <p:grpSpPr bwMode="auto">
              <a:xfrm>
                <a:off x="1589" y="1837"/>
                <a:ext cx="167" cy="301"/>
                <a:chOff x="3168" y="2448"/>
                <a:chExt cx="192" cy="336"/>
              </a:xfrm>
            </p:grpSpPr>
            <p:sp>
              <p:nvSpPr>
                <p:cNvPr id="78" name="Oval 2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9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24"/>
              <p:cNvGrpSpPr>
                <a:grpSpLocks/>
              </p:cNvGrpSpPr>
              <p:nvPr/>
            </p:nvGrpSpPr>
            <p:grpSpPr bwMode="auto">
              <a:xfrm rot="10740882">
                <a:off x="1630" y="2553"/>
                <a:ext cx="168" cy="301"/>
                <a:chOff x="3168" y="2448"/>
                <a:chExt cx="192" cy="336"/>
              </a:xfrm>
            </p:grpSpPr>
            <p:sp>
              <p:nvSpPr>
                <p:cNvPr id="76" name="Oval 2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27"/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74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5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30"/>
              <p:cNvGrpSpPr>
                <a:grpSpLocks/>
              </p:cNvGrpSpPr>
              <p:nvPr/>
            </p:nvGrpSpPr>
            <p:grpSpPr bwMode="auto">
              <a:xfrm rot="10740882">
                <a:off x="1630" y="3177"/>
                <a:ext cx="168" cy="301"/>
                <a:chOff x="3168" y="2448"/>
                <a:chExt cx="192" cy="336"/>
              </a:xfrm>
            </p:grpSpPr>
            <p:sp>
              <p:nvSpPr>
                <p:cNvPr id="72" name="Oval 3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33"/>
              <p:cNvGrpSpPr>
                <a:grpSpLocks/>
              </p:cNvGrpSpPr>
              <p:nvPr/>
            </p:nvGrpSpPr>
            <p:grpSpPr bwMode="auto">
              <a:xfrm rot="5161467">
                <a:off x="1975" y="2993"/>
                <a:ext cx="173" cy="294"/>
                <a:chOff x="3168" y="2448"/>
                <a:chExt cx="192" cy="336"/>
              </a:xfrm>
            </p:grpSpPr>
            <p:sp>
              <p:nvSpPr>
                <p:cNvPr id="70" name="Oval 3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36"/>
              <p:cNvGrpSpPr>
                <a:grpSpLocks/>
              </p:cNvGrpSpPr>
              <p:nvPr/>
            </p:nvGrpSpPr>
            <p:grpSpPr bwMode="auto">
              <a:xfrm rot="-5400000">
                <a:off x="2200" y="2691"/>
                <a:ext cx="173" cy="294"/>
                <a:chOff x="3168" y="2448"/>
                <a:chExt cx="192" cy="336"/>
              </a:xfrm>
            </p:grpSpPr>
            <p:sp>
              <p:nvSpPr>
                <p:cNvPr id="68" name="Oval 3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9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39"/>
              <p:cNvGrpSpPr>
                <a:grpSpLocks/>
              </p:cNvGrpSpPr>
              <p:nvPr/>
            </p:nvGrpSpPr>
            <p:grpSpPr bwMode="auto">
              <a:xfrm rot="-3688110">
                <a:off x="1823" y="2262"/>
                <a:ext cx="173" cy="294"/>
                <a:chOff x="3168" y="2448"/>
                <a:chExt cx="192" cy="336"/>
              </a:xfrm>
            </p:grpSpPr>
            <p:sp>
              <p:nvSpPr>
                <p:cNvPr id="66" name="Oval 4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7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42"/>
              <p:cNvGrpSpPr>
                <a:grpSpLocks/>
              </p:cNvGrpSpPr>
              <p:nvPr/>
            </p:nvGrpSpPr>
            <p:grpSpPr bwMode="auto">
              <a:xfrm rot="9201165">
                <a:off x="1901" y="2716"/>
                <a:ext cx="167" cy="301"/>
                <a:chOff x="3168" y="2448"/>
                <a:chExt cx="192" cy="336"/>
              </a:xfrm>
            </p:grpSpPr>
            <p:sp>
              <p:nvSpPr>
                <p:cNvPr id="64" name="Oval 4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45"/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62" name="Oval 4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48"/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60" name="Oval 4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1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51"/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58" name="Oval 52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9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54"/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56" name="Oval 55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7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57"/>
              <p:cNvGrpSpPr>
                <a:grpSpLocks/>
              </p:cNvGrpSpPr>
              <p:nvPr/>
            </p:nvGrpSpPr>
            <p:grpSpPr bwMode="auto">
              <a:xfrm rot="-7892331">
                <a:off x="1458" y="1217"/>
                <a:ext cx="173" cy="294"/>
                <a:chOff x="3168" y="2448"/>
                <a:chExt cx="192" cy="336"/>
              </a:xfrm>
            </p:grpSpPr>
            <p:sp>
              <p:nvSpPr>
                <p:cNvPr id="54" name="Oval 58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5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60"/>
              <p:cNvGrpSpPr>
                <a:grpSpLocks/>
              </p:cNvGrpSpPr>
              <p:nvPr/>
            </p:nvGrpSpPr>
            <p:grpSpPr bwMode="auto">
              <a:xfrm rot="2419856">
                <a:off x="1541" y="1363"/>
                <a:ext cx="167" cy="301"/>
                <a:chOff x="3168" y="2448"/>
                <a:chExt cx="192" cy="336"/>
              </a:xfrm>
            </p:grpSpPr>
            <p:sp>
              <p:nvSpPr>
                <p:cNvPr id="52" name="Oval 61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3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63"/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50" name="Oval 64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66"/>
              <p:cNvGrpSpPr>
                <a:grpSpLocks/>
              </p:cNvGrpSpPr>
              <p:nvPr/>
            </p:nvGrpSpPr>
            <p:grpSpPr bwMode="auto">
              <a:xfrm rot="269764">
                <a:off x="2091" y="1351"/>
                <a:ext cx="168" cy="301"/>
                <a:chOff x="3168" y="2448"/>
                <a:chExt cx="192" cy="336"/>
              </a:xfrm>
            </p:grpSpPr>
            <p:sp>
              <p:nvSpPr>
                <p:cNvPr id="48" name="Oval 67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9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69"/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46" name="Oval 70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72"/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44" name="Oval 73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75"/>
              <p:cNvGrpSpPr>
                <a:grpSpLocks/>
              </p:cNvGrpSpPr>
              <p:nvPr/>
            </p:nvGrpSpPr>
            <p:grpSpPr bwMode="auto">
              <a:xfrm rot="742897">
                <a:off x="1381" y="3133"/>
                <a:ext cx="167" cy="301"/>
                <a:chOff x="3168" y="2448"/>
                <a:chExt cx="192" cy="336"/>
              </a:xfrm>
            </p:grpSpPr>
            <p:sp>
              <p:nvSpPr>
                <p:cNvPr id="42" name="Oval 76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78"/>
              <p:cNvGrpSpPr>
                <a:grpSpLocks/>
              </p:cNvGrpSpPr>
              <p:nvPr/>
            </p:nvGrpSpPr>
            <p:grpSpPr bwMode="auto">
              <a:xfrm rot="-3688110">
                <a:off x="1991" y="1095"/>
                <a:ext cx="172" cy="294"/>
                <a:chOff x="3168" y="2448"/>
                <a:chExt cx="192" cy="336"/>
              </a:xfrm>
            </p:grpSpPr>
            <p:sp>
              <p:nvSpPr>
                <p:cNvPr id="40" name="Oval 79"/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1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8" name="Group 5"/>
          <p:cNvGrpSpPr>
            <a:grpSpLocks/>
          </p:cNvGrpSpPr>
          <p:nvPr/>
        </p:nvGrpSpPr>
        <p:grpSpPr bwMode="auto">
          <a:xfrm>
            <a:off x="5087889" y="1549167"/>
            <a:ext cx="5776587" cy="3309414"/>
            <a:chOff x="27" y="-128"/>
            <a:chExt cx="2077" cy="1673"/>
          </a:xfrm>
        </p:grpSpPr>
        <p:sp>
          <p:nvSpPr>
            <p:cNvPr id="89" name="Oval 6"/>
            <p:cNvSpPr>
              <a:spLocks noChangeArrowheads="1"/>
            </p:cNvSpPr>
            <p:nvPr/>
          </p:nvSpPr>
          <p:spPr bwMode="auto">
            <a:xfrm>
              <a:off x="249" y="316"/>
              <a:ext cx="1486" cy="863"/>
            </a:xfrm>
            <a:prstGeom prst="ellips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0" name="未知"/>
            <p:cNvSpPr>
              <a:spLocks/>
            </p:cNvSpPr>
            <p:nvPr/>
          </p:nvSpPr>
          <p:spPr bwMode="auto">
            <a:xfrm>
              <a:off x="280" y="-128"/>
              <a:ext cx="197" cy="962"/>
            </a:xfrm>
            <a:custGeom>
              <a:avLst/>
              <a:gdLst>
                <a:gd name="T0" fmla="*/ 145 w 197"/>
                <a:gd name="T1" fmla="*/ 962 h 962"/>
                <a:gd name="T2" fmla="*/ 197 w 197"/>
                <a:gd name="T3" fmla="*/ 683 h 962"/>
                <a:gd name="T4" fmla="*/ 145 w 197"/>
                <a:gd name="T5" fmla="*/ 269 h 962"/>
                <a:gd name="T6" fmla="*/ 0 w 197"/>
                <a:gd name="T7" fmla="*/ 0 h 9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7"/>
                <a:gd name="T13" fmla="*/ 0 h 962"/>
                <a:gd name="T14" fmla="*/ 197 w 197"/>
                <a:gd name="T15" fmla="*/ 962 h 9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7" h="962">
                  <a:moveTo>
                    <a:pt x="145" y="962"/>
                  </a:moveTo>
                  <a:cubicBezTo>
                    <a:pt x="171" y="880"/>
                    <a:pt x="197" y="798"/>
                    <a:pt x="197" y="683"/>
                  </a:cubicBezTo>
                  <a:cubicBezTo>
                    <a:pt x="197" y="568"/>
                    <a:pt x="178" y="383"/>
                    <a:pt x="145" y="269"/>
                  </a:cubicBezTo>
                  <a:cubicBezTo>
                    <a:pt x="112" y="155"/>
                    <a:pt x="56" y="77"/>
                    <a:pt x="0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未知"/>
            <p:cNvSpPr>
              <a:spLocks/>
            </p:cNvSpPr>
            <p:nvPr/>
          </p:nvSpPr>
          <p:spPr bwMode="auto">
            <a:xfrm>
              <a:off x="27" y="994"/>
              <a:ext cx="342" cy="372"/>
            </a:xfrm>
            <a:custGeom>
              <a:avLst/>
              <a:gdLst>
                <a:gd name="T0" fmla="*/ 0 w 341"/>
                <a:gd name="T1" fmla="*/ 372 h 372"/>
                <a:gd name="T2" fmla="*/ 155 w 341"/>
                <a:gd name="T3" fmla="*/ 259 h 372"/>
                <a:gd name="T4" fmla="*/ 341 w 341"/>
                <a:gd name="T5" fmla="*/ 0 h 372"/>
                <a:gd name="T6" fmla="*/ 0 60000 65536"/>
                <a:gd name="T7" fmla="*/ 0 60000 65536"/>
                <a:gd name="T8" fmla="*/ 0 60000 65536"/>
                <a:gd name="T9" fmla="*/ 0 w 341"/>
                <a:gd name="T10" fmla="*/ 0 h 372"/>
                <a:gd name="T11" fmla="*/ 341 w 341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372">
                  <a:moveTo>
                    <a:pt x="0" y="372"/>
                  </a:moveTo>
                  <a:cubicBezTo>
                    <a:pt x="49" y="346"/>
                    <a:pt x="98" y="321"/>
                    <a:pt x="155" y="259"/>
                  </a:cubicBezTo>
                  <a:cubicBezTo>
                    <a:pt x="212" y="197"/>
                    <a:pt x="276" y="98"/>
                    <a:pt x="341" y="0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9"/>
            <p:cNvSpPr>
              <a:spLocks noChangeShapeType="1"/>
            </p:cNvSpPr>
            <p:nvPr/>
          </p:nvSpPr>
          <p:spPr bwMode="auto">
            <a:xfrm flipH="1" flipV="1">
              <a:off x="418" y="113"/>
              <a:ext cx="41" cy="16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未知"/>
            <p:cNvSpPr>
              <a:spLocks/>
            </p:cNvSpPr>
            <p:nvPr/>
          </p:nvSpPr>
          <p:spPr bwMode="auto">
            <a:xfrm>
              <a:off x="1462" y="51"/>
              <a:ext cx="310" cy="890"/>
            </a:xfrm>
            <a:custGeom>
              <a:avLst/>
              <a:gdLst>
                <a:gd name="T0" fmla="*/ 0 w 310"/>
                <a:gd name="T1" fmla="*/ 890 h 890"/>
                <a:gd name="T2" fmla="*/ 31 w 310"/>
                <a:gd name="T3" fmla="*/ 631 h 890"/>
                <a:gd name="T4" fmla="*/ 134 w 310"/>
                <a:gd name="T5" fmla="*/ 311 h 890"/>
                <a:gd name="T6" fmla="*/ 310 w 310"/>
                <a:gd name="T7" fmla="*/ 0 h 8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890"/>
                <a:gd name="T14" fmla="*/ 310 w 310"/>
                <a:gd name="T15" fmla="*/ 890 h 8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890">
                  <a:moveTo>
                    <a:pt x="0" y="890"/>
                  </a:moveTo>
                  <a:cubicBezTo>
                    <a:pt x="4" y="808"/>
                    <a:pt x="9" y="727"/>
                    <a:pt x="31" y="631"/>
                  </a:cubicBezTo>
                  <a:cubicBezTo>
                    <a:pt x="53" y="535"/>
                    <a:pt x="88" y="416"/>
                    <a:pt x="134" y="311"/>
                  </a:cubicBezTo>
                  <a:cubicBezTo>
                    <a:pt x="180" y="206"/>
                    <a:pt x="245" y="103"/>
                    <a:pt x="31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未知"/>
            <p:cNvSpPr>
              <a:spLocks/>
            </p:cNvSpPr>
            <p:nvPr/>
          </p:nvSpPr>
          <p:spPr bwMode="auto">
            <a:xfrm>
              <a:off x="1463" y="1066"/>
              <a:ext cx="113" cy="412"/>
            </a:xfrm>
            <a:custGeom>
              <a:avLst/>
              <a:gdLst>
                <a:gd name="T0" fmla="*/ 113 w 113"/>
                <a:gd name="T1" fmla="*/ 412 h 412"/>
                <a:gd name="T2" fmla="*/ 31 w 113"/>
                <a:gd name="T3" fmla="*/ 186 h 412"/>
                <a:gd name="T4" fmla="*/ 0 w 113"/>
                <a:gd name="T5" fmla="*/ 0 h 412"/>
                <a:gd name="T6" fmla="*/ 0 60000 65536"/>
                <a:gd name="T7" fmla="*/ 0 60000 65536"/>
                <a:gd name="T8" fmla="*/ 0 60000 65536"/>
                <a:gd name="T9" fmla="*/ 0 w 113"/>
                <a:gd name="T10" fmla="*/ 0 h 412"/>
                <a:gd name="T11" fmla="*/ 113 w 113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12">
                  <a:moveTo>
                    <a:pt x="113" y="412"/>
                  </a:moveTo>
                  <a:cubicBezTo>
                    <a:pt x="98" y="374"/>
                    <a:pt x="50" y="255"/>
                    <a:pt x="31" y="186"/>
                  </a:cubicBezTo>
                  <a:cubicBezTo>
                    <a:pt x="12" y="117"/>
                    <a:pt x="6" y="39"/>
                    <a:pt x="0" y="0"/>
                  </a:cubicBezTo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12"/>
            <p:cNvSpPr>
              <a:spLocks noChangeShapeType="1"/>
            </p:cNvSpPr>
            <p:nvPr/>
          </p:nvSpPr>
          <p:spPr bwMode="auto">
            <a:xfrm flipH="1">
              <a:off x="1601" y="214"/>
              <a:ext cx="62" cy="13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13"/>
            <p:cNvSpPr>
              <a:spLocks noChangeShapeType="1"/>
            </p:cNvSpPr>
            <p:nvPr/>
          </p:nvSpPr>
          <p:spPr bwMode="auto">
            <a:xfrm flipV="1">
              <a:off x="1761" y="128"/>
              <a:ext cx="186" cy="141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V="1">
              <a:off x="1846" y="666"/>
              <a:ext cx="34" cy="2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Text Box 15"/>
            <p:cNvSpPr txBox="1">
              <a:spLocks noChangeArrowheads="1"/>
            </p:cNvSpPr>
            <p:nvPr/>
          </p:nvSpPr>
          <p:spPr bwMode="auto">
            <a:xfrm>
              <a:off x="255" y="78"/>
              <a:ext cx="15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1</a:t>
              </a:r>
              <a:endParaRPr lang="zh-CN" altLang="zh-CN" sz="2800" b="0" dirty="0"/>
            </a:p>
          </p:txBody>
        </p:sp>
        <p:sp>
          <p:nvSpPr>
            <p:cNvPr id="99" name="Text Box 16"/>
            <p:cNvSpPr txBox="1">
              <a:spLocks noChangeArrowheads="1"/>
            </p:cNvSpPr>
            <p:nvPr/>
          </p:nvSpPr>
          <p:spPr bwMode="auto">
            <a:xfrm>
              <a:off x="1430" y="55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2</a:t>
              </a:r>
              <a:endParaRPr lang="zh-CN" altLang="zh-CN" sz="2800" b="0" dirty="0"/>
            </a:p>
          </p:txBody>
        </p:sp>
        <p:sp>
          <p:nvSpPr>
            <p:cNvPr id="100" name="Text Box 17"/>
            <p:cNvSpPr txBox="1">
              <a:spLocks noChangeArrowheads="1"/>
            </p:cNvSpPr>
            <p:nvPr/>
          </p:nvSpPr>
          <p:spPr bwMode="auto">
            <a:xfrm>
              <a:off x="1886" y="718"/>
              <a:ext cx="21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I</a:t>
              </a:r>
              <a:r>
                <a:rPr lang="zh-CN" altLang="zh-CN" sz="2800" b="0" baseline="-25000" dirty="0"/>
                <a:t>3</a:t>
              </a:r>
              <a:endParaRPr lang="zh-CN" altLang="zh-CN" sz="2800" b="0" dirty="0"/>
            </a:p>
          </p:txBody>
        </p:sp>
        <p:sp>
          <p:nvSpPr>
            <p:cNvPr id="101" name="Line 18"/>
            <p:cNvSpPr>
              <a:spLocks noChangeShapeType="1"/>
            </p:cNvSpPr>
            <p:nvPr/>
          </p:nvSpPr>
          <p:spPr bwMode="auto">
            <a:xfrm rot="20957529" flipH="1" flipV="1">
              <a:off x="1620" y="504"/>
              <a:ext cx="25" cy="43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Text Box 19"/>
            <p:cNvSpPr txBox="1">
              <a:spLocks noChangeArrowheads="1"/>
            </p:cNvSpPr>
            <p:nvPr/>
          </p:nvSpPr>
          <p:spPr bwMode="auto">
            <a:xfrm>
              <a:off x="1623" y="941"/>
              <a:ext cx="32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zh-CN" sz="2800" b="0" dirty="0"/>
                <a:t>L</a:t>
              </a:r>
            </a:p>
          </p:txBody>
        </p:sp>
      </p:grpSp>
      <p:sp>
        <p:nvSpPr>
          <p:cNvPr id="103" name="Text Box 5"/>
          <p:cNvSpPr txBox="1">
            <a:spLocks noChangeArrowheads="1"/>
          </p:cNvSpPr>
          <p:nvPr/>
        </p:nvSpPr>
        <p:spPr bwMode="auto">
          <a:xfrm>
            <a:off x="1808128" y="1259905"/>
            <a:ext cx="3607326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9900"/>
                </a:solidFill>
                <a:latin typeface="黑体" panose="02010609060101010101" pitchFamily="49" charset="-122"/>
              </a:rPr>
              <a:t>由于宏观物质的粒子数目及其巨大，需要用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</a:rPr>
              <a:t>统计方法</a:t>
            </a:r>
            <a:r>
              <a:rPr lang="zh-CN" altLang="en-US" sz="2800" dirty="0">
                <a:solidFill>
                  <a:srgbClr val="009900"/>
                </a:solidFill>
                <a:latin typeface="黑体" panose="02010609060101010101" pitchFamily="49" charset="-122"/>
              </a:rPr>
              <a:t>处理               </a:t>
            </a:r>
            <a:endParaRPr lang="en-US" altLang="zh-CN" sz="2800" dirty="0">
              <a:solidFill>
                <a:srgbClr val="009900"/>
              </a:solidFill>
              <a:latin typeface="黑体" panose="02010609060101010101" pitchFamily="49" charset="-122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9900"/>
                </a:solidFill>
                <a:latin typeface="黑体" panose="02010609060101010101" pitchFamily="49" charset="-122"/>
              </a:rPr>
              <a:t>和</a:t>
            </a:r>
          </a:p>
        </p:txBody>
      </p:sp>
      <p:graphicFrame>
        <p:nvGraphicFramePr>
          <p:cNvPr id="104" name="对象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05143"/>
              </p:ext>
            </p:extLst>
          </p:nvPr>
        </p:nvGraphicFramePr>
        <p:xfrm>
          <a:off x="2445712" y="3046483"/>
          <a:ext cx="11874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8" name="公式" r:id="rId5" imgW="393480" imgH="342720" progId="Equation.3">
                  <p:embed/>
                </p:oleObj>
              </mc:Choice>
              <mc:Fallback>
                <p:oleObj name="公式" r:id="rId5" imgW="39348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5712" y="3046483"/>
                        <a:ext cx="1187450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370844"/>
              </p:ext>
            </p:extLst>
          </p:nvPr>
        </p:nvGraphicFramePr>
        <p:xfrm>
          <a:off x="4506254" y="2523618"/>
          <a:ext cx="421087" cy="56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9" name="公式" r:id="rId7" imgW="152280" imgH="203040" progId="Equation.3">
                  <p:embed/>
                </p:oleObj>
              </mc:Choice>
              <mc:Fallback>
                <p:oleObj name="公式" r:id="rId7" imgW="1522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6254" y="2523618"/>
                        <a:ext cx="421087" cy="561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矩形 105"/>
          <p:cNvSpPr>
            <a:spLocks noChangeArrowheads="1"/>
          </p:cNvSpPr>
          <p:nvPr/>
        </p:nvSpPr>
        <p:spPr bwMode="auto">
          <a:xfrm>
            <a:off x="1776720" y="4105498"/>
            <a:ext cx="3275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微观模型</a:t>
            </a:r>
            <a:r>
              <a:rPr lang="en-US" altLang="zh-CN" sz="2800" dirty="0">
                <a:solidFill>
                  <a:srgbClr val="0000FF"/>
                </a:solidFill>
              </a:rPr>
              <a:t>+</a:t>
            </a:r>
            <a:r>
              <a:rPr lang="zh-CN" altLang="en-US" sz="2800" dirty="0">
                <a:solidFill>
                  <a:srgbClr val="0000FF"/>
                </a:solidFill>
              </a:rPr>
              <a:t>统计方法</a:t>
            </a: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2327132" y="5117507"/>
            <a:ext cx="7343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80808"/>
                </a:solidFill>
              </a:rPr>
              <a:t>宏观量（热力学量）</a:t>
            </a:r>
            <a:r>
              <a:rPr lang="en-US" altLang="zh-CN" sz="2800" dirty="0">
                <a:solidFill>
                  <a:srgbClr val="CC3300"/>
                </a:solidFill>
              </a:rPr>
              <a:t>=</a:t>
            </a:r>
            <a:r>
              <a:rPr lang="zh-CN" altLang="en-US" sz="2800" dirty="0">
                <a:solidFill>
                  <a:srgbClr val="008000"/>
                </a:solidFill>
              </a:rPr>
              <a:t>微观量的统计平均值</a:t>
            </a:r>
          </a:p>
        </p:txBody>
      </p:sp>
      <p:sp>
        <p:nvSpPr>
          <p:cNvPr id="108" name="矩形 107"/>
          <p:cNvSpPr/>
          <p:nvPr/>
        </p:nvSpPr>
        <p:spPr>
          <a:xfrm>
            <a:off x="2423593" y="5779344"/>
            <a:ext cx="75108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宋体" pitchFamily="2" charset="-122"/>
              </a:rPr>
              <a:t>有宏观物质存在时的</a:t>
            </a:r>
            <a:r>
              <a:rPr lang="zh-CN" altLang="en-US" dirty="0">
                <a:solidFill>
                  <a:srgbClr val="9900FF"/>
                </a:solidFill>
                <a:latin typeface="宋体" panose="02010600030101010101" pitchFamily="2" charset="-122"/>
              </a:rPr>
              <a:t>磁</a:t>
            </a:r>
            <a:r>
              <a:rPr lang="zh-CN" altLang="en-US" dirty="0">
                <a:solidFill>
                  <a:srgbClr val="9900CC"/>
                </a:solidFill>
              </a:rPr>
              <a:t>场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宏观磁</a:t>
            </a:r>
            <a:r>
              <a:rPr lang="zh-CN" altLang="en-US" dirty="0">
                <a:solidFill>
                  <a:srgbClr val="FF0000"/>
                </a:solidFill>
              </a:rPr>
              <a:t>场）</a:t>
            </a:r>
            <a:r>
              <a:rPr lang="en-US" altLang="zh-CN" dirty="0">
                <a:solidFill>
                  <a:srgbClr val="CC3300"/>
                </a:solidFill>
              </a:rPr>
              <a:t>=</a:t>
            </a:r>
            <a:r>
              <a:rPr lang="zh-CN" altLang="en-US" dirty="0">
                <a:solidFill>
                  <a:srgbClr val="FF00FF"/>
                </a:solidFill>
              </a:rPr>
              <a:t>微观</a:t>
            </a:r>
            <a:r>
              <a:rPr lang="zh-CN" altLang="en-US" dirty="0">
                <a:solidFill>
                  <a:srgbClr val="FF33CC"/>
                </a:solidFill>
                <a:latin typeface="宋体" panose="02010600030101010101" pitchFamily="2" charset="-122"/>
              </a:rPr>
              <a:t>磁</a:t>
            </a:r>
            <a:r>
              <a:rPr lang="zh-CN" altLang="en-US" dirty="0">
                <a:solidFill>
                  <a:srgbClr val="FF00FF"/>
                </a:solidFill>
              </a:rPr>
              <a:t>场</a:t>
            </a:r>
            <a:r>
              <a:rPr lang="zh-CN" altLang="en-US" dirty="0">
                <a:solidFill>
                  <a:srgbClr val="0000FF"/>
                </a:solidFill>
              </a:rPr>
              <a:t>（分子电流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产生的磁</a:t>
            </a:r>
            <a:r>
              <a:rPr lang="zh-CN" altLang="en-US" dirty="0">
                <a:solidFill>
                  <a:srgbClr val="0000FF"/>
                </a:solidFill>
              </a:rPr>
              <a:t>场）</a:t>
            </a:r>
            <a:r>
              <a:rPr lang="zh-CN" altLang="en-US" dirty="0">
                <a:solidFill>
                  <a:srgbClr val="008000"/>
                </a:solidFill>
              </a:rPr>
              <a:t>的统计平均值</a:t>
            </a:r>
          </a:p>
        </p:txBody>
      </p:sp>
    </p:spTree>
    <p:extLst>
      <p:ext uri="{BB962C8B-B14F-4D97-AF65-F5344CB8AC3E}">
        <p14:creationId xmlns:p14="http://schemas.microsoft.com/office/powerpoint/2010/main" val="9771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03" grpId="0"/>
      <p:bldP spid="106" grpId="0"/>
      <p:bldP spid="107" grpId="0"/>
      <p:bldP spid="10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083762" y="-175419"/>
            <a:ext cx="4445000" cy="6354763"/>
            <a:chOff x="2960" y="0"/>
            <a:chExt cx="2800" cy="4003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2960" y="0"/>
              <a:ext cx="2800" cy="4003"/>
              <a:chOff x="2960" y="0"/>
              <a:chExt cx="2800" cy="4003"/>
            </a:xfrm>
          </p:grpSpPr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2960" y="0"/>
                <a:ext cx="2800" cy="3044"/>
                <a:chOff x="2960" y="240"/>
                <a:chExt cx="2800" cy="3044"/>
              </a:xfrm>
            </p:grpSpPr>
            <p:sp>
              <p:nvSpPr>
                <p:cNvPr id="5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739" y="1836"/>
                  <a:ext cx="576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29"/>
                <p:cNvSpPr>
                  <a:spLocks noChangeShapeType="1"/>
                </p:cNvSpPr>
                <p:nvPr/>
              </p:nvSpPr>
              <p:spPr bwMode="auto">
                <a:xfrm>
                  <a:off x="4315" y="1836"/>
                  <a:ext cx="528" cy="11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Rectangle 30"/>
                <p:cNvSpPr>
                  <a:spLocks noChangeArrowheads="1"/>
                </p:cNvSpPr>
                <p:nvPr/>
              </p:nvSpPr>
              <p:spPr bwMode="auto">
                <a:xfrm>
                  <a:off x="3729" y="1691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57" name="Rectangle 31"/>
                <p:cNvSpPr>
                  <a:spLocks noChangeArrowheads="1"/>
                </p:cNvSpPr>
                <p:nvPr/>
              </p:nvSpPr>
              <p:spPr bwMode="auto">
                <a:xfrm>
                  <a:off x="3921" y="1869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58" name="Rectangle 32"/>
                <p:cNvSpPr>
                  <a:spLocks noChangeArrowheads="1"/>
                </p:cNvSpPr>
                <p:nvPr/>
              </p:nvSpPr>
              <p:spPr bwMode="auto">
                <a:xfrm>
                  <a:off x="4113" y="2123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59" name="Rectangle 33"/>
                <p:cNvSpPr>
                  <a:spLocks noChangeArrowheads="1"/>
                </p:cNvSpPr>
                <p:nvPr/>
              </p:nvSpPr>
              <p:spPr bwMode="auto">
                <a:xfrm>
                  <a:off x="4305" y="2301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pSp>
              <p:nvGrpSpPr>
                <p:cNvPr id="60" name="Group 34"/>
                <p:cNvGrpSpPr>
                  <a:grpSpLocks/>
                </p:cNvGrpSpPr>
                <p:nvPr/>
              </p:nvGrpSpPr>
              <p:grpSpPr bwMode="auto">
                <a:xfrm>
                  <a:off x="3008" y="1116"/>
                  <a:ext cx="208" cy="404"/>
                  <a:chOff x="3007" y="876"/>
                  <a:chExt cx="208" cy="404"/>
                </a:xfrm>
              </p:grpSpPr>
              <p:sp>
                <p:nvSpPr>
                  <p:cNvPr id="250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0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8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61" name="Group 37"/>
                <p:cNvGrpSpPr>
                  <a:grpSpLocks/>
                </p:cNvGrpSpPr>
                <p:nvPr/>
              </p:nvGrpSpPr>
              <p:grpSpPr bwMode="auto">
                <a:xfrm>
                  <a:off x="3104" y="912"/>
                  <a:ext cx="208" cy="404"/>
                  <a:chOff x="3103" y="672"/>
                  <a:chExt cx="208" cy="404"/>
                </a:xfrm>
              </p:grpSpPr>
              <p:sp>
                <p:nvSpPr>
                  <p:cNvPr id="248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67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Group 40"/>
                <p:cNvGrpSpPr>
                  <a:grpSpLocks/>
                </p:cNvGrpSpPr>
                <p:nvPr/>
              </p:nvGrpSpPr>
              <p:grpSpPr bwMode="auto">
                <a:xfrm>
                  <a:off x="4767" y="2232"/>
                  <a:ext cx="310" cy="327"/>
                  <a:chOff x="4766" y="1992"/>
                  <a:chExt cx="310" cy="327"/>
                </a:xfrm>
              </p:grpSpPr>
              <p:sp>
                <p:nvSpPr>
                  <p:cNvPr id="246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4845" y="20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7" name="Rectangle 4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66" y="19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3" name="Group 43"/>
                <p:cNvGrpSpPr>
                  <a:grpSpLocks/>
                </p:cNvGrpSpPr>
                <p:nvPr/>
              </p:nvGrpSpPr>
              <p:grpSpPr bwMode="auto">
                <a:xfrm>
                  <a:off x="3760" y="2376"/>
                  <a:ext cx="310" cy="327"/>
                  <a:chOff x="3759" y="2136"/>
                  <a:chExt cx="310" cy="327"/>
                </a:xfrm>
              </p:grpSpPr>
              <p:sp>
                <p:nvSpPr>
                  <p:cNvPr id="244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5" name="Rectangle 4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59" y="21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4" name="Group 46"/>
                <p:cNvGrpSpPr>
                  <a:grpSpLocks/>
                </p:cNvGrpSpPr>
                <p:nvPr/>
              </p:nvGrpSpPr>
              <p:grpSpPr bwMode="auto">
                <a:xfrm>
                  <a:off x="4912" y="1464"/>
                  <a:ext cx="310" cy="327"/>
                  <a:chOff x="4911" y="1224"/>
                  <a:chExt cx="310" cy="327"/>
                </a:xfrm>
              </p:grpSpPr>
              <p:sp>
                <p:nvSpPr>
                  <p:cNvPr id="242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4990" y="126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3" name="Rectangle 4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1" y="122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5" name="Group 49"/>
                <p:cNvGrpSpPr>
                  <a:grpSpLocks/>
                </p:cNvGrpSpPr>
                <p:nvPr/>
              </p:nvGrpSpPr>
              <p:grpSpPr bwMode="auto">
                <a:xfrm>
                  <a:off x="4480" y="984"/>
                  <a:ext cx="310" cy="327"/>
                  <a:chOff x="4479" y="744"/>
                  <a:chExt cx="310" cy="327"/>
                </a:xfrm>
              </p:grpSpPr>
              <p:sp>
                <p:nvSpPr>
                  <p:cNvPr id="24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1" name="Rectangle 5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6" name="Group 52"/>
                <p:cNvGrpSpPr>
                  <a:grpSpLocks/>
                </p:cNvGrpSpPr>
                <p:nvPr/>
              </p:nvGrpSpPr>
              <p:grpSpPr bwMode="auto">
                <a:xfrm>
                  <a:off x="3472" y="1992"/>
                  <a:ext cx="310" cy="327"/>
                  <a:chOff x="3471" y="1752"/>
                  <a:chExt cx="310" cy="327"/>
                </a:xfrm>
              </p:grpSpPr>
              <p:sp>
                <p:nvSpPr>
                  <p:cNvPr id="23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9" name="Rectangle 5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1" y="175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7" name="Group 55"/>
                <p:cNvGrpSpPr>
                  <a:grpSpLocks/>
                </p:cNvGrpSpPr>
                <p:nvPr/>
              </p:nvGrpSpPr>
              <p:grpSpPr bwMode="auto">
                <a:xfrm>
                  <a:off x="3856" y="1032"/>
                  <a:ext cx="310" cy="327"/>
                  <a:chOff x="3855" y="792"/>
                  <a:chExt cx="310" cy="327"/>
                </a:xfrm>
              </p:grpSpPr>
              <p:sp>
                <p:nvSpPr>
                  <p:cNvPr id="236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3934" y="8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7" name="Rectangle 5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855" y="7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8" name="Group 58"/>
                <p:cNvGrpSpPr>
                  <a:grpSpLocks/>
                </p:cNvGrpSpPr>
                <p:nvPr/>
              </p:nvGrpSpPr>
              <p:grpSpPr bwMode="auto">
                <a:xfrm>
                  <a:off x="4624" y="1080"/>
                  <a:ext cx="310" cy="327"/>
                  <a:chOff x="4623" y="840"/>
                  <a:chExt cx="310" cy="327"/>
                </a:xfrm>
              </p:grpSpPr>
              <p:sp>
                <p:nvSpPr>
                  <p:cNvPr id="234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4702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5" name="Rectangle 6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3" y="84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9" name="Group 61"/>
                <p:cNvGrpSpPr>
                  <a:grpSpLocks/>
                </p:cNvGrpSpPr>
                <p:nvPr/>
              </p:nvGrpSpPr>
              <p:grpSpPr bwMode="auto">
                <a:xfrm>
                  <a:off x="3616" y="1224"/>
                  <a:ext cx="310" cy="327"/>
                  <a:chOff x="3615" y="984"/>
                  <a:chExt cx="310" cy="327"/>
                </a:xfrm>
              </p:grpSpPr>
              <p:sp>
                <p:nvSpPr>
                  <p:cNvPr id="232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3694" y="10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3" name="Rectangle 6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615" y="9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0" name="Group 64"/>
                <p:cNvGrpSpPr>
                  <a:grpSpLocks/>
                </p:cNvGrpSpPr>
                <p:nvPr/>
              </p:nvGrpSpPr>
              <p:grpSpPr bwMode="auto">
                <a:xfrm>
                  <a:off x="3424" y="1848"/>
                  <a:ext cx="310" cy="327"/>
                  <a:chOff x="3423" y="1608"/>
                  <a:chExt cx="310" cy="327"/>
                </a:xfrm>
              </p:grpSpPr>
              <p:sp>
                <p:nvSpPr>
                  <p:cNvPr id="230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3502" y="16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1" name="Rectangle 6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3" y="160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1" name="Group 67"/>
                <p:cNvGrpSpPr>
                  <a:grpSpLocks/>
                </p:cNvGrpSpPr>
                <p:nvPr/>
              </p:nvGrpSpPr>
              <p:grpSpPr bwMode="auto">
                <a:xfrm>
                  <a:off x="4816" y="1320"/>
                  <a:ext cx="310" cy="327"/>
                  <a:chOff x="4815" y="1080"/>
                  <a:chExt cx="310" cy="327"/>
                </a:xfrm>
              </p:grpSpPr>
              <p:sp>
                <p:nvSpPr>
                  <p:cNvPr id="228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894" y="11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9" name="Rectangle 6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15" y="10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2" name="Group 70"/>
                <p:cNvGrpSpPr>
                  <a:grpSpLocks/>
                </p:cNvGrpSpPr>
                <p:nvPr/>
              </p:nvGrpSpPr>
              <p:grpSpPr bwMode="auto">
                <a:xfrm>
                  <a:off x="4480" y="2424"/>
                  <a:ext cx="310" cy="327"/>
                  <a:chOff x="4479" y="2184"/>
                  <a:chExt cx="310" cy="327"/>
                </a:xfrm>
              </p:grpSpPr>
              <p:sp>
                <p:nvSpPr>
                  <p:cNvPr id="226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7" name="Rectangle 7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3" name="Group 73"/>
                <p:cNvGrpSpPr>
                  <a:grpSpLocks/>
                </p:cNvGrpSpPr>
                <p:nvPr/>
              </p:nvGrpSpPr>
              <p:grpSpPr bwMode="auto">
                <a:xfrm>
                  <a:off x="4144" y="936"/>
                  <a:ext cx="310" cy="327"/>
                  <a:chOff x="4143" y="696"/>
                  <a:chExt cx="310" cy="327"/>
                </a:xfrm>
              </p:grpSpPr>
              <p:sp>
                <p:nvSpPr>
                  <p:cNvPr id="22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222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5" name="Rectangle 7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43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4" name="Group 76"/>
                <p:cNvGrpSpPr>
                  <a:grpSpLocks/>
                </p:cNvGrpSpPr>
                <p:nvPr/>
              </p:nvGrpSpPr>
              <p:grpSpPr bwMode="auto">
                <a:xfrm>
                  <a:off x="3903" y="2424"/>
                  <a:ext cx="310" cy="327"/>
                  <a:chOff x="3902" y="2184"/>
                  <a:chExt cx="310" cy="327"/>
                </a:xfrm>
              </p:grpSpPr>
              <p:sp>
                <p:nvSpPr>
                  <p:cNvPr id="222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3" name="Rectangle 7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02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5" name="Group 79"/>
                <p:cNvGrpSpPr>
                  <a:grpSpLocks/>
                </p:cNvGrpSpPr>
                <p:nvPr/>
              </p:nvGrpSpPr>
              <p:grpSpPr bwMode="auto">
                <a:xfrm>
                  <a:off x="3567" y="2136"/>
                  <a:ext cx="310" cy="327"/>
                  <a:chOff x="3566" y="1896"/>
                  <a:chExt cx="310" cy="327"/>
                </a:xfrm>
              </p:grpSpPr>
              <p:sp>
                <p:nvSpPr>
                  <p:cNvPr id="22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19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1" name="Rectangle 8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66" y="18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6" name="Group 82"/>
                <p:cNvGrpSpPr>
                  <a:grpSpLocks/>
                </p:cNvGrpSpPr>
                <p:nvPr/>
              </p:nvGrpSpPr>
              <p:grpSpPr bwMode="auto">
                <a:xfrm>
                  <a:off x="4959" y="1656"/>
                  <a:ext cx="310" cy="327"/>
                  <a:chOff x="4958" y="1416"/>
                  <a:chExt cx="310" cy="327"/>
                </a:xfrm>
              </p:grpSpPr>
              <p:sp>
                <p:nvSpPr>
                  <p:cNvPr id="218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4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9" name="Rectangle 8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41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7" name="Group 85"/>
                <p:cNvGrpSpPr>
                  <a:grpSpLocks/>
                </p:cNvGrpSpPr>
                <p:nvPr/>
              </p:nvGrpSpPr>
              <p:grpSpPr bwMode="auto">
                <a:xfrm>
                  <a:off x="4623" y="2328"/>
                  <a:ext cx="310" cy="327"/>
                  <a:chOff x="4622" y="2088"/>
                  <a:chExt cx="310" cy="327"/>
                </a:xfrm>
              </p:grpSpPr>
              <p:sp>
                <p:nvSpPr>
                  <p:cNvPr id="216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1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7" name="Rectangle 8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2" y="20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8" name="Group 88"/>
                <p:cNvGrpSpPr>
                  <a:grpSpLocks/>
                </p:cNvGrpSpPr>
                <p:nvPr/>
              </p:nvGrpSpPr>
              <p:grpSpPr bwMode="auto">
                <a:xfrm>
                  <a:off x="4959" y="1800"/>
                  <a:ext cx="310" cy="327"/>
                  <a:chOff x="4958" y="1560"/>
                  <a:chExt cx="310" cy="327"/>
                </a:xfrm>
              </p:grpSpPr>
              <p:sp>
                <p:nvSpPr>
                  <p:cNvPr id="214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5" name="Rectangle 9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56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9" name="Group 91"/>
                <p:cNvGrpSpPr>
                  <a:grpSpLocks/>
                </p:cNvGrpSpPr>
                <p:nvPr/>
              </p:nvGrpSpPr>
              <p:grpSpPr bwMode="auto">
                <a:xfrm>
                  <a:off x="4719" y="1176"/>
                  <a:ext cx="310" cy="327"/>
                  <a:chOff x="4718" y="936"/>
                  <a:chExt cx="310" cy="327"/>
                </a:xfrm>
              </p:grpSpPr>
              <p:sp>
                <p:nvSpPr>
                  <p:cNvPr id="212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3" name="Rectangle 9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18" y="9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0" name="Group 94"/>
                <p:cNvGrpSpPr>
                  <a:grpSpLocks/>
                </p:cNvGrpSpPr>
                <p:nvPr/>
              </p:nvGrpSpPr>
              <p:grpSpPr bwMode="auto">
                <a:xfrm>
                  <a:off x="4335" y="936"/>
                  <a:ext cx="310" cy="327"/>
                  <a:chOff x="4334" y="696"/>
                  <a:chExt cx="310" cy="327"/>
                </a:xfrm>
              </p:grpSpPr>
              <p:sp>
                <p:nvSpPr>
                  <p:cNvPr id="210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1" name="Rectangle 9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1" name="Group 97"/>
                <p:cNvGrpSpPr>
                  <a:grpSpLocks/>
                </p:cNvGrpSpPr>
                <p:nvPr/>
              </p:nvGrpSpPr>
              <p:grpSpPr bwMode="auto">
                <a:xfrm>
                  <a:off x="3711" y="1128"/>
                  <a:ext cx="310" cy="327"/>
                  <a:chOff x="3710" y="888"/>
                  <a:chExt cx="310" cy="327"/>
                </a:xfrm>
              </p:grpSpPr>
              <p:sp>
                <p:nvSpPr>
                  <p:cNvPr id="208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9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9" name="Rectangle 9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10" y="8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2" name="Group 100"/>
                <p:cNvGrpSpPr>
                  <a:grpSpLocks/>
                </p:cNvGrpSpPr>
                <p:nvPr/>
              </p:nvGrpSpPr>
              <p:grpSpPr bwMode="auto">
                <a:xfrm>
                  <a:off x="3999" y="984"/>
                  <a:ext cx="310" cy="327"/>
                  <a:chOff x="3998" y="744"/>
                  <a:chExt cx="310" cy="327"/>
                </a:xfrm>
              </p:grpSpPr>
              <p:sp>
                <p:nvSpPr>
                  <p:cNvPr id="206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7" name="Rectangle 10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98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3" name="Group 103"/>
                <p:cNvGrpSpPr>
                  <a:grpSpLocks/>
                </p:cNvGrpSpPr>
                <p:nvPr/>
              </p:nvGrpSpPr>
              <p:grpSpPr bwMode="auto">
                <a:xfrm>
                  <a:off x="4911" y="1944"/>
                  <a:ext cx="310" cy="327"/>
                  <a:chOff x="4910" y="1704"/>
                  <a:chExt cx="310" cy="327"/>
                </a:xfrm>
              </p:grpSpPr>
              <p:sp>
                <p:nvSpPr>
                  <p:cNvPr id="204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174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5" name="Rectangle 10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0" y="170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4" name="Group 106"/>
                <p:cNvGrpSpPr>
                  <a:grpSpLocks/>
                </p:cNvGrpSpPr>
                <p:nvPr/>
              </p:nvGrpSpPr>
              <p:grpSpPr bwMode="auto">
                <a:xfrm>
                  <a:off x="4863" y="2088"/>
                  <a:ext cx="310" cy="327"/>
                  <a:chOff x="4862" y="1848"/>
                  <a:chExt cx="310" cy="327"/>
                </a:xfrm>
              </p:grpSpPr>
              <p:sp>
                <p:nvSpPr>
                  <p:cNvPr id="202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4941" y="18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3" name="Rectangle 10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62" y="184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5" name="Group 109"/>
                <p:cNvGrpSpPr>
                  <a:grpSpLocks/>
                </p:cNvGrpSpPr>
                <p:nvPr/>
              </p:nvGrpSpPr>
              <p:grpSpPr bwMode="auto">
                <a:xfrm>
                  <a:off x="4047" y="2472"/>
                  <a:ext cx="310" cy="327"/>
                  <a:chOff x="4046" y="2232"/>
                  <a:chExt cx="310" cy="327"/>
                </a:xfrm>
              </p:grpSpPr>
              <p:sp>
                <p:nvSpPr>
                  <p:cNvPr id="200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1" name="Rectangle 11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046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6" name="Group 112"/>
                <p:cNvGrpSpPr>
                  <a:grpSpLocks/>
                </p:cNvGrpSpPr>
                <p:nvPr/>
              </p:nvGrpSpPr>
              <p:grpSpPr bwMode="auto">
                <a:xfrm>
                  <a:off x="4191" y="2520"/>
                  <a:ext cx="310" cy="327"/>
                  <a:chOff x="4190" y="2280"/>
                  <a:chExt cx="310" cy="327"/>
                </a:xfrm>
              </p:grpSpPr>
              <p:sp>
                <p:nvSpPr>
                  <p:cNvPr id="198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3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9" name="Rectangle 11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90" y="22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7" name="Group 115"/>
                <p:cNvGrpSpPr>
                  <a:grpSpLocks/>
                </p:cNvGrpSpPr>
                <p:nvPr/>
              </p:nvGrpSpPr>
              <p:grpSpPr bwMode="auto">
                <a:xfrm>
                  <a:off x="4335" y="2472"/>
                  <a:ext cx="310" cy="327"/>
                  <a:chOff x="4334" y="2232"/>
                  <a:chExt cx="310" cy="327"/>
                </a:xfrm>
              </p:grpSpPr>
              <p:sp>
                <p:nvSpPr>
                  <p:cNvPr id="196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7" name="Rectangle 11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8" name="Group 118"/>
                <p:cNvGrpSpPr>
                  <a:grpSpLocks/>
                </p:cNvGrpSpPr>
                <p:nvPr/>
              </p:nvGrpSpPr>
              <p:grpSpPr bwMode="auto">
                <a:xfrm>
                  <a:off x="3519" y="1368"/>
                  <a:ext cx="310" cy="327"/>
                  <a:chOff x="3518" y="1128"/>
                  <a:chExt cx="310" cy="327"/>
                </a:xfrm>
              </p:grpSpPr>
              <p:sp>
                <p:nvSpPr>
                  <p:cNvPr id="194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5" name="Rectangle 12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18" y="112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9" name="Group 121"/>
                <p:cNvGrpSpPr>
                  <a:grpSpLocks/>
                </p:cNvGrpSpPr>
                <p:nvPr/>
              </p:nvGrpSpPr>
              <p:grpSpPr bwMode="auto">
                <a:xfrm>
                  <a:off x="3471" y="1512"/>
                  <a:ext cx="310" cy="327"/>
                  <a:chOff x="3470" y="1272"/>
                  <a:chExt cx="310" cy="327"/>
                </a:xfrm>
              </p:grpSpPr>
              <p:sp>
                <p:nvSpPr>
                  <p:cNvPr id="192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3" name="Rectangle 12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0" y="127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0" name="Group 124"/>
                <p:cNvGrpSpPr>
                  <a:grpSpLocks/>
                </p:cNvGrpSpPr>
                <p:nvPr/>
              </p:nvGrpSpPr>
              <p:grpSpPr bwMode="auto">
                <a:xfrm>
                  <a:off x="3423" y="1704"/>
                  <a:ext cx="310" cy="327"/>
                  <a:chOff x="3422" y="1464"/>
                  <a:chExt cx="310" cy="327"/>
                </a:xfrm>
              </p:grpSpPr>
              <p:sp>
                <p:nvSpPr>
                  <p:cNvPr id="190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501" y="15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1" name="Rectangle 12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2" y="146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1" name="Group 127"/>
                <p:cNvGrpSpPr>
                  <a:grpSpLocks/>
                </p:cNvGrpSpPr>
                <p:nvPr/>
              </p:nvGrpSpPr>
              <p:grpSpPr bwMode="auto">
                <a:xfrm>
                  <a:off x="3248" y="720"/>
                  <a:ext cx="208" cy="404"/>
                  <a:chOff x="3247" y="480"/>
                  <a:chExt cx="208" cy="404"/>
                </a:xfrm>
              </p:grpSpPr>
              <p:sp>
                <p:nvSpPr>
                  <p:cNvPr id="188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6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9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48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2" name="Group 130"/>
                <p:cNvGrpSpPr>
                  <a:grpSpLocks/>
                </p:cNvGrpSpPr>
                <p:nvPr/>
              </p:nvGrpSpPr>
              <p:grpSpPr bwMode="auto">
                <a:xfrm>
                  <a:off x="3649" y="384"/>
                  <a:ext cx="208" cy="404"/>
                  <a:chOff x="3631" y="144"/>
                  <a:chExt cx="208" cy="404"/>
                </a:xfrm>
              </p:grpSpPr>
              <p:sp>
                <p:nvSpPr>
                  <p:cNvPr id="186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7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631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3" name="Group 133"/>
                <p:cNvGrpSpPr>
                  <a:grpSpLocks/>
                </p:cNvGrpSpPr>
                <p:nvPr/>
              </p:nvGrpSpPr>
              <p:grpSpPr bwMode="auto">
                <a:xfrm>
                  <a:off x="3872" y="288"/>
                  <a:ext cx="208" cy="404"/>
                  <a:chOff x="3871" y="48"/>
                  <a:chExt cx="208" cy="404"/>
                </a:xfrm>
              </p:grpSpPr>
              <p:sp>
                <p:nvSpPr>
                  <p:cNvPr id="184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388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5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87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4" name="Group 136"/>
                <p:cNvGrpSpPr>
                  <a:grpSpLocks/>
                </p:cNvGrpSpPr>
                <p:nvPr/>
              </p:nvGrpSpPr>
              <p:grpSpPr bwMode="auto">
                <a:xfrm>
                  <a:off x="5072" y="2544"/>
                  <a:ext cx="208" cy="404"/>
                  <a:chOff x="5071" y="2304"/>
                  <a:chExt cx="208" cy="404"/>
                </a:xfrm>
              </p:grpSpPr>
              <p:sp>
                <p:nvSpPr>
                  <p:cNvPr id="182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508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507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5" name="Group 139"/>
                <p:cNvGrpSpPr>
                  <a:grpSpLocks/>
                </p:cNvGrpSpPr>
                <p:nvPr/>
              </p:nvGrpSpPr>
              <p:grpSpPr bwMode="auto">
                <a:xfrm>
                  <a:off x="5265" y="2400"/>
                  <a:ext cx="208" cy="404"/>
                  <a:chOff x="5264" y="2160"/>
                  <a:chExt cx="208" cy="404"/>
                </a:xfrm>
              </p:grpSpPr>
              <p:sp>
                <p:nvSpPr>
                  <p:cNvPr id="180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5278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5264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6" name="Group 142"/>
                <p:cNvGrpSpPr>
                  <a:grpSpLocks/>
                </p:cNvGrpSpPr>
                <p:nvPr/>
              </p:nvGrpSpPr>
              <p:grpSpPr bwMode="auto">
                <a:xfrm>
                  <a:off x="5457" y="2016"/>
                  <a:ext cx="208" cy="404"/>
                  <a:chOff x="5456" y="1776"/>
                  <a:chExt cx="208" cy="404"/>
                </a:xfrm>
              </p:grpSpPr>
              <p:sp>
                <p:nvSpPr>
                  <p:cNvPr id="178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5470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5456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7" name="Group 145"/>
                <p:cNvGrpSpPr>
                  <a:grpSpLocks/>
                </p:cNvGrpSpPr>
                <p:nvPr/>
              </p:nvGrpSpPr>
              <p:grpSpPr bwMode="auto">
                <a:xfrm>
                  <a:off x="5361" y="2208"/>
                  <a:ext cx="208" cy="404"/>
                  <a:chOff x="5360" y="1968"/>
                  <a:chExt cx="208" cy="404"/>
                </a:xfrm>
              </p:grpSpPr>
              <p:sp>
                <p:nvSpPr>
                  <p:cNvPr id="176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5374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7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360" y="19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8" name="Group 148"/>
                <p:cNvGrpSpPr>
                  <a:grpSpLocks/>
                </p:cNvGrpSpPr>
                <p:nvPr/>
              </p:nvGrpSpPr>
              <p:grpSpPr bwMode="auto">
                <a:xfrm>
                  <a:off x="5552" y="1824"/>
                  <a:ext cx="208" cy="404"/>
                  <a:chOff x="5551" y="1584"/>
                  <a:chExt cx="208" cy="404"/>
                </a:xfrm>
              </p:grpSpPr>
              <p:sp>
                <p:nvSpPr>
                  <p:cNvPr id="174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5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9" name="Group 151"/>
                <p:cNvGrpSpPr>
                  <a:grpSpLocks/>
                </p:cNvGrpSpPr>
                <p:nvPr/>
              </p:nvGrpSpPr>
              <p:grpSpPr bwMode="auto">
                <a:xfrm>
                  <a:off x="5552" y="1632"/>
                  <a:ext cx="208" cy="404"/>
                  <a:chOff x="5551" y="1392"/>
                  <a:chExt cx="208" cy="404"/>
                </a:xfrm>
              </p:grpSpPr>
              <p:sp>
                <p:nvSpPr>
                  <p:cNvPr id="172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3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39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0" name="Group 154"/>
                <p:cNvGrpSpPr>
                  <a:grpSpLocks/>
                </p:cNvGrpSpPr>
                <p:nvPr/>
              </p:nvGrpSpPr>
              <p:grpSpPr bwMode="auto">
                <a:xfrm>
                  <a:off x="5552" y="1440"/>
                  <a:ext cx="208" cy="404"/>
                  <a:chOff x="5551" y="1200"/>
                  <a:chExt cx="208" cy="404"/>
                </a:xfrm>
              </p:grpSpPr>
              <p:sp>
                <p:nvSpPr>
                  <p:cNvPr id="170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4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1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20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1" name="Group 157"/>
                <p:cNvGrpSpPr>
                  <a:grpSpLocks/>
                </p:cNvGrpSpPr>
                <p:nvPr/>
              </p:nvGrpSpPr>
              <p:grpSpPr bwMode="auto">
                <a:xfrm>
                  <a:off x="5504" y="1200"/>
                  <a:ext cx="208" cy="404"/>
                  <a:chOff x="5503" y="960"/>
                  <a:chExt cx="208" cy="404"/>
                </a:xfrm>
              </p:grpSpPr>
              <p:sp>
                <p:nvSpPr>
                  <p:cNvPr id="168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551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9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5503" y="9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2" name="Group 160"/>
                <p:cNvGrpSpPr>
                  <a:grpSpLocks/>
                </p:cNvGrpSpPr>
                <p:nvPr/>
              </p:nvGrpSpPr>
              <p:grpSpPr bwMode="auto">
                <a:xfrm>
                  <a:off x="5408" y="1008"/>
                  <a:ext cx="208" cy="404"/>
                  <a:chOff x="5407" y="768"/>
                  <a:chExt cx="208" cy="404"/>
                </a:xfrm>
              </p:grpSpPr>
              <p:sp>
                <p:nvSpPr>
                  <p:cNvPr id="166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5421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7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5407" y="7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3" name="Group 163"/>
                <p:cNvGrpSpPr>
                  <a:grpSpLocks/>
                </p:cNvGrpSpPr>
                <p:nvPr/>
              </p:nvGrpSpPr>
              <p:grpSpPr bwMode="auto">
                <a:xfrm>
                  <a:off x="5312" y="816"/>
                  <a:ext cx="208" cy="404"/>
                  <a:chOff x="5311" y="576"/>
                  <a:chExt cx="208" cy="404"/>
                </a:xfrm>
              </p:grpSpPr>
              <p:sp>
                <p:nvSpPr>
                  <p:cNvPr id="164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5325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5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5311" y="5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4" name="Group 166"/>
                <p:cNvGrpSpPr>
                  <a:grpSpLocks/>
                </p:cNvGrpSpPr>
                <p:nvPr/>
              </p:nvGrpSpPr>
              <p:grpSpPr bwMode="auto">
                <a:xfrm>
                  <a:off x="5168" y="624"/>
                  <a:ext cx="208" cy="404"/>
                  <a:chOff x="5167" y="384"/>
                  <a:chExt cx="208" cy="404"/>
                </a:xfrm>
              </p:grpSpPr>
              <p:sp>
                <p:nvSpPr>
                  <p:cNvPr id="162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5181" y="5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3" name="Rectangle 168"/>
                  <p:cNvSpPr>
                    <a:spLocks noChangeArrowheads="1"/>
                  </p:cNvSpPr>
                  <p:nvPr/>
                </p:nvSpPr>
                <p:spPr bwMode="auto">
                  <a:xfrm>
                    <a:off x="5167" y="3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5" name="Group 169"/>
                <p:cNvGrpSpPr>
                  <a:grpSpLocks/>
                </p:cNvGrpSpPr>
                <p:nvPr/>
              </p:nvGrpSpPr>
              <p:grpSpPr bwMode="auto">
                <a:xfrm>
                  <a:off x="4976" y="480"/>
                  <a:ext cx="208" cy="404"/>
                  <a:chOff x="4975" y="240"/>
                  <a:chExt cx="208" cy="404"/>
                </a:xfrm>
              </p:grpSpPr>
              <p:sp>
                <p:nvSpPr>
                  <p:cNvPr id="160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4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1" name="Rectangle 171"/>
                  <p:cNvSpPr>
                    <a:spLocks noChangeArrowheads="1"/>
                  </p:cNvSpPr>
                  <p:nvPr/>
                </p:nvSpPr>
                <p:spPr bwMode="auto">
                  <a:xfrm>
                    <a:off x="4975" y="2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6" name="Group 172"/>
                <p:cNvGrpSpPr>
                  <a:grpSpLocks/>
                </p:cNvGrpSpPr>
                <p:nvPr/>
              </p:nvGrpSpPr>
              <p:grpSpPr bwMode="auto">
                <a:xfrm>
                  <a:off x="4784" y="384"/>
                  <a:ext cx="208" cy="404"/>
                  <a:chOff x="4783" y="144"/>
                  <a:chExt cx="208" cy="404"/>
                </a:xfrm>
              </p:grpSpPr>
              <p:sp>
                <p:nvSpPr>
                  <p:cNvPr id="158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9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4783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7" name="Group 175"/>
                <p:cNvGrpSpPr>
                  <a:grpSpLocks/>
                </p:cNvGrpSpPr>
                <p:nvPr/>
              </p:nvGrpSpPr>
              <p:grpSpPr bwMode="auto">
                <a:xfrm>
                  <a:off x="4368" y="240"/>
                  <a:ext cx="208" cy="404"/>
                  <a:chOff x="4351" y="0"/>
                  <a:chExt cx="208" cy="404"/>
                </a:xfrm>
              </p:grpSpPr>
              <p:sp>
                <p:nvSpPr>
                  <p:cNvPr id="156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436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7" name="Rectangle 177"/>
                  <p:cNvSpPr>
                    <a:spLocks noChangeArrowheads="1"/>
                  </p:cNvSpPr>
                  <p:nvPr/>
                </p:nvSpPr>
                <p:spPr bwMode="auto">
                  <a:xfrm>
                    <a:off x="435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8" name="Group 178"/>
                <p:cNvGrpSpPr>
                  <a:grpSpLocks/>
                </p:cNvGrpSpPr>
                <p:nvPr/>
              </p:nvGrpSpPr>
              <p:grpSpPr bwMode="auto">
                <a:xfrm>
                  <a:off x="4608" y="288"/>
                  <a:ext cx="208" cy="404"/>
                  <a:chOff x="4591" y="48"/>
                  <a:chExt cx="208" cy="404"/>
                </a:xfrm>
              </p:grpSpPr>
              <p:sp>
                <p:nvSpPr>
                  <p:cNvPr id="154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460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5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459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9" name="Group 181"/>
                <p:cNvGrpSpPr>
                  <a:grpSpLocks/>
                </p:cNvGrpSpPr>
                <p:nvPr/>
              </p:nvGrpSpPr>
              <p:grpSpPr bwMode="auto">
                <a:xfrm>
                  <a:off x="4128" y="240"/>
                  <a:ext cx="208" cy="404"/>
                  <a:chOff x="4111" y="0"/>
                  <a:chExt cx="208" cy="404"/>
                </a:xfrm>
              </p:grpSpPr>
              <p:sp>
                <p:nvSpPr>
                  <p:cNvPr id="152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3" name="Rectangle 183"/>
                  <p:cNvSpPr>
                    <a:spLocks noChangeArrowheads="1"/>
                  </p:cNvSpPr>
                  <p:nvPr/>
                </p:nvSpPr>
                <p:spPr bwMode="auto">
                  <a:xfrm>
                    <a:off x="411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0" name="Group 184"/>
                <p:cNvGrpSpPr>
                  <a:grpSpLocks/>
                </p:cNvGrpSpPr>
                <p:nvPr/>
              </p:nvGrpSpPr>
              <p:grpSpPr bwMode="auto">
                <a:xfrm>
                  <a:off x="3584" y="2688"/>
                  <a:ext cx="208" cy="404"/>
                  <a:chOff x="3583" y="2448"/>
                  <a:chExt cx="208" cy="404"/>
                </a:xfrm>
              </p:grpSpPr>
              <p:sp>
                <p:nvSpPr>
                  <p:cNvPr id="150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6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1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3583" y="24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1" name="Group 187"/>
                <p:cNvGrpSpPr>
                  <a:grpSpLocks/>
                </p:cNvGrpSpPr>
                <p:nvPr/>
              </p:nvGrpSpPr>
              <p:grpSpPr bwMode="auto">
                <a:xfrm>
                  <a:off x="3392" y="2544"/>
                  <a:ext cx="208" cy="404"/>
                  <a:chOff x="3391" y="2304"/>
                  <a:chExt cx="208" cy="404"/>
                </a:xfrm>
              </p:grpSpPr>
              <p:sp>
                <p:nvSpPr>
                  <p:cNvPr id="148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340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9" name="Rectangle 189"/>
                  <p:cNvSpPr>
                    <a:spLocks noChangeArrowheads="1"/>
                  </p:cNvSpPr>
                  <p:nvPr/>
                </p:nvSpPr>
                <p:spPr bwMode="auto">
                  <a:xfrm>
                    <a:off x="339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2" name="Group 190"/>
                <p:cNvGrpSpPr>
                  <a:grpSpLocks/>
                </p:cNvGrpSpPr>
                <p:nvPr/>
              </p:nvGrpSpPr>
              <p:grpSpPr bwMode="auto">
                <a:xfrm>
                  <a:off x="3248" y="2400"/>
                  <a:ext cx="208" cy="404"/>
                  <a:chOff x="3247" y="2160"/>
                  <a:chExt cx="208" cy="404"/>
                </a:xfrm>
              </p:grpSpPr>
              <p:sp>
                <p:nvSpPr>
                  <p:cNvPr id="146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7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3" name="Group 193"/>
                <p:cNvGrpSpPr>
                  <a:grpSpLocks/>
                </p:cNvGrpSpPr>
                <p:nvPr/>
              </p:nvGrpSpPr>
              <p:grpSpPr bwMode="auto">
                <a:xfrm>
                  <a:off x="3104" y="2256"/>
                  <a:ext cx="208" cy="404"/>
                  <a:chOff x="3103" y="2016"/>
                  <a:chExt cx="208" cy="404"/>
                </a:xfrm>
              </p:grpSpPr>
              <p:sp>
                <p:nvSpPr>
                  <p:cNvPr id="144" name="Oval 194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5" name="Rectangle 195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201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4" name="Group 196"/>
                <p:cNvGrpSpPr>
                  <a:grpSpLocks/>
                </p:cNvGrpSpPr>
                <p:nvPr/>
              </p:nvGrpSpPr>
              <p:grpSpPr bwMode="auto">
                <a:xfrm>
                  <a:off x="2960" y="1584"/>
                  <a:ext cx="208" cy="404"/>
                  <a:chOff x="2959" y="1344"/>
                  <a:chExt cx="208" cy="404"/>
                </a:xfrm>
              </p:grpSpPr>
              <p:sp>
                <p:nvSpPr>
                  <p:cNvPr id="142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5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3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3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5" name="Group 199"/>
                <p:cNvGrpSpPr>
                  <a:grpSpLocks/>
                </p:cNvGrpSpPr>
                <p:nvPr/>
              </p:nvGrpSpPr>
              <p:grpSpPr bwMode="auto">
                <a:xfrm>
                  <a:off x="3008" y="2016"/>
                  <a:ext cx="208" cy="404"/>
                  <a:chOff x="3007" y="1776"/>
                  <a:chExt cx="208" cy="404"/>
                </a:xfrm>
              </p:grpSpPr>
              <p:sp>
                <p:nvSpPr>
                  <p:cNvPr id="140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1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6" name="Group 202"/>
                <p:cNvGrpSpPr>
                  <a:grpSpLocks/>
                </p:cNvGrpSpPr>
                <p:nvPr/>
              </p:nvGrpSpPr>
              <p:grpSpPr bwMode="auto">
                <a:xfrm>
                  <a:off x="2960" y="1824"/>
                  <a:ext cx="208" cy="404"/>
                  <a:chOff x="2959" y="1584"/>
                  <a:chExt cx="208" cy="404"/>
                </a:xfrm>
              </p:grpSpPr>
              <p:sp>
                <p:nvSpPr>
                  <p:cNvPr id="138" name="Oval 203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9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7" name="Group 205"/>
                <p:cNvGrpSpPr>
                  <a:grpSpLocks/>
                </p:cNvGrpSpPr>
                <p:nvPr/>
              </p:nvGrpSpPr>
              <p:grpSpPr bwMode="auto">
                <a:xfrm>
                  <a:off x="2960" y="1344"/>
                  <a:ext cx="208" cy="404"/>
                  <a:chOff x="2959" y="1104"/>
                  <a:chExt cx="208" cy="404"/>
                </a:xfrm>
              </p:grpSpPr>
              <p:sp>
                <p:nvSpPr>
                  <p:cNvPr id="136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7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1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8" name="Group 208"/>
                <p:cNvGrpSpPr>
                  <a:grpSpLocks/>
                </p:cNvGrpSpPr>
                <p:nvPr/>
              </p:nvGrpSpPr>
              <p:grpSpPr bwMode="auto">
                <a:xfrm>
                  <a:off x="4496" y="2880"/>
                  <a:ext cx="208" cy="404"/>
                  <a:chOff x="4495" y="2640"/>
                  <a:chExt cx="208" cy="404"/>
                </a:xfrm>
              </p:grpSpPr>
              <p:sp>
                <p:nvSpPr>
                  <p:cNvPr id="134" name="Oval 209"/>
                  <p:cNvSpPr>
                    <a:spLocks noChangeArrowheads="1"/>
                  </p:cNvSpPr>
                  <p:nvPr/>
                </p:nvSpPr>
                <p:spPr bwMode="auto">
                  <a:xfrm>
                    <a:off x="450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5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449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9" name="Group 211"/>
                <p:cNvGrpSpPr>
                  <a:grpSpLocks/>
                </p:cNvGrpSpPr>
                <p:nvPr/>
              </p:nvGrpSpPr>
              <p:grpSpPr bwMode="auto">
                <a:xfrm>
                  <a:off x="4256" y="2880"/>
                  <a:ext cx="208" cy="404"/>
                  <a:chOff x="4255" y="2640"/>
                  <a:chExt cx="208" cy="404"/>
                </a:xfrm>
              </p:grpSpPr>
              <p:sp>
                <p:nvSpPr>
                  <p:cNvPr id="132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3" name="Rectangle 213"/>
                  <p:cNvSpPr>
                    <a:spLocks noChangeArrowheads="1"/>
                  </p:cNvSpPr>
                  <p:nvPr/>
                </p:nvSpPr>
                <p:spPr bwMode="auto">
                  <a:xfrm>
                    <a:off x="425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0" name="Group 214"/>
                <p:cNvGrpSpPr>
                  <a:grpSpLocks/>
                </p:cNvGrpSpPr>
                <p:nvPr/>
              </p:nvGrpSpPr>
              <p:grpSpPr bwMode="auto">
                <a:xfrm>
                  <a:off x="4016" y="2880"/>
                  <a:ext cx="208" cy="404"/>
                  <a:chOff x="4015" y="2640"/>
                  <a:chExt cx="208" cy="404"/>
                </a:xfrm>
              </p:grpSpPr>
              <p:sp>
                <p:nvSpPr>
                  <p:cNvPr id="130" name="Oval 215"/>
                  <p:cNvSpPr>
                    <a:spLocks noChangeArrowheads="1"/>
                  </p:cNvSpPr>
                  <p:nvPr/>
                </p:nvSpPr>
                <p:spPr bwMode="auto">
                  <a:xfrm>
                    <a:off x="402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1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01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1" name="Group 217"/>
                <p:cNvGrpSpPr>
                  <a:grpSpLocks/>
                </p:cNvGrpSpPr>
                <p:nvPr/>
              </p:nvGrpSpPr>
              <p:grpSpPr bwMode="auto">
                <a:xfrm>
                  <a:off x="3776" y="2784"/>
                  <a:ext cx="208" cy="404"/>
                  <a:chOff x="3775" y="2544"/>
                  <a:chExt cx="208" cy="404"/>
                </a:xfrm>
              </p:grpSpPr>
              <p:sp>
                <p:nvSpPr>
                  <p:cNvPr id="128" name="Oval 21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27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9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3775" y="25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2" name="Group 220"/>
                <p:cNvGrpSpPr>
                  <a:grpSpLocks/>
                </p:cNvGrpSpPr>
                <p:nvPr/>
              </p:nvGrpSpPr>
              <p:grpSpPr bwMode="auto">
                <a:xfrm>
                  <a:off x="4880" y="2736"/>
                  <a:ext cx="208" cy="404"/>
                  <a:chOff x="4879" y="2496"/>
                  <a:chExt cx="208" cy="404"/>
                </a:xfrm>
              </p:grpSpPr>
              <p:sp>
                <p:nvSpPr>
                  <p:cNvPr id="126" name="Oval 221"/>
                  <p:cNvSpPr>
                    <a:spLocks noChangeArrowheads="1"/>
                  </p:cNvSpPr>
                  <p:nvPr/>
                </p:nvSpPr>
                <p:spPr bwMode="auto">
                  <a:xfrm>
                    <a:off x="4893" y="27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7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879" y="249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3" name="Group 223"/>
                <p:cNvGrpSpPr>
                  <a:grpSpLocks/>
                </p:cNvGrpSpPr>
                <p:nvPr/>
              </p:nvGrpSpPr>
              <p:grpSpPr bwMode="auto">
                <a:xfrm>
                  <a:off x="4688" y="2823"/>
                  <a:ext cx="208" cy="404"/>
                  <a:chOff x="4687" y="2583"/>
                  <a:chExt cx="208" cy="404"/>
                </a:xfrm>
              </p:grpSpPr>
              <p:sp>
                <p:nvSpPr>
                  <p:cNvPr id="124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791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5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687" y="2583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8" name="Group 226"/>
              <p:cNvGrpSpPr>
                <a:grpSpLocks/>
              </p:cNvGrpSpPr>
              <p:nvPr/>
            </p:nvGrpSpPr>
            <p:grpSpPr bwMode="auto">
              <a:xfrm>
                <a:off x="3216" y="3112"/>
                <a:ext cx="2256" cy="891"/>
                <a:chOff x="3216" y="3112"/>
                <a:chExt cx="2256" cy="891"/>
              </a:xfrm>
            </p:grpSpPr>
            <p:sp>
              <p:nvSpPr>
                <p:cNvPr id="9" name="Oval 227"/>
                <p:cNvSpPr>
                  <a:spLocks noChangeArrowheads="1"/>
                </p:cNvSpPr>
                <p:nvPr/>
              </p:nvSpPr>
              <p:spPr bwMode="auto">
                <a:xfrm>
                  <a:off x="3232" y="3120"/>
                  <a:ext cx="2227" cy="368"/>
                </a:xfrm>
                <a:prstGeom prst="ellipse">
                  <a:avLst/>
                </a:prstGeom>
                <a:noFill/>
                <a:ln w="25400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" name="Arc 228"/>
                <p:cNvSpPr>
                  <a:spLocks/>
                </p:cNvSpPr>
                <p:nvPr/>
              </p:nvSpPr>
              <p:spPr bwMode="auto">
                <a:xfrm>
                  <a:off x="3219" y="3541"/>
                  <a:ext cx="2251" cy="196"/>
                </a:xfrm>
                <a:custGeom>
                  <a:avLst/>
                  <a:gdLst>
                    <a:gd name="T0" fmla="*/ 2251 w 43158"/>
                    <a:gd name="T1" fmla="*/ 16 h 22050"/>
                    <a:gd name="T2" fmla="*/ 0 w 43158"/>
                    <a:gd name="T3" fmla="*/ 0 h 22050"/>
                    <a:gd name="T4" fmla="*/ 1127 w 43158"/>
                    <a:gd name="T5" fmla="*/ 4 h 22050"/>
                    <a:gd name="T6" fmla="*/ 0 60000 65536"/>
                    <a:gd name="T7" fmla="*/ 0 60000 65536"/>
                    <a:gd name="T8" fmla="*/ 0 60000 65536"/>
                    <a:gd name="T9" fmla="*/ 0 w 43158"/>
                    <a:gd name="T10" fmla="*/ 0 h 22050"/>
                    <a:gd name="T11" fmla="*/ 43158 w 43158"/>
                    <a:gd name="T12" fmla="*/ 22050 h 220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58" h="22050" fill="none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</a:path>
                    <a:path w="43158" h="22050" stroke="0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  <a:lnTo>
                        <a:pt x="21600" y="45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0099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" name="Line 229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Line 230"/>
                <p:cNvSpPr>
                  <a:spLocks noChangeShapeType="1"/>
                </p:cNvSpPr>
                <p:nvPr/>
              </p:nvSpPr>
              <p:spPr bwMode="auto">
                <a:xfrm>
                  <a:off x="5472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Oval 231"/>
                <p:cNvSpPr>
                  <a:spLocks noChangeArrowheads="1"/>
                </p:cNvSpPr>
                <p:nvPr/>
              </p:nvSpPr>
              <p:spPr bwMode="auto">
                <a:xfrm>
                  <a:off x="3635" y="3216"/>
                  <a:ext cx="1421" cy="176"/>
                </a:xfrm>
                <a:prstGeom prst="ellipse">
                  <a:avLst/>
                </a:prstGeom>
                <a:solidFill>
                  <a:srgbClr val="009900"/>
                </a:solidFill>
                <a:ln w="25400">
                  <a:solidFill>
                    <a:srgbClr val="00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" name="Line 232"/>
                <p:cNvSpPr>
                  <a:spLocks noChangeShapeType="1"/>
                </p:cNvSpPr>
                <p:nvPr/>
              </p:nvSpPr>
              <p:spPr bwMode="auto">
                <a:xfrm>
                  <a:off x="4345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Line 233"/>
                <p:cNvSpPr>
                  <a:spLocks noChangeShapeType="1"/>
                </p:cNvSpPr>
                <p:nvPr/>
              </p:nvSpPr>
              <p:spPr bwMode="auto">
                <a:xfrm>
                  <a:off x="3380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Line 234"/>
                <p:cNvSpPr>
                  <a:spLocks noChangeShapeType="1"/>
                </p:cNvSpPr>
                <p:nvPr/>
              </p:nvSpPr>
              <p:spPr bwMode="auto">
                <a:xfrm>
                  <a:off x="4587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Line 235"/>
                <p:cNvSpPr>
                  <a:spLocks noChangeShapeType="1"/>
                </p:cNvSpPr>
                <p:nvPr/>
              </p:nvSpPr>
              <p:spPr bwMode="auto">
                <a:xfrm>
                  <a:off x="5070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236"/>
                <p:cNvSpPr>
                  <a:spLocks noChangeShapeType="1"/>
                </p:cNvSpPr>
                <p:nvPr/>
              </p:nvSpPr>
              <p:spPr bwMode="auto">
                <a:xfrm>
                  <a:off x="3621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237"/>
                <p:cNvSpPr>
                  <a:spLocks noChangeShapeType="1"/>
                </p:cNvSpPr>
                <p:nvPr/>
              </p:nvSpPr>
              <p:spPr bwMode="auto">
                <a:xfrm>
                  <a:off x="3863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238"/>
                <p:cNvSpPr>
                  <a:spLocks noChangeShapeType="1"/>
                </p:cNvSpPr>
                <p:nvPr/>
              </p:nvSpPr>
              <p:spPr bwMode="auto">
                <a:xfrm>
                  <a:off x="4104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239"/>
                <p:cNvSpPr>
                  <a:spLocks noChangeShapeType="1"/>
                </p:cNvSpPr>
                <p:nvPr/>
              </p:nvSpPr>
              <p:spPr bwMode="auto">
                <a:xfrm>
                  <a:off x="5311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240"/>
                <p:cNvSpPr>
                  <a:spLocks noChangeShapeType="1"/>
                </p:cNvSpPr>
                <p:nvPr/>
              </p:nvSpPr>
              <p:spPr bwMode="auto">
                <a:xfrm>
                  <a:off x="4828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241"/>
                <p:cNvSpPr>
                  <a:spLocks noChangeShapeType="1"/>
                </p:cNvSpPr>
                <p:nvPr/>
              </p:nvSpPr>
              <p:spPr bwMode="auto">
                <a:xfrm flipH="1" flipV="1">
                  <a:off x="4989" y="3352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2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28" y="3400"/>
                  <a:ext cx="24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4667" y="340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244"/>
                <p:cNvSpPr>
                  <a:spLocks noChangeShapeType="1"/>
                </p:cNvSpPr>
                <p:nvPr/>
              </p:nvSpPr>
              <p:spPr bwMode="auto">
                <a:xfrm flipH="1" flipV="1">
                  <a:off x="4506" y="3400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245"/>
                <p:cNvSpPr>
                  <a:spLocks noChangeShapeType="1"/>
                </p:cNvSpPr>
                <p:nvPr/>
              </p:nvSpPr>
              <p:spPr bwMode="auto">
                <a:xfrm flipV="1">
                  <a:off x="4345" y="340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246"/>
                <p:cNvSpPr>
                  <a:spLocks noChangeShapeType="1"/>
                </p:cNvSpPr>
                <p:nvPr/>
              </p:nvSpPr>
              <p:spPr bwMode="auto">
                <a:xfrm flipV="1">
                  <a:off x="4104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3863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3621" y="335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380" y="3352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50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51"/>
                <p:cNvSpPr>
                  <a:spLocks noChangeShapeType="1"/>
                </p:cNvSpPr>
                <p:nvPr/>
              </p:nvSpPr>
              <p:spPr bwMode="auto">
                <a:xfrm>
                  <a:off x="3380" y="3208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52"/>
                <p:cNvSpPr>
                  <a:spLocks noChangeShapeType="1"/>
                </p:cNvSpPr>
                <p:nvPr/>
              </p:nvSpPr>
              <p:spPr bwMode="auto">
                <a:xfrm>
                  <a:off x="3621" y="316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53"/>
                <p:cNvSpPr>
                  <a:spLocks noChangeShapeType="1"/>
                </p:cNvSpPr>
                <p:nvPr/>
              </p:nvSpPr>
              <p:spPr bwMode="auto">
                <a:xfrm>
                  <a:off x="3863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54"/>
                <p:cNvSpPr>
                  <a:spLocks noChangeShapeType="1"/>
                </p:cNvSpPr>
                <p:nvPr/>
              </p:nvSpPr>
              <p:spPr bwMode="auto">
                <a:xfrm>
                  <a:off x="4104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5"/>
                <p:cNvSpPr>
                  <a:spLocks noChangeShapeType="1"/>
                </p:cNvSpPr>
                <p:nvPr/>
              </p:nvSpPr>
              <p:spPr bwMode="auto">
                <a:xfrm>
                  <a:off x="4345" y="3112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4506" y="3112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4667" y="311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4828" y="3160"/>
                  <a:ext cx="242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59"/>
                <p:cNvSpPr>
                  <a:spLocks noChangeShapeType="1"/>
                </p:cNvSpPr>
                <p:nvPr/>
              </p:nvSpPr>
              <p:spPr bwMode="auto">
                <a:xfrm>
                  <a:off x="5070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4989" y="3208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261"/>
                <p:cNvSpPr>
                  <a:spLocks noChangeShapeType="1"/>
                </p:cNvSpPr>
                <p:nvPr/>
              </p:nvSpPr>
              <p:spPr bwMode="auto">
                <a:xfrm>
                  <a:off x="4345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262"/>
                <p:cNvSpPr>
                  <a:spLocks noChangeShapeType="1"/>
                </p:cNvSpPr>
                <p:nvPr/>
              </p:nvSpPr>
              <p:spPr bwMode="auto">
                <a:xfrm>
                  <a:off x="4506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263"/>
                <p:cNvSpPr>
                  <a:spLocks noChangeShapeType="1"/>
                </p:cNvSpPr>
                <p:nvPr/>
              </p:nvSpPr>
              <p:spPr bwMode="auto">
                <a:xfrm>
                  <a:off x="4667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264"/>
                <p:cNvSpPr>
                  <a:spLocks noChangeShapeType="1"/>
                </p:cNvSpPr>
                <p:nvPr/>
              </p:nvSpPr>
              <p:spPr bwMode="auto">
                <a:xfrm>
                  <a:off x="4828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265"/>
                <p:cNvSpPr>
                  <a:spLocks noChangeShapeType="1"/>
                </p:cNvSpPr>
                <p:nvPr/>
              </p:nvSpPr>
              <p:spPr bwMode="auto">
                <a:xfrm>
                  <a:off x="4989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266"/>
                <p:cNvSpPr>
                  <a:spLocks noChangeShapeType="1"/>
                </p:cNvSpPr>
                <p:nvPr/>
              </p:nvSpPr>
              <p:spPr bwMode="auto">
                <a:xfrm>
                  <a:off x="4184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267"/>
                <p:cNvSpPr>
                  <a:spLocks noChangeShapeType="1"/>
                </p:cNvSpPr>
                <p:nvPr/>
              </p:nvSpPr>
              <p:spPr bwMode="auto">
                <a:xfrm>
                  <a:off x="3943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268"/>
                <p:cNvSpPr>
                  <a:spLocks noChangeShapeType="1"/>
                </p:cNvSpPr>
                <p:nvPr/>
              </p:nvSpPr>
              <p:spPr bwMode="auto">
                <a:xfrm>
                  <a:off x="3782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269"/>
                <p:cNvSpPr>
                  <a:spLocks noChangeShapeType="1"/>
                </p:cNvSpPr>
                <p:nvPr/>
              </p:nvSpPr>
              <p:spPr bwMode="auto">
                <a:xfrm>
                  <a:off x="3621" y="3256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rgbClr val="CC33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270"/>
                <p:cNvSpPr>
                  <a:spLocks/>
                </p:cNvSpPr>
                <p:nvPr/>
              </p:nvSpPr>
              <p:spPr bwMode="auto">
                <a:xfrm>
                  <a:off x="3216" y="3640"/>
                  <a:ext cx="165" cy="248"/>
                </a:xfrm>
                <a:custGeom>
                  <a:avLst/>
                  <a:gdLst>
                    <a:gd name="T0" fmla="*/ 384 w 385"/>
                    <a:gd name="T1" fmla="*/ 0 h 391"/>
                    <a:gd name="T2" fmla="*/ 378 w 385"/>
                    <a:gd name="T3" fmla="*/ 24 h 391"/>
                    <a:gd name="T4" fmla="*/ 366 w 385"/>
                    <a:gd name="T5" fmla="*/ 42 h 391"/>
                    <a:gd name="T6" fmla="*/ 354 w 385"/>
                    <a:gd name="T7" fmla="*/ 60 h 391"/>
                    <a:gd name="T8" fmla="*/ 342 w 385"/>
                    <a:gd name="T9" fmla="*/ 78 h 391"/>
                    <a:gd name="T10" fmla="*/ 324 w 385"/>
                    <a:gd name="T11" fmla="*/ 96 h 391"/>
                    <a:gd name="T12" fmla="*/ 312 w 385"/>
                    <a:gd name="T13" fmla="*/ 114 h 391"/>
                    <a:gd name="T14" fmla="*/ 300 w 385"/>
                    <a:gd name="T15" fmla="*/ 132 h 391"/>
                    <a:gd name="T16" fmla="*/ 282 w 385"/>
                    <a:gd name="T17" fmla="*/ 150 h 391"/>
                    <a:gd name="T18" fmla="*/ 264 w 385"/>
                    <a:gd name="T19" fmla="*/ 168 h 391"/>
                    <a:gd name="T20" fmla="*/ 246 w 385"/>
                    <a:gd name="T21" fmla="*/ 180 h 391"/>
                    <a:gd name="T22" fmla="*/ 198 w 385"/>
                    <a:gd name="T23" fmla="*/ 204 h 391"/>
                    <a:gd name="T24" fmla="*/ 180 w 385"/>
                    <a:gd name="T25" fmla="*/ 222 h 391"/>
                    <a:gd name="T26" fmla="*/ 162 w 385"/>
                    <a:gd name="T27" fmla="*/ 240 h 391"/>
                    <a:gd name="T28" fmla="*/ 144 w 385"/>
                    <a:gd name="T29" fmla="*/ 252 h 391"/>
                    <a:gd name="T30" fmla="*/ 132 w 385"/>
                    <a:gd name="T31" fmla="*/ 270 h 391"/>
                    <a:gd name="T32" fmla="*/ 114 w 385"/>
                    <a:gd name="T33" fmla="*/ 288 h 391"/>
                    <a:gd name="T34" fmla="*/ 96 w 385"/>
                    <a:gd name="T35" fmla="*/ 300 h 391"/>
                    <a:gd name="T36" fmla="*/ 78 w 385"/>
                    <a:gd name="T37" fmla="*/ 318 h 391"/>
                    <a:gd name="T38" fmla="*/ 60 w 385"/>
                    <a:gd name="T39" fmla="*/ 330 h 391"/>
                    <a:gd name="T40" fmla="*/ 42 w 385"/>
                    <a:gd name="T41" fmla="*/ 348 h 391"/>
                    <a:gd name="T42" fmla="*/ 18 w 385"/>
                    <a:gd name="T43" fmla="*/ 366 h 391"/>
                    <a:gd name="T44" fmla="*/ 6 w 385"/>
                    <a:gd name="T45" fmla="*/ 390 h 391"/>
                    <a:gd name="T46" fmla="*/ 0 w 385"/>
                    <a:gd name="T47" fmla="*/ 384 h 3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85"/>
                    <a:gd name="T73" fmla="*/ 0 h 391"/>
                    <a:gd name="T74" fmla="*/ 385 w 385"/>
                    <a:gd name="T75" fmla="*/ 391 h 39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85" h="391">
                      <a:moveTo>
                        <a:pt x="384" y="0"/>
                      </a:moveTo>
                      <a:lnTo>
                        <a:pt x="378" y="24"/>
                      </a:lnTo>
                      <a:lnTo>
                        <a:pt x="366" y="42"/>
                      </a:lnTo>
                      <a:lnTo>
                        <a:pt x="354" y="60"/>
                      </a:lnTo>
                      <a:lnTo>
                        <a:pt x="342" y="78"/>
                      </a:lnTo>
                      <a:lnTo>
                        <a:pt x="324" y="96"/>
                      </a:lnTo>
                      <a:lnTo>
                        <a:pt x="312" y="114"/>
                      </a:lnTo>
                      <a:lnTo>
                        <a:pt x="300" y="132"/>
                      </a:lnTo>
                      <a:lnTo>
                        <a:pt x="282" y="150"/>
                      </a:lnTo>
                      <a:lnTo>
                        <a:pt x="264" y="168"/>
                      </a:lnTo>
                      <a:lnTo>
                        <a:pt x="246" y="180"/>
                      </a:lnTo>
                      <a:lnTo>
                        <a:pt x="198" y="204"/>
                      </a:lnTo>
                      <a:lnTo>
                        <a:pt x="180" y="222"/>
                      </a:lnTo>
                      <a:lnTo>
                        <a:pt x="162" y="240"/>
                      </a:lnTo>
                      <a:lnTo>
                        <a:pt x="144" y="252"/>
                      </a:lnTo>
                      <a:lnTo>
                        <a:pt x="132" y="270"/>
                      </a:lnTo>
                      <a:lnTo>
                        <a:pt x="114" y="288"/>
                      </a:lnTo>
                      <a:lnTo>
                        <a:pt x="96" y="300"/>
                      </a:lnTo>
                      <a:lnTo>
                        <a:pt x="78" y="318"/>
                      </a:lnTo>
                      <a:lnTo>
                        <a:pt x="60" y="330"/>
                      </a:lnTo>
                      <a:lnTo>
                        <a:pt x="42" y="348"/>
                      </a:lnTo>
                      <a:lnTo>
                        <a:pt x="18" y="366"/>
                      </a:lnTo>
                      <a:lnTo>
                        <a:pt x="6" y="390"/>
                      </a:lnTo>
                      <a:lnTo>
                        <a:pt x="0" y="384"/>
                      </a:lnTo>
                    </a:path>
                  </a:pathLst>
                </a:custGeom>
                <a:noFill/>
                <a:ln w="38100" cap="rnd">
                  <a:solidFill>
                    <a:srgbClr val="FF0033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aphicFrame>
              <p:nvGraphicFramePr>
                <p:cNvPr id="53" name="Object 271"/>
                <p:cNvGraphicFramePr>
                  <a:graphicFrameLocks noChangeAspect="1"/>
                </p:cNvGraphicFramePr>
                <p:nvPr/>
              </p:nvGraphicFramePr>
              <p:xfrm>
                <a:off x="3456" y="3696"/>
                <a:ext cx="257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186" name="公式" r:id="rId3" imgW="152280" imgH="190440" progId="Equation.3">
                        <p:embed/>
                      </p:oleObj>
                    </mc:Choice>
                    <mc:Fallback>
                      <p:oleObj name="公式" r:id="rId3" imgW="1522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3696"/>
                              <a:ext cx="257" cy="30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gradFill rotWithShape="0">
                                    <a:gsLst>
                                      <a:gs pos="0">
                                        <a:schemeClr val="hlink"/>
                                      </a:gs>
                                      <a:gs pos="100000">
                                        <a:schemeClr val="hlink">
                                          <a:gamma/>
                                          <a:shade val="46275"/>
                                          <a:invGamma/>
                                        </a:schemeClr>
                                      </a:gs>
                                    </a:gsLst>
                                    <a:path path="rect">
                                      <a:fillToRect r="100000" b="100000"/>
                                    </a:path>
                                  </a:gra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FF0066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" name="Group 272"/>
            <p:cNvGrpSpPr>
              <a:grpSpLocks/>
            </p:cNvGrpSpPr>
            <p:nvPr/>
          </p:nvGrpSpPr>
          <p:grpSpPr bwMode="auto">
            <a:xfrm>
              <a:off x="3423" y="268"/>
              <a:ext cx="208" cy="404"/>
              <a:chOff x="3871" y="48"/>
              <a:chExt cx="208" cy="404"/>
            </a:xfrm>
          </p:grpSpPr>
          <p:sp>
            <p:nvSpPr>
              <p:cNvPr id="5" name="Oval 273"/>
              <p:cNvSpPr>
                <a:spLocks noChangeArrowheads="1"/>
              </p:cNvSpPr>
              <p:nvPr/>
            </p:nvSpPr>
            <p:spPr bwMode="auto">
              <a:xfrm>
                <a:off x="3885" y="256"/>
                <a:ext cx="136" cy="136"/>
              </a:xfrm>
              <a:prstGeom prst="ellipse">
                <a:avLst/>
              </a:prstGeom>
              <a:solidFill>
                <a:srgbClr val="FF00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Rectangle 274"/>
              <p:cNvSpPr>
                <a:spLocks noChangeArrowheads="1"/>
              </p:cNvSpPr>
              <p:nvPr/>
            </p:nvSpPr>
            <p:spPr bwMode="auto">
              <a:xfrm>
                <a:off x="3871" y="48"/>
                <a:ext cx="20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l"/>
                <a:r>
                  <a:rPr lang="en-US" altLang="zh-CN" sz="3600" b="0">
                    <a:latin typeface="Bookman Old Style" panose="020506040505050202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</p:grpSp>
      </p:grpSp>
      <p:sp>
        <p:nvSpPr>
          <p:cNvPr id="254" name="Oval 3"/>
          <p:cNvSpPr>
            <a:spLocks noChangeArrowheads="1"/>
          </p:cNvSpPr>
          <p:nvPr/>
        </p:nvSpPr>
        <p:spPr bwMode="auto">
          <a:xfrm>
            <a:off x="6520325" y="489744"/>
            <a:ext cx="3568700" cy="36449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5" name="Oval 5"/>
          <p:cNvSpPr>
            <a:spLocks noChangeArrowheads="1"/>
          </p:cNvSpPr>
          <p:nvPr/>
        </p:nvSpPr>
        <p:spPr bwMode="auto">
          <a:xfrm>
            <a:off x="6825125" y="794544"/>
            <a:ext cx="2959100" cy="30353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6" name="Oval 20"/>
          <p:cNvSpPr>
            <a:spLocks noChangeArrowheads="1"/>
          </p:cNvSpPr>
          <p:nvPr/>
        </p:nvSpPr>
        <p:spPr bwMode="auto">
          <a:xfrm>
            <a:off x="6680662" y="659606"/>
            <a:ext cx="3251200" cy="33274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7" name="Arc 6"/>
          <p:cNvSpPr>
            <a:spLocks/>
          </p:cNvSpPr>
          <p:nvPr/>
        </p:nvSpPr>
        <p:spPr bwMode="auto">
          <a:xfrm>
            <a:off x="6915613" y="692944"/>
            <a:ext cx="1514475" cy="1601788"/>
          </a:xfrm>
          <a:custGeom>
            <a:avLst/>
            <a:gdLst>
              <a:gd name="T0" fmla="*/ 0 w 17177"/>
              <a:gd name="T1" fmla="*/ 311 h 18924"/>
              <a:gd name="T2" fmla="*/ 376 w 17177"/>
              <a:gd name="T3" fmla="*/ 0 h 18924"/>
              <a:gd name="T4" fmla="*/ 954 w 17177"/>
              <a:gd name="T5" fmla="*/ 1009 h 18924"/>
              <a:gd name="T6" fmla="*/ 0 60000 65536"/>
              <a:gd name="T7" fmla="*/ 0 60000 65536"/>
              <a:gd name="T8" fmla="*/ 0 60000 65536"/>
              <a:gd name="T9" fmla="*/ 0 w 17177"/>
              <a:gd name="T10" fmla="*/ 0 h 18924"/>
              <a:gd name="T11" fmla="*/ 17177 w 17177"/>
              <a:gd name="T12" fmla="*/ 18924 h 189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177" h="18924" fill="none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</a:path>
              <a:path w="17177" h="18924" stroke="0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  <a:lnTo>
                  <a:pt x="17177" y="1892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8" name="Arc 7"/>
          <p:cNvSpPr>
            <a:spLocks/>
          </p:cNvSpPr>
          <p:nvPr/>
        </p:nvSpPr>
        <p:spPr bwMode="auto">
          <a:xfrm>
            <a:off x="7004513" y="972344"/>
            <a:ext cx="1273175" cy="1398588"/>
          </a:xfrm>
          <a:custGeom>
            <a:avLst/>
            <a:gdLst>
              <a:gd name="T0" fmla="*/ 0 w 18999"/>
              <a:gd name="T1" fmla="*/ 402 h 18885"/>
              <a:gd name="T2" fmla="*/ 359 w 18999"/>
              <a:gd name="T3" fmla="*/ 0 h 18885"/>
              <a:gd name="T4" fmla="*/ 802 w 18999"/>
              <a:gd name="T5" fmla="*/ 881 h 18885"/>
              <a:gd name="T6" fmla="*/ 0 60000 65536"/>
              <a:gd name="T7" fmla="*/ 0 60000 65536"/>
              <a:gd name="T8" fmla="*/ 0 60000 65536"/>
              <a:gd name="T9" fmla="*/ 0 w 18999"/>
              <a:gd name="T10" fmla="*/ 0 h 18885"/>
              <a:gd name="T11" fmla="*/ 18999 w 18999"/>
              <a:gd name="T12" fmla="*/ 18885 h 188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99" h="18885" fill="none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</a:path>
              <a:path w="18999" h="18885" stroke="0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  <a:lnTo>
                  <a:pt x="18999" y="1888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59" name="Group 18"/>
          <p:cNvGrpSpPr>
            <a:grpSpLocks/>
          </p:cNvGrpSpPr>
          <p:nvPr/>
        </p:nvGrpSpPr>
        <p:grpSpPr bwMode="auto">
          <a:xfrm>
            <a:off x="7083887" y="662782"/>
            <a:ext cx="2865438" cy="1760538"/>
            <a:chOff x="3566" y="770"/>
            <a:chExt cx="1805" cy="1109"/>
          </a:xfrm>
        </p:grpSpPr>
        <p:sp>
          <p:nvSpPr>
            <p:cNvPr id="260" name="Line 19"/>
            <p:cNvSpPr>
              <a:spLocks noChangeShapeType="1"/>
            </p:cNvSpPr>
            <p:nvPr/>
          </p:nvSpPr>
          <p:spPr bwMode="auto">
            <a:xfrm flipV="1">
              <a:off x="4315" y="1644"/>
              <a:ext cx="105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" name="Arc 21"/>
            <p:cNvSpPr>
              <a:spLocks/>
            </p:cNvSpPr>
            <p:nvPr/>
          </p:nvSpPr>
          <p:spPr bwMode="auto">
            <a:xfrm>
              <a:off x="3566" y="770"/>
              <a:ext cx="1100" cy="1056"/>
            </a:xfrm>
            <a:custGeom>
              <a:avLst/>
              <a:gdLst>
                <a:gd name="T0" fmla="*/ 0 w 22509"/>
                <a:gd name="T1" fmla="*/ 359 h 21600"/>
                <a:gd name="T2" fmla="*/ 1100 w 22509"/>
                <a:gd name="T3" fmla="*/ 46 h 21600"/>
                <a:gd name="T4" fmla="*/ 793 w 22509"/>
                <a:gd name="T5" fmla="*/ 1056 h 21600"/>
                <a:gd name="T6" fmla="*/ 0 60000 65536"/>
                <a:gd name="T7" fmla="*/ 0 60000 65536"/>
                <a:gd name="T8" fmla="*/ 0 60000 65536"/>
                <a:gd name="T9" fmla="*/ 0 w 22509"/>
                <a:gd name="T10" fmla="*/ 0 h 21600"/>
                <a:gd name="T11" fmla="*/ 22509 w 2250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09" h="21600" fill="none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</a:path>
                <a:path w="22509" h="21600" stroke="0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  <a:lnTo>
                    <a:pt x="16233" y="21600"/>
                  </a:lnTo>
                  <a:close/>
                </a:path>
              </a:pathLst>
            </a:custGeom>
            <a:noFill/>
            <a:ln w="25400" cap="rnd">
              <a:solidFill>
                <a:srgbClr val="0000FF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2" name="Rectangle 22"/>
            <p:cNvSpPr>
              <a:spLocks noChangeArrowheads="1"/>
            </p:cNvSpPr>
            <p:nvPr/>
          </p:nvSpPr>
          <p:spPr bwMode="auto">
            <a:xfrm>
              <a:off x="4593" y="1394"/>
              <a:ext cx="2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l"/>
              <a:r>
                <a:rPr lang="en-US" altLang="zh-CN" sz="4400" b="0">
                  <a:latin typeface="Bookman Old Style" panose="02050604050505020204" pitchFamily="18" charset="0"/>
                  <a:ea typeface="宋体" panose="02010600030101010101" pitchFamily="2" charset="-122"/>
                </a:rPr>
                <a:t>r</a:t>
              </a:r>
            </a:p>
          </p:txBody>
        </p:sp>
      </p:grpSp>
      <p:sp>
        <p:nvSpPr>
          <p:cNvPr id="263" name="Oval 26"/>
          <p:cNvSpPr>
            <a:spLocks noChangeArrowheads="1"/>
          </p:cNvSpPr>
          <p:nvPr/>
        </p:nvSpPr>
        <p:spPr bwMode="auto">
          <a:xfrm>
            <a:off x="6368698" y="387205"/>
            <a:ext cx="3835400" cy="39116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64" name="Oval 27"/>
          <p:cNvSpPr>
            <a:spLocks noChangeArrowheads="1"/>
          </p:cNvSpPr>
          <p:nvPr/>
        </p:nvSpPr>
        <p:spPr bwMode="auto">
          <a:xfrm>
            <a:off x="6964825" y="1012031"/>
            <a:ext cx="2616200" cy="26924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6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696407"/>
              </p:ext>
            </p:extLst>
          </p:nvPr>
        </p:nvGraphicFramePr>
        <p:xfrm>
          <a:off x="7412039" y="427039"/>
          <a:ext cx="4460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87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9" y="427039"/>
                        <a:ext cx="44608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417571"/>
              </p:ext>
            </p:extLst>
          </p:nvPr>
        </p:nvGraphicFramePr>
        <p:xfrm>
          <a:off x="2660866" y="154781"/>
          <a:ext cx="154781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88" name="公式" r:id="rId7" imgW="622080" imgH="393480" progId="Equation.3">
                  <p:embed/>
                </p:oleObj>
              </mc:Choice>
              <mc:Fallback>
                <p:oleObj name="公式" r:id="rId7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866" y="154781"/>
                        <a:ext cx="1547813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" name="AutoShape 18"/>
          <p:cNvSpPr>
            <a:spLocks noChangeArrowheads="1"/>
          </p:cNvSpPr>
          <p:nvPr/>
        </p:nvSpPr>
        <p:spPr bwMode="auto">
          <a:xfrm>
            <a:off x="2652809" y="1654957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27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41430"/>
              </p:ext>
            </p:extLst>
          </p:nvPr>
        </p:nvGraphicFramePr>
        <p:xfrm>
          <a:off x="1906674" y="2102371"/>
          <a:ext cx="3348037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89" name="公式" r:id="rId9" imgW="1346040" imgH="393480" progId="Equation.3">
                  <p:embed/>
                </p:oleObj>
              </mc:Choice>
              <mc:Fallback>
                <p:oleObj name="公式" r:id="rId9" imgW="134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674" y="2102371"/>
                        <a:ext cx="3348037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" name="矩形 30"/>
          <p:cNvSpPr>
            <a:spLocks noChangeArrowheads="1"/>
          </p:cNvSpPr>
          <p:nvPr/>
        </p:nvSpPr>
        <p:spPr bwMode="auto">
          <a:xfrm>
            <a:off x="1755077" y="3335338"/>
            <a:ext cx="420180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30DD2"/>
                </a:solidFill>
              </a:rPr>
              <a:t>当                      </a:t>
            </a:r>
            <a:r>
              <a:rPr lang="zh-CN" altLang="en-US" sz="2800" dirty="0">
                <a:solidFill>
                  <a:srgbClr val="F30DD2"/>
                </a:solidFill>
                <a:sym typeface="Symbol" panose="05050102010706020507" pitchFamily="18" charset="2"/>
              </a:rPr>
              <a:t>时</a:t>
            </a:r>
            <a:r>
              <a:rPr lang="en-US" altLang="zh-CN" sz="2800" dirty="0">
                <a:solidFill>
                  <a:srgbClr val="F30DD2"/>
                </a:solidFill>
                <a:sym typeface="Symbol" panose="05050102010706020507" pitchFamily="18" charset="2"/>
              </a:rPr>
              <a:t>,</a:t>
            </a:r>
            <a:r>
              <a:rPr lang="zh-CN" altLang="en-US" sz="2800" dirty="0">
                <a:solidFill>
                  <a:srgbClr val="F30DD2"/>
                </a:solidFill>
                <a:sym typeface="Symbol" panose="05050102010706020507" pitchFamily="18" charset="2"/>
              </a:rPr>
              <a:t>螺绕环变为</a:t>
            </a:r>
            <a:r>
              <a:rPr lang="zh-CN" altLang="en-US" sz="2800" dirty="0">
                <a:solidFill>
                  <a:srgbClr val="F30DD2"/>
                </a:solidFill>
              </a:rPr>
              <a:t>无限长</a:t>
            </a:r>
            <a:r>
              <a:rPr lang="zh-CN" altLang="en-US" sz="2800" dirty="0">
                <a:solidFill>
                  <a:srgbClr val="F30DD2"/>
                </a:solidFill>
                <a:sym typeface="Symbol" panose="05050102010706020507" pitchFamily="18" charset="2"/>
              </a:rPr>
              <a:t>直螺管，</a:t>
            </a:r>
            <a:r>
              <a:rPr lang="zh-CN" altLang="en-US" sz="2800" dirty="0">
                <a:solidFill>
                  <a:srgbClr val="0000FF"/>
                </a:solidFill>
              </a:rPr>
              <a:t>螺绕环内可视为均匀场 。</a:t>
            </a:r>
            <a:endParaRPr lang="en-US" altLang="zh-CN" sz="2800" dirty="0">
              <a:solidFill>
                <a:srgbClr val="F30DD2"/>
              </a:solidFill>
            </a:endParaRPr>
          </a:p>
        </p:txBody>
      </p:sp>
      <p:graphicFrame>
        <p:nvGraphicFramePr>
          <p:cNvPr id="27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351209"/>
              </p:ext>
            </p:extLst>
          </p:nvPr>
        </p:nvGraphicFramePr>
        <p:xfrm>
          <a:off x="2322367" y="3245231"/>
          <a:ext cx="193999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90" name="公式" r:id="rId11" imgW="761760" imgH="215640" progId="Equation.3">
                  <p:embed/>
                </p:oleObj>
              </mc:Choice>
              <mc:Fallback>
                <p:oleObj name="公式" r:id="rId11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367" y="3245231"/>
                        <a:ext cx="193999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77621"/>
              </p:ext>
            </p:extLst>
          </p:nvPr>
        </p:nvGraphicFramePr>
        <p:xfrm>
          <a:off x="2322368" y="5009921"/>
          <a:ext cx="1604963" cy="55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91" name="公式" r:id="rId13" imgW="723600" imgH="228600" progId="Equation.3">
                  <p:embed/>
                </p:oleObj>
              </mc:Choice>
              <mc:Fallback>
                <p:oleObj name="公式" r:id="rId13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368" y="5009921"/>
                        <a:ext cx="1604963" cy="55506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36670"/>
              </p:ext>
            </p:extLst>
          </p:nvPr>
        </p:nvGraphicFramePr>
        <p:xfrm>
          <a:off x="2629079" y="5727100"/>
          <a:ext cx="1531380" cy="109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92" name="公式" r:id="rId15" imgW="558720" imgH="431640" progId="Equation.3">
                  <p:embed/>
                </p:oleObj>
              </mc:Choice>
              <mc:Fallback>
                <p:oleObj name="公式" r:id="rId15" imgW="558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9079" y="5727100"/>
                        <a:ext cx="1531380" cy="109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5" grpId="0" animBg="1"/>
      <p:bldP spid="256" grpId="0" animBg="1"/>
      <p:bldP spid="257" grpId="0" animBg="1"/>
      <p:bldP spid="258" grpId="0" animBg="1"/>
      <p:bldP spid="263" grpId="0" animBg="1"/>
      <p:bldP spid="264" grpId="0" animBg="1"/>
      <p:bldP spid="272" grpId="0" animBg="1"/>
      <p:bldP spid="2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1637876" y="179164"/>
            <a:ext cx="8643937" cy="1384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tabLst>
                <a:tab pos="6370638" algn="l"/>
              </a:tabLst>
              <a:defRPr/>
            </a:pPr>
            <a:r>
              <a:rPr lang="zh-CN" altLang="en-US" sz="2600" dirty="0" smtClean="0">
                <a:solidFill>
                  <a:srgbClr val="FF0000"/>
                </a:solidFill>
              </a:rPr>
              <a:t>练习：</a:t>
            </a:r>
            <a:r>
              <a:rPr lang="zh-CN" altLang="en-US" dirty="0" smtClean="0">
                <a:solidFill>
                  <a:srgbClr val="009900"/>
                </a:solidFill>
              </a:rPr>
              <a:t>传导</a:t>
            </a:r>
            <a:r>
              <a:rPr lang="zh-CN" altLang="en-US" dirty="0">
                <a:solidFill>
                  <a:srgbClr val="009900"/>
                </a:solidFill>
              </a:rPr>
              <a:t>线电流密度为</a:t>
            </a:r>
            <a:r>
              <a:rPr lang="el-GR" altLang="zh-CN" i="1" dirty="0">
                <a:solidFill>
                  <a:srgbClr val="FF0000"/>
                </a:solidFill>
                <a:latin typeface="+mn-lt"/>
              </a:rPr>
              <a:t>α</a:t>
            </a:r>
            <a:r>
              <a:rPr lang="zh-CN" altLang="en-US" dirty="0">
                <a:solidFill>
                  <a:srgbClr val="009900"/>
                </a:solidFill>
                <a:latin typeface="MS Reference Sans Serif"/>
              </a:rPr>
              <a:t>的</a:t>
            </a:r>
            <a:r>
              <a:rPr lang="zh-CN" altLang="en-US" dirty="0">
                <a:solidFill>
                  <a:srgbClr val="009900"/>
                </a:solidFill>
              </a:rPr>
              <a:t>无限大平面电流的上下侧分别充满相对磁导率为           和        的各向同性的均匀线性磁介质，</a:t>
            </a:r>
            <a:r>
              <a:rPr lang="zh-CN" altLang="en-US" dirty="0">
                <a:solidFill>
                  <a:srgbClr val="FF33CC"/>
                </a:solidFill>
              </a:rPr>
              <a:t>求磁场及其表面磁化电流线密度。</a:t>
            </a:r>
          </a:p>
        </p:txBody>
      </p:sp>
      <p:graphicFrame>
        <p:nvGraphicFramePr>
          <p:cNvPr id="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749229"/>
              </p:ext>
            </p:extLst>
          </p:nvPr>
        </p:nvGraphicFramePr>
        <p:xfrm>
          <a:off x="5291564" y="459197"/>
          <a:ext cx="69056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79" name="公式" r:id="rId3" imgW="215640" imgH="215640" progId="Equation.3">
                  <p:embed/>
                </p:oleObj>
              </mc:Choice>
              <mc:Fallback>
                <p:oleObj name="公式" r:id="rId3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564" y="459197"/>
                        <a:ext cx="690562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33113"/>
              </p:ext>
            </p:extLst>
          </p:nvPr>
        </p:nvGraphicFramePr>
        <p:xfrm>
          <a:off x="6709043" y="505924"/>
          <a:ext cx="6651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0" name="公式" r:id="rId5" imgW="228600" imgH="215640" progId="Equation.3">
                  <p:embed/>
                </p:oleObj>
              </mc:Choice>
              <mc:Fallback>
                <p:oleObj name="公式" r:id="rId5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043" y="505924"/>
                        <a:ext cx="66516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17298"/>
              </p:ext>
            </p:extLst>
          </p:nvPr>
        </p:nvGraphicFramePr>
        <p:xfrm>
          <a:off x="9436178" y="1542316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1" name="公式" r:id="rId7" imgW="215640" imgH="215640" progId="Equation.3">
                  <p:embed/>
                </p:oleObj>
              </mc:Choice>
              <mc:Fallback>
                <p:oleObj name="公式" r:id="rId7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6178" y="1542316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32584"/>
              </p:ext>
            </p:extLst>
          </p:nvPr>
        </p:nvGraphicFramePr>
        <p:xfrm>
          <a:off x="8984071" y="3332255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2" name="公式" r:id="rId9" imgW="228600" imgH="215640" progId="Equation.3">
                  <p:embed/>
                </p:oleObj>
              </mc:Choice>
              <mc:Fallback>
                <p:oleObj name="公式" r:id="rId9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4071" y="3332255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020594" y="2193925"/>
            <a:ext cx="4129088" cy="1231900"/>
            <a:chOff x="3146" y="384"/>
            <a:chExt cx="2601" cy="776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923" name="公式" r:id="rId11" imgW="139700" imgH="139700" progId="Equation.3">
                    <p:embed/>
                  </p:oleObj>
                </mc:Choice>
                <mc:Fallback>
                  <p:oleObj name="公式" r:id="rId11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8967502" y="319022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8" name="Text Box 70"/>
          <p:cNvSpPr txBox="1">
            <a:spLocks noChangeArrowheads="1"/>
          </p:cNvSpPr>
          <p:nvPr/>
        </p:nvSpPr>
        <p:spPr bwMode="auto">
          <a:xfrm>
            <a:off x="6777760" y="32092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70"/>
          <p:cNvSpPr txBox="1">
            <a:spLocks noChangeArrowheads="1"/>
          </p:cNvSpPr>
          <p:nvPr/>
        </p:nvSpPr>
        <p:spPr bwMode="auto">
          <a:xfrm>
            <a:off x="6390099" y="320595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70"/>
          <p:cNvSpPr txBox="1">
            <a:spLocks noChangeArrowheads="1"/>
          </p:cNvSpPr>
          <p:nvPr/>
        </p:nvSpPr>
        <p:spPr bwMode="auto">
          <a:xfrm>
            <a:off x="7731171" y="320595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7275368" y="320595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8109527" y="3214508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6018722" y="319643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8588014" y="321230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Line 51"/>
          <p:cNvSpPr>
            <a:spLocks noChangeShapeType="1"/>
          </p:cNvSpPr>
          <p:nvPr/>
        </p:nvSpPr>
        <p:spPr bwMode="auto">
          <a:xfrm>
            <a:off x="8306593" y="2879725"/>
            <a:ext cx="1066800" cy="0"/>
          </a:xfrm>
          <a:prstGeom prst="line">
            <a:avLst/>
          </a:prstGeom>
          <a:noFill/>
          <a:ln w="381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189945"/>
              </p:ext>
            </p:extLst>
          </p:nvPr>
        </p:nvGraphicFramePr>
        <p:xfrm>
          <a:off x="8369807" y="2832101"/>
          <a:ext cx="596081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4" name="公式" r:id="rId13" imgW="190440" imgH="177480" progId="Equation.3">
                  <p:embed/>
                </p:oleObj>
              </mc:Choice>
              <mc:Fallback>
                <p:oleObj name="公式" r:id="rId13" imgW="1904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807" y="2832101"/>
                        <a:ext cx="596081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127979"/>
              </p:ext>
            </p:extLst>
          </p:nvPr>
        </p:nvGraphicFramePr>
        <p:xfrm>
          <a:off x="8530432" y="1952613"/>
          <a:ext cx="794127" cy="571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5" name="公式" r:id="rId15" imgW="215640" imgH="164880" progId="Equation.3">
                  <p:embed/>
                </p:oleObj>
              </mc:Choice>
              <mc:Fallback>
                <p:oleObj name="公式" r:id="rId15" imgW="2156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0432" y="1952613"/>
                        <a:ext cx="794127" cy="571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AutoShape 54"/>
          <p:cNvSpPr>
            <a:spLocks noChangeArrowheads="1"/>
          </p:cNvSpPr>
          <p:nvPr/>
        </p:nvSpPr>
        <p:spPr bwMode="auto">
          <a:xfrm rot="2783134">
            <a:off x="9020968" y="2190750"/>
            <a:ext cx="228600" cy="806450"/>
          </a:xfrm>
          <a:prstGeom prst="downArrow">
            <a:avLst>
              <a:gd name="adj1" fmla="val 50000"/>
              <a:gd name="adj2" fmla="val 88194"/>
            </a:avLst>
          </a:prstGeom>
          <a:solidFill>
            <a:srgbClr val="FF00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31288"/>
              </p:ext>
            </p:extLst>
          </p:nvPr>
        </p:nvGraphicFramePr>
        <p:xfrm>
          <a:off x="2420939" y="1773238"/>
          <a:ext cx="30638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6" name="公式" r:id="rId17" imgW="152334" imgH="139639" progId="Equation.3">
                  <p:embed/>
                </p:oleObj>
              </mc:Choice>
              <mc:Fallback>
                <p:oleObj name="公式" r:id="rId17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9" y="1773238"/>
                        <a:ext cx="30638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2693989" y="1644651"/>
            <a:ext cx="21986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 dirty="0"/>
              <a:t>：</a:t>
            </a:r>
            <a:r>
              <a:rPr lang="zh-CN" altLang="en-US" sz="2600" dirty="0">
                <a:solidFill>
                  <a:srgbClr val="9900FF"/>
                </a:solidFill>
              </a:rPr>
              <a:t>电流线密度</a:t>
            </a:r>
          </a:p>
        </p:txBody>
      </p:sp>
      <p:sp>
        <p:nvSpPr>
          <p:cNvPr id="31" name="Text Box 48"/>
          <p:cNvSpPr txBox="1">
            <a:spLocks noChangeArrowheads="1"/>
          </p:cNvSpPr>
          <p:nvPr/>
        </p:nvSpPr>
        <p:spPr bwMode="auto">
          <a:xfrm>
            <a:off x="1617664" y="1646238"/>
            <a:ext cx="847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C00000"/>
                </a:solidFill>
              </a:rPr>
              <a:t>解：</a:t>
            </a:r>
            <a:endParaRPr lang="zh-CN" altLang="en-US" b="0" dirty="0">
              <a:solidFill>
                <a:srgbClr val="C00000"/>
              </a:solidFill>
            </a:endParaRPr>
          </a:p>
        </p:txBody>
      </p:sp>
      <p:graphicFrame>
        <p:nvGraphicFramePr>
          <p:cNvPr id="3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371690"/>
              </p:ext>
            </p:extLst>
          </p:nvPr>
        </p:nvGraphicFramePr>
        <p:xfrm>
          <a:off x="1704976" y="2200276"/>
          <a:ext cx="98901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7" name="公式" r:id="rId19" imgW="495085" imgH="393529" progId="Equation.3">
                  <p:embed/>
                </p:oleObj>
              </mc:Choice>
              <mc:Fallback>
                <p:oleObj name="公式" r:id="rId19" imgW="49508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6" y="2200276"/>
                        <a:ext cx="98901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7761288" y="5037138"/>
            <a:ext cx="2057400" cy="1066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7377113" y="5535613"/>
            <a:ext cx="3276600" cy="7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7529513" y="5992813"/>
            <a:ext cx="3433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/>
              <a:t>a</a:t>
            </a: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9967913" y="591661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/>
              <a:t>b</a:t>
            </a:r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10044113" y="4545013"/>
            <a:ext cx="3413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/>
              <a:t>c</a:t>
            </a:r>
          </a:p>
        </p:txBody>
      </p:sp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7605713" y="454501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/>
              <a:t>d</a:t>
            </a:r>
          </a:p>
        </p:txBody>
      </p:sp>
      <p:graphicFrame>
        <p:nvGraphicFramePr>
          <p:cNvPr id="4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94253"/>
              </p:ext>
            </p:extLst>
          </p:nvPr>
        </p:nvGraphicFramePr>
        <p:xfrm>
          <a:off x="8901113" y="60690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8" name="公式" r:id="rId21" imgW="114151" imgH="215619" progId="Equation.3">
                  <p:embed/>
                </p:oleObj>
              </mc:Choice>
              <mc:Fallback>
                <p:oleObj name="公式" r:id="rId21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1113" y="6069013"/>
                        <a:ext cx="228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998188"/>
              </p:ext>
            </p:extLst>
          </p:nvPr>
        </p:nvGraphicFramePr>
        <p:xfrm>
          <a:off x="10006013" y="497363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9" name="公式" r:id="rId23" imgW="126780" imgH="215526" progId="Equation.3">
                  <p:embed/>
                </p:oleObj>
              </mc:Choice>
              <mc:Fallback>
                <p:oleObj name="公式" r:id="rId23" imgW="126780" imgH="2155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6013" y="4973638"/>
                        <a:ext cx="25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Line 43"/>
          <p:cNvSpPr>
            <a:spLocks noChangeShapeType="1"/>
          </p:cNvSpPr>
          <p:nvPr/>
        </p:nvSpPr>
        <p:spPr bwMode="auto">
          <a:xfrm flipH="1">
            <a:off x="8829675" y="5031772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 flipH="1">
            <a:off x="8698607" y="6094123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2705100" y="2320925"/>
            <a:ext cx="31702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9900"/>
                </a:solidFill>
              </a:rPr>
              <a:t>单位长度的电流强度</a:t>
            </a:r>
          </a:p>
        </p:txBody>
      </p:sp>
      <p:sp>
        <p:nvSpPr>
          <p:cNvPr id="47" name="Text Box 86"/>
          <p:cNvSpPr txBox="1">
            <a:spLocks noChangeArrowheads="1"/>
          </p:cNvSpPr>
          <p:nvPr/>
        </p:nvSpPr>
        <p:spPr bwMode="auto">
          <a:xfrm>
            <a:off x="7342188" y="542290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8" name="Text Box 87"/>
          <p:cNvSpPr txBox="1">
            <a:spLocks noChangeArrowheads="1"/>
          </p:cNvSpPr>
          <p:nvPr/>
        </p:nvSpPr>
        <p:spPr bwMode="auto">
          <a:xfrm>
            <a:off x="7581900" y="543083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Text Box 88"/>
          <p:cNvSpPr txBox="1">
            <a:spLocks noChangeArrowheads="1"/>
          </p:cNvSpPr>
          <p:nvPr/>
        </p:nvSpPr>
        <p:spPr bwMode="auto">
          <a:xfrm>
            <a:off x="7845425" y="543083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8085138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8350250" y="543083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8589963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8853488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9093200" y="5434014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9323388" y="543083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9563100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9828213" y="543083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10067925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0331450" y="542607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64" name="Line 106"/>
          <p:cNvSpPr>
            <a:spLocks noChangeShapeType="1"/>
          </p:cNvSpPr>
          <p:nvPr/>
        </p:nvSpPr>
        <p:spPr bwMode="auto">
          <a:xfrm rot="5400000" flipH="1">
            <a:off x="9628188" y="529907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107"/>
          <p:cNvSpPr>
            <a:spLocks noChangeShapeType="1"/>
          </p:cNvSpPr>
          <p:nvPr/>
        </p:nvSpPr>
        <p:spPr bwMode="auto">
          <a:xfrm rot="5400000" flipH="1">
            <a:off x="7570788" y="529907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108"/>
          <p:cNvSpPr>
            <a:spLocks noChangeArrowheads="1"/>
          </p:cNvSpPr>
          <p:nvPr/>
        </p:nvSpPr>
        <p:spPr bwMode="auto">
          <a:xfrm>
            <a:off x="1576198" y="3077606"/>
            <a:ext cx="4122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矩形回路：</a:t>
            </a:r>
            <a:r>
              <a:rPr lang="zh-CN" altLang="en-US" dirty="0">
                <a:solidFill>
                  <a:srgbClr val="C00000"/>
                </a:solidFill>
              </a:rPr>
              <a:t>垂直于载流面，且相对于载流面对称</a:t>
            </a:r>
          </a:p>
        </p:txBody>
      </p:sp>
      <p:sp>
        <p:nvSpPr>
          <p:cNvPr id="74" name="Line 24"/>
          <p:cNvSpPr>
            <a:spLocks noChangeShapeType="1"/>
          </p:cNvSpPr>
          <p:nvPr/>
        </p:nvSpPr>
        <p:spPr bwMode="auto">
          <a:xfrm>
            <a:off x="7977047" y="4869160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757987"/>
              </p:ext>
            </p:extLst>
          </p:nvPr>
        </p:nvGraphicFramePr>
        <p:xfrm>
          <a:off x="9096375" y="4511716"/>
          <a:ext cx="4016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0" name="公式" r:id="rId25" imgW="203112" imgH="241195" progId="Equation.3">
                  <p:embed/>
                </p:oleObj>
              </mc:Choice>
              <mc:Fallback>
                <p:oleObj name="公式" r:id="rId25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75" y="4511716"/>
                        <a:ext cx="40163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Line 20"/>
          <p:cNvSpPr>
            <a:spLocks noChangeShapeType="1"/>
          </p:cNvSpPr>
          <p:nvPr/>
        </p:nvSpPr>
        <p:spPr bwMode="auto">
          <a:xfrm>
            <a:off x="8119270" y="5929313"/>
            <a:ext cx="9564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273452"/>
              </p:ext>
            </p:extLst>
          </p:nvPr>
        </p:nvGraphicFramePr>
        <p:xfrm>
          <a:off x="9167814" y="5572126"/>
          <a:ext cx="4524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1" name="公式" r:id="rId27" imgW="228600" imgH="241300" progId="Equation.3">
                  <p:embed/>
                </p:oleObj>
              </mc:Choice>
              <mc:Fallback>
                <p:oleObj name="公式" r:id="rId27" imgW="228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7814" y="5572126"/>
                        <a:ext cx="45243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87936"/>
              </p:ext>
            </p:extLst>
          </p:nvPr>
        </p:nvGraphicFramePr>
        <p:xfrm>
          <a:off x="1881982" y="4270938"/>
          <a:ext cx="12414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2" name="公式" r:id="rId29" imgW="495000" imgH="291960" progId="Equation.3">
                  <p:embed/>
                </p:oleObj>
              </mc:Choice>
              <mc:Fallback>
                <p:oleObj name="公式" r:id="rId29" imgW="495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982" y="4270938"/>
                        <a:ext cx="12414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585071"/>
              </p:ext>
            </p:extLst>
          </p:nvPr>
        </p:nvGraphicFramePr>
        <p:xfrm>
          <a:off x="3217070" y="4270938"/>
          <a:ext cx="197167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3" name="公式" r:id="rId31" imgW="787320" imgH="317160" progId="Equation.3">
                  <p:embed/>
                </p:oleObj>
              </mc:Choice>
              <mc:Fallback>
                <p:oleObj name="公式" r:id="rId31" imgW="7873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070" y="4270938"/>
                        <a:ext cx="197167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42533"/>
              </p:ext>
            </p:extLst>
          </p:nvPr>
        </p:nvGraphicFramePr>
        <p:xfrm>
          <a:off x="5230020" y="4285416"/>
          <a:ext cx="19081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4" name="公式" r:id="rId33" imgW="761760" imgH="317160" progId="Equation.3">
                  <p:embed/>
                </p:oleObj>
              </mc:Choice>
              <mc:Fallback>
                <p:oleObj name="公式" r:id="rId33" imgW="761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020" y="4285416"/>
                        <a:ext cx="19081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500753"/>
              </p:ext>
            </p:extLst>
          </p:nvPr>
        </p:nvGraphicFramePr>
        <p:xfrm>
          <a:off x="3123407" y="5198786"/>
          <a:ext cx="8588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5" name="公式" r:id="rId35" imgW="342720" imgH="215640" progId="Equation.3">
                  <p:embed/>
                </p:oleObj>
              </mc:Choice>
              <mc:Fallback>
                <p:oleObj name="公式" r:id="rId35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407" y="5198786"/>
                        <a:ext cx="8588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Line 3"/>
          <p:cNvSpPr>
            <a:spLocks noChangeShapeType="1"/>
          </p:cNvSpPr>
          <p:nvPr/>
        </p:nvSpPr>
        <p:spPr bwMode="auto">
          <a:xfrm>
            <a:off x="5959844" y="4319357"/>
            <a:ext cx="700088" cy="698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865321"/>
              </p:ext>
            </p:extLst>
          </p:nvPr>
        </p:nvGraphicFramePr>
        <p:xfrm>
          <a:off x="5167314" y="5176838"/>
          <a:ext cx="13731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6" name="公式" r:id="rId37" imgW="545760" imgH="215640" progId="Equation.3">
                  <p:embed/>
                </p:oleObj>
              </mc:Choice>
              <mc:Fallback>
                <p:oleObj name="公式" r:id="rId37" imgW="545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4" y="5176838"/>
                        <a:ext cx="13731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42501"/>
              </p:ext>
            </p:extLst>
          </p:nvPr>
        </p:nvGraphicFramePr>
        <p:xfrm>
          <a:off x="2519482" y="5929313"/>
          <a:ext cx="1717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7" name="公式" r:id="rId39" imgW="685800" imgH="215640" progId="Equation.3">
                  <p:embed/>
                </p:oleObj>
              </mc:Choice>
              <mc:Fallback>
                <p:oleObj name="公式" r:id="rId39" imgW="685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482" y="5929313"/>
                        <a:ext cx="1717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276029"/>
              </p:ext>
            </p:extLst>
          </p:nvPr>
        </p:nvGraphicFramePr>
        <p:xfrm>
          <a:off x="5126038" y="5738536"/>
          <a:ext cx="20764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38" name="公式" r:id="rId41" imgW="825480" imgH="393480" progId="Equation.3">
                  <p:embed/>
                </p:oleObj>
              </mc:Choice>
              <mc:Fallback>
                <p:oleObj name="公式" r:id="rId41" imgW="825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5738536"/>
                        <a:ext cx="20764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AutoShape 18"/>
          <p:cNvSpPr>
            <a:spLocks noChangeArrowheads="1"/>
          </p:cNvSpPr>
          <p:nvPr/>
        </p:nvSpPr>
        <p:spPr bwMode="auto">
          <a:xfrm>
            <a:off x="1647945" y="6120976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1" name="AutoShape 18"/>
          <p:cNvSpPr>
            <a:spLocks noChangeArrowheads="1"/>
          </p:cNvSpPr>
          <p:nvPr/>
        </p:nvSpPr>
        <p:spPr bwMode="auto">
          <a:xfrm>
            <a:off x="4319633" y="6104732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33CC33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735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500"/>
                            </p:stCondLst>
                            <p:childTnLst>
                              <p:par>
                                <p:cTn id="2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8" grpId="0" animBg="1"/>
      <p:bldP spid="30" grpId="0" autoUpdateAnimBg="0"/>
      <p:bldP spid="31" grpId="0" autoUpdateAnimBg="0"/>
      <p:bldP spid="35" grpId="0" animBg="1"/>
      <p:bldP spid="36" grpId="0" animBg="1"/>
      <p:bldP spid="37" grpId="0"/>
      <p:bldP spid="38" grpId="0"/>
      <p:bldP spid="39" grpId="0"/>
      <p:bldP spid="40" grpId="0"/>
      <p:bldP spid="43" grpId="0" animBg="1"/>
      <p:bldP spid="44" grpId="0" animBg="1"/>
      <p:bldP spid="45" grpId="0" autoUpdateAnimBg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4" grpId="0" animBg="1"/>
      <p:bldP spid="65" grpId="0" animBg="1"/>
      <p:bldP spid="66" grpId="0" autoUpdateAnimBg="0"/>
      <p:bldP spid="74" grpId="0" animBg="1"/>
      <p:bldP spid="76" grpId="0" animBg="1"/>
      <p:bldP spid="82" grpId="0" animBg="1"/>
      <p:bldP spid="90" grpId="0" animBg="1"/>
      <p:bldP spid="9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/>
          <p:cNvSpPr>
            <a:spLocks noChangeArrowheads="1"/>
          </p:cNvSpPr>
          <p:nvPr/>
        </p:nvSpPr>
        <p:spPr bwMode="auto">
          <a:xfrm>
            <a:off x="6719614" y="2380675"/>
            <a:ext cx="3276600" cy="7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Text Box 86"/>
          <p:cNvSpPr txBox="1">
            <a:spLocks noChangeArrowheads="1"/>
          </p:cNvSpPr>
          <p:nvPr/>
        </p:nvSpPr>
        <p:spPr bwMode="auto">
          <a:xfrm>
            <a:off x="6684689" y="2267962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" name="Text Box 87"/>
          <p:cNvSpPr txBox="1">
            <a:spLocks noChangeArrowheads="1"/>
          </p:cNvSpPr>
          <p:nvPr/>
        </p:nvSpPr>
        <p:spPr bwMode="auto">
          <a:xfrm>
            <a:off x="6924401" y="227590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" name="Text Box 88"/>
          <p:cNvSpPr txBox="1">
            <a:spLocks noChangeArrowheads="1"/>
          </p:cNvSpPr>
          <p:nvPr/>
        </p:nvSpPr>
        <p:spPr bwMode="auto">
          <a:xfrm>
            <a:off x="7187926" y="227590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6" name="Text Box 89"/>
          <p:cNvSpPr txBox="1">
            <a:spLocks noChangeArrowheads="1"/>
          </p:cNvSpPr>
          <p:nvPr/>
        </p:nvSpPr>
        <p:spPr bwMode="auto">
          <a:xfrm>
            <a:off x="7427639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" name="Text Box 90"/>
          <p:cNvSpPr txBox="1">
            <a:spLocks noChangeArrowheads="1"/>
          </p:cNvSpPr>
          <p:nvPr/>
        </p:nvSpPr>
        <p:spPr bwMode="auto">
          <a:xfrm>
            <a:off x="7692751" y="227590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" name="Text Box 91"/>
          <p:cNvSpPr txBox="1">
            <a:spLocks noChangeArrowheads="1"/>
          </p:cNvSpPr>
          <p:nvPr/>
        </p:nvSpPr>
        <p:spPr bwMode="auto">
          <a:xfrm>
            <a:off x="7932464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9" name="Text Box 92"/>
          <p:cNvSpPr txBox="1">
            <a:spLocks noChangeArrowheads="1"/>
          </p:cNvSpPr>
          <p:nvPr/>
        </p:nvSpPr>
        <p:spPr bwMode="auto">
          <a:xfrm>
            <a:off x="8195989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0" name="Text Box 93"/>
          <p:cNvSpPr txBox="1">
            <a:spLocks noChangeArrowheads="1"/>
          </p:cNvSpPr>
          <p:nvPr/>
        </p:nvSpPr>
        <p:spPr bwMode="auto">
          <a:xfrm>
            <a:off x="8435701" y="2279076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1" name="Text Box 94"/>
          <p:cNvSpPr txBox="1">
            <a:spLocks noChangeArrowheads="1"/>
          </p:cNvSpPr>
          <p:nvPr/>
        </p:nvSpPr>
        <p:spPr bwMode="auto">
          <a:xfrm>
            <a:off x="8665889" y="227590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2" name="Text Box 95"/>
          <p:cNvSpPr txBox="1">
            <a:spLocks noChangeArrowheads="1"/>
          </p:cNvSpPr>
          <p:nvPr/>
        </p:nvSpPr>
        <p:spPr bwMode="auto">
          <a:xfrm>
            <a:off x="8905601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" name="Text Box 96"/>
          <p:cNvSpPr txBox="1">
            <a:spLocks noChangeArrowheads="1"/>
          </p:cNvSpPr>
          <p:nvPr/>
        </p:nvSpPr>
        <p:spPr bwMode="auto">
          <a:xfrm>
            <a:off x="9170714" y="227590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4" name="Text Box 97"/>
          <p:cNvSpPr txBox="1">
            <a:spLocks noChangeArrowheads="1"/>
          </p:cNvSpPr>
          <p:nvPr/>
        </p:nvSpPr>
        <p:spPr bwMode="auto">
          <a:xfrm>
            <a:off x="9410426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5" name="Text Box 98"/>
          <p:cNvSpPr txBox="1">
            <a:spLocks noChangeArrowheads="1"/>
          </p:cNvSpPr>
          <p:nvPr/>
        </p:nvSpPr>
        <p:spPr bwMode="auto">
          <a:xfrm>
            <a:off x="9673951" y="227113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graphicFrame>
        <p:nvGraphicFramePr>
          <p:cNvPr id="27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325802"/>
              </p:ext>
            </p:extLst>
          </p:nvPr>
        </p:nvGraphicFramePr>
        <p:xfrm>
          <a:off x="6766670" y="1489543"/>
          <a:ext cx="780740" cy="778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7" name="公式" r:id="rId3" imgW="215640" imgH="215640" progId="Equation.3">
                  <p:embed/>
                </p:oleObj>
              </mc:Choice>
              <mc:Fallback>
                <p:oleObj name="公式" r:id="rId3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670" y="1489543"/>
                        <a:ext cx="780740" cy="778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418429"/>
              </p:ext>
            </p:extLst>
          </p:nvPr>
        </p:nvGraphicFramePr>
        <p:xfrm>
          <a:off x="6924401" y="2604986"/>
          <a:ext cx="757238" cy="76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8" name="公式" r:id="rId5" imgW="228600" imgH="215640" progId="Equation.3">
                  <p:embed/>
                </p:oleObj>
              </mc:Choice>
              <mc:Fallback>
                <p:oleObj name="公式" r:id="rId5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401" y="2604986"/>
                        <a:ext cx="757238" cy="767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8728595" y="1464501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06746"/>
              </p:ext>
            </p:extLst>
          </p:nvPr>
        </p:nvGraphicFramePr>
        <p:xfrm>
          <a:off x="9828118" y="1277057"/>
          <a:ext cx="4016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9" name="公式" r:id="rId7" imgW="203112" imgH="241195" progId="Equation.3">
                  <p:embed/>
                </p:oleObj>
              </mc:Choice>
              <mc:Fallback>
                <p:oleObj name="公式" r:id="rId7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8118" y="1277057"/>
                        <a:ext cx="4016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8905601" y="3066884"/>
            <a:ext cx="11430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220795"/>
              </p:ext>
            </p:extLst>
          </p:nvPr>
        </p:nvGraphicFramePr>
        <p:xfrm>
          <a:off x="9155006" y="3033160"/>
          <a:ext cx="4524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0" name="公式" r:id="rId9" imgW="228600" imgH="241300" progId="Equation.3">
                  <p:embed/>
                </p:oleObj>
              </mc:Choice>
              <mc:Fallback>
                <p:oleObj name="公式" r:id="rId9" imgW="228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5006" y="3033160"/>
                        <a:ext cx="4524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utoShape 18"/>
          <p:cNvSpPr>
            <a:spLocks noChangeArrowheads="1"/>
          </p:cNvSpPr>
          <p:nvPr/>
        </p:nvSpPr>
        <p:spPr bwMode="auto">
          <a:xfrm>
            <a:off x="4691017" y="399768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gradFill flip="none" rotWithShape="1">
            <a:gsLst>
              <a:gs pos="0">
                <a:srgbClr val="33CC33">
                  <a:tint val="66000"/>
                  <a:satMod val="160000"/>
                </a:srgbClr>
              </a:gs>
              <a:gs pos="50000">
                <a:srgbClr val="33CC33">
                  <a:tint val="44500"/>
                  <a:satMod val="160000"/>
                </a:srgbClr>
              </a:gs>
              <a:gs pos="100000">
                <a:srgbClr val="33CC3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3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630798"/>
              </p:ext>
            </p:extLst>
          </p:nvPr>
        </p:nvGraphicFramePr>
        <p:xfrm>
          <a:off x="6022702" y="21380"/>
          <a:ext cx="348456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1" name="公式" r:id="rId11" imgW="1384200" imgH="393480" progId="Equation.3">
                  <p:embed/>
                </p:oleObj>
              </mc:Choice>
              <mc:Fallback>
                <p:oleObj name="公式" r:id="rId11" imgW="1384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702" y="21380"/>
                        <a:ext cx="348456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168929"/>
              </p:ext>
            </p:extLst>
          </p:nvPr>
        </p:nvGraphicFramePr>
        <p:xfrm>
          <a:off x="1895475" y="88195"/>
          <a:ext cx="2076450" cy="98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2" name="公式" r:id="rId13" imgW="825480" imgH="393480" progId="Equation.3">
                  <p:embed/>
                </p:oleObj>
              </mc:Choice>
              <mc:Fallback>
                <p:oleObj name="公式" r:id="rId13" imgW="825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88195"/>
                        <a:ext cx="2076450" cy="984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022465"/>
              </p:ext>
            </p:extLst>
          </p:nvPr>
        </p:nvGraphicFramePr>
        <p:xfrm>
          <a:off x="2194803" y="1050112"/>
          <a:ext cx="36131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3" name="公式" r:id="rId15" imgW="1434960" imgH="393480" progId="Equation.3">
                  <p:embed/>
                </p:oleObj>
              </mc:Choice>
              <mc:Fallback>
                <p:oleObj name="公式" r:id="rId15" imgW="143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803" y="1050112"/>
                        <a:ext cx="36131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42714"/>
              </p:ext>
            </p:extLst>
          </p:nvPr>
        </p:nvGraphicFramePr>
        <p:xfrm>
          <a:off x="1915846" y="2057222"/>
          <a:ext cx="3082750" cy="76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4" name="公式" r:id="rId17" imgW="1104840" imgH="253800" progId="Equation.3">
                  <p:embed/>
                </p:oleObj>
              </mc:Choice>
              <mc:Fallback>
                <p:oleObj name="公式" r:id="rId17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846" y="2057222"/>
                        <a:ext cx="3082750" cy="762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utoShape 18"/>
          <p:cNvSpPr>
            <a:spLocks noChangeArrowheads="1"/>
          </p:cNvSpPr>
          <p:nvPr/>
        </p:nvSpPr>
        <p:spPr bwMode="auto">
          <a:xfrm>
            <a:off x="1790454" y="2918392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39" name="Line 44"/>
          <p:cNvSpPr>
            <a:spLocks noChangeShapeType="1"/>
          </p:cNvSpPr>
          <p:nvPr/>
        </p:nvSpPr>
        <p:spPr bwMode="auto">
          <a:xfrm>
            <a:off x="8242026" y="2456875"/>
            <a:ext cx="1588" cy="1035050"/>
          </a:xfrm>
          <a:prstGeom prst="line">
            <a:avLst/>
          </a:prstGeom>
          <a:noFill/>
          <a:ln w="38100">
            <a:solidFill>
              <a:srgbClr val="0000FF"/>
            </a:solidFill>
            <a:miter lim="800000"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381251"/>
              </p:ext>
            </p:extLst>
          </p:nvPr>
        </p:nvGraphicFramePr>
        <p:xfrm>
          <a:off x="8415339" y="3071814"/>
          <a:ext cx="503237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5" name="公式" r:id="rId19" imgW="190500" imgH="228600" progId="Equation.3">
                  <p:embed/>
                </p:oleObj>
              </mc:Choice>
              <mc:Fallback>
                <p:oleObj name="公式" r:id="rId19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5339" y="3071814"/>
                        <a:ext cx="503237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63047"/>
              </p:ext>
            </p:extLst>
          </p:nvPr>
        </p:nvGraphicFramePr>
        <p:xfrm>
          <a:off x="2872315" y="2877892"/>
          <a:ext cx="3091131" cy="73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6" name="公式" r:id="rId21" imgW="1218960" imgH="253800" progId="Equation.3">
                  <p:embed/>
                </p:oleObj>
              </mc:Choice>
              <mc:Fallback>
                <p:oleObj name="公式" r:id="rId21" imgW="1218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315" y="2877892"/>
                        <a:ext cx="3091131" cy="73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54"/>
          <p:cNvSpPr/>
          <p:nvPr/>
        </p:nvSpPr>
        <p:spPr>
          <a:xfrm>
            <a:off x="8705643" y="355919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grpSp>
        <p:nvGrpSpPr>
          <p:cNvPr id="56" name="Group 153"/>
          <p:cNvGrpSpPr>
            <a:grpSpLocks/>
          </p:cNvGrpSpPr>
          <p:nvPr/>
        </p:nvGrpSpPr>
        <p:grpSpPr bwMode="auto">
          <a:xfrm>
            <a:off x="8607258" y="2584162"/>
            <a:ext cx="228600" cy="228600"/>
            <a:chOff x="2784" y="1872"/>
            <a:chExt cx="144" cy="144"/>
          </a:xfrm>
        </p:grpSpPr>
        <p:sp>
          <p:nvSpPr>
            <p:cNvPr id="57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58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624644"/>
              </p:ext>
            </p:extLst>
          </p:nvPr>
        </p:nvGraphicFramePr>
        <p:xfrm>
          <a:off x="8909051" y="1593851"/>
          <a:ext cx="4603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7" name="公式" r:id="rId23" imgW="177480" imgH="215640" progId="Equation.3">
                  <p:embed/>
                </p:oleObj>
              </mc:Choice>
              <mc:Fallback>
                <p:oleObj name="公式" r:id="rId23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909051" y="1593851"/>
                        <a:ext cx="46037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14281"/>
              </p:ext>
            </p:extLst>
          </p:nvPr>
        </p:nvGraphicFramePr>
        <p:xfrm>
          <a:off x="8925052" y="2431960"/>
          <a:ext cx="427832" cy="55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8" name="公式" r:id="rId25" imgW="164880" imgH="215640" progId="Equation.3">
                  <p:embed/>
                </p:oleObj>
              </mc:Choice>
              <mc:Fallback>
                <p:oleObj name="公式" r:id="rId25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25052" y="2431960"/>
                        <a:ext cx="427832" cy="55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Line 15"/>
          <p:cNvSpPr>
            <a:spLocks noChangeShapeType="1"/>
          </p:cNvSpPr>
          <p:nvPr/>
        </p:nvSpPr>
        <p:spPr bwMode="auto">
          <a:xfrm flipV="1">
            <a:off x="7986797" y="1353563"/>
            <a:ext cx="0" cy="1027113"/>
          </a:xfrm>
          <a:prstGeom prst="line">
            <a:avLst/>
          </a:prstGeom>
          <a:noFill/>
          <a:ln w="38100">
            <a:solidFill>
              <a:srgbClr val="33CC33"/>
            </a:solidFill>
            <a:miter lim="800000"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6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247108"/>
              </p:ext>
            </p:extLst>
          </p:nvPr>
        </p:nvGraphicFramePr>
        <p:xfrm>
          <a:off x="8078514" y="1191934"/>
          <a:ext cx="5715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9" name="公式" r:id="rId27" imgW="215806" imgH="228501" progId="Equation.3">
                  <p:embed/>
                </p:oleObj>
              </mc:Choice>
              <mc:Fallback>
                <p:oleObj name="公式" r:id="rId27" imgW="21580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8514" y="1191934"/>
                        <a:ext cx="5715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899636"/>
              </p:ext>
            </p:extLst>
          </p:nvPr>
        </p:nvGraphicFramePr>
        <p:xfrm>
          <a:off x="1992975" y="3865254"/>
          <a:ext cx="35401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0" name="公式" r:id="rId29" imgW="1282680" imgH="253800" progId="Equation.3">
                  <p:embed/>
                </p:oleObj>
              </mc:Choice>
              <mc:Fallback>
                <p:oleObj name="公式" r:id="rId29" imgW="1282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975" y="3865254"/>
                        <a:ext cx="35401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20575"/>
              </p:ext>
            </p:extLst>
          </p:nvPr>
        </p:nvGraphicFramePr>
        <p:xfrm>
          <a:off x="5640784" y="3898901"/>
          <a:ext cx="4090348" cy="705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1" name="公式" r:id="rId31" imgW="1473120" imgH="253800" progId="Equation.3">
                  <p:embed/>
                </p:oleObj>
              </mc:Choice>
              <mc:Fallback>
                <p:oleObj name="公式" r:id="rId31" imgW="147312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640784" y="3898901"/>
                        <a:ext cx="4090348" cy="705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50640"/>
              </p:ext>
            </p:extLst>
          </p:nvPr>
        </p:nvGraphicFramePr>
        <p:xfrm>
          <a:off x="2768678" y="4768362"/>
          <a:ext cx="3182698" cy="74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2" name="公式" r:id="rId33" imgW="1079280" imgH="253800" progId="Equation.3">
                  <p:embed/>
                </p:oleObj>
              </mc:Choice>
              <mc:Fallback>
                <p:oleObj name="公式" r:id="rId33" imgW="10792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68678" y="4768362"/>
                        <a:ext cx="3182698" cy="748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 153"/>
          <p:cNvGrpSpPr>
            <a:grpSpLocks/>
          </p:cNvGrpSpPr>
          <p:nvPr/>
        </p:nvGrpSpPr>
        <p:grpSpPr bwMode="auto">
          <a:xfrm>
            <a:off x="8502546" y="1951886"/>
            <a:ext cx="228600" cy="228600"/>
            <a:chOff x="2784" y="1872"/>
            <a:chExt cx="144" cy="144"/>
          </a:xfrm>
        </p:grpSpPr>
        <p:sp>
          <p:nvSpPr>
            <p:cNvPr id="81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82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83" name="AutoShape 18"/>
          <p:cNvSpPr>
            <a:spLocks noChangeArrowheads="1"/>
          </p:cNvSpPr>
          <p:nvPr/>
        </p:nvSpPr>
        <p:spPr bwMode="auto">
          <a:xfrm>
            <a:off x="2277780" y="5938957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84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296200"/>
              </p:ext>
            </p:extLst>
          </p:nvPr>
        </p:nvGraphicFramePr>
        <p:xfrm>
          <a:off x="3351122" y="5647676"/>
          <a:ext cx="220186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3" name="公式" r:id="rId35" imgW="711000" imgH="215640" progId="Equation.3">
                  <p:embed/>
                </p:oleObj>
              </mc:Choice>
              <mc:Fallback>
                <p:oleObj name="公式" r:id="rId35" imgW="711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122" y="5647676"/>
                        <a:ext cx="220186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200218"/>
              </p:ext>
            </p:extLst>
          </p:nvPr>
        </p:nvGraphicFramePr>
        <p:xfrm>
          <a:off x="5640784" y="5660033"/>
          <a:ext cx="4311658" cy="769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4" name="公式" r:id="rId37" imgW="1422360" imgH="253800" progId="Equation.3">
                  <p:embed/>
                </p:oleObj>
              </mc:Choice>
              <mc:Fallback>
                <p:oleObj name="公式" r:id="rId37" imgW="14223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640784" y="5660033"/>
                        <a:ext cx="4311658" cy="769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153"/>
          <p:cNvGrpSpPr>
            <a:grpSpLocks/>
          </p:cNvGrpSpPr>
          <p:nvPr/>
        </p:nvGrpSpPr>
        <p:grpSpPr bwMode="auto">
          <a:xfrm>
            <a:off x="7626435" y="2298918"/>
            <a:ext cx="228600" cy="228600"/>
            <a:chOff x="2784" y="1872"/>
            <a:chExt cx="144" cy="144"/>
          </a:xfrm>
        </p:grpSpPr>
        <p:sp>
          <p:nvSpPr>
            <p:cNvPr id="87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88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89" name="对象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324971"/>
              </p:ext>
            </p:extLst>
          </p:nvPr>
        </p:nvGraphicFramePr>
        <p:xfrm>
          <a:off x="7621589" y="2555876"/>
          <a:ext cx="428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5" name="公式" r:id="rId39" imgW="164880" imgH="177480" progId="Equation.3">
                  <p:embed/>
                </p:oleObj>
              </mc:Choice>
              <mc:Fallback>
                <p:oleObj name="公式" r:id="rId39" imgW="164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621589" y="2555876"/>
                        <a:ext cx="42862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68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9" grpId="0" animBg="1"/>
      <p:bldP spid="31" grpId="0" animBg="1"/>
      <p:bldP spid="33" grpId="0" animBg="1"/>
      <p:bldP spid="38" grpId="0" animBg="1"/>
      <p:bldP spid="39" grpId="0" animBg="1"/>
      <p:bldP spid="55" grpId="0"/>
      <p:bldP spid="75" grpId="0" animBg="1"/>
      <p:bldP spid="8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1836739" y="123825"/>
            <a:ext cx="5232214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zh-CN" altLang="en-US" sz="2600" dirty="0">
                <a:solidFill>
                  <a:srgbClr val="0000FF"/>
                </a:solidFill>
              </a:rPr>
              <a:t>无限大平面电流</a:t>
            </a:r>
            <a:r>
              <a:rPr lang="en-US" altLang="zh-CN" sz="2600" dirty="0">
                <a:solidFill>
                  <a:srgbClr val="0000FF"/>
                </a:solidFill>
              </a:rPr>
              <a:t>(</a:t>
            </a:r>
            <a:r>
              <a:rPr lang="zh-CN" altLang="en-US" sz="2600" dirty="0">
                <a:solidFill>
                  <a:srgbClr val="0000FF"/>
                </a:solidFill>
              </a:rPr>
              <a:t>有外磁场</a:t>
            </a:r>
            <a:r>
              <a:rPr lang="en-US" altLang="zh-CN" sz="2600" dirty="0">
                <a:solidFill>
                  <a:srgbClr val="0000FF"/>
                </a:solidFill>
              </a:rPr>
              <a:t>)</a:t>
            </a:r>
            <a:r>
              <a:rPr lang="zh-CN" altLang="en-US" sz="2600" dirty="0">
                <a:solidFill>
                  <a:srgbClr val="0000FF"/>
                </a:solidFill>
              </a:rPr>
              <a:t>。已知        和        ，</a:t>
            </a:r>
            <a:r>
              <a:rPr lang="zh-CN" altLang="en-US" sz="2400" dirty="0">
                <a:solidFill>
                  <a:srgbClr val="009900"/>
                </a:solidFill>
              </a:rPr>
              <a:t>传导电流</a:t>
            </a:r>
            <a:r>
              <a:rPr lang="el-GR" altLang="zh-CN" sz="2400" dirty="0">
                <a:solidFill>
                  <a:srgbClr val="FF0000"/>
                </a:solidFill>
              </a:rPr>
              <a:t>α</a:t>
            </a:r>
            <a:r>
              <a:rPr lang="en-US" altLang="zh-CN" sz="2400" dirty="0">
                <a:solidFill>
                  <a:srgbClr val="009900"/>
                </a:solidFill>
              </a:rPr>
              <a:t>=____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zh-CN" altLang="en-US" sz="2400" dirty="0">
                <a:solidFill>
                  <a:srgbClr val="009900"/>
                </a:solidFill>
              </a:rPr>
              <a:t>磁化电流</a:t>
            </a:r>
            <a:r>
              <a:rPr lang="zh-CN" altLang="en-US" sz="2400" dirty="0">
                <a:solidFill>
                  <a:srgbClr val="9900FF"/>
                </a:solidFill>
              </a:rPr>
              <a:t> </a:t>
            </a:r>
            <a:r>
              <a:rPr lang="el-GR" altLang="zh-CN" sz="2400" dirty="0">
                <a:solidFill>
                  <a:srgbClr val="FF0000"/>
                </a:solidFill>
              </a:rPr>
              <a:t>α</a:t>
            </a:r>
            <a:r>
              <a:rPr lang="en-US" altLang="zh-CN" sz="24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en-US" altLang="zh-CN" sz="2400" dirty="0">
                <a:solidFill>
                  <a:srgbClr val="009900"/>
                </a:solidFill>
                <a:latin typeface="Book Antiqua" pitchFamily="18" charset="0"/>
                <a:ea typeface="MingLiU" pitchFamily="49" charset="-120"/>
              </a:rPr>
              <a:t>=_____</a:t>
            </a:r>
            <a:endParaRPr lang="zh-CN" altLang="en-US" sz="2600" dirty="0">
              <a:solidFill>
                <a:srgbClr val="0099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131175"/>
              </p:ext>
            </p:extLst>
          </p:nvPr>
        </p:nvGraphicFramePr>
        <p:xfrm>
          <a:off x="2663641" y="471250"/>
          <a:ext cx="447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09" name="公式" r:id="rId3" imgW="177480" imgH="215640" progId="Equation.3">
                  <p:embed/>
                </p:oleObj>
              </mc:Choice>
              <mc:Fallback>
                <p:oleObj name="公式" r:id="rId3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641" y="471250"/>
                        <a:ext cx="447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082398"/>
              </p:ext>
            </p:extLst>
          </p:nvPr>
        </p:nvGraphicFramePr>
        <p:xfrm>
          <a:off x="3733715" y="488329"/>
          <a:ext cx="479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0" name="公式" r:id="rId5" imgW="190440" imgH="215640" progId="Equation.3">
                  <p:embed/>
                </p:oleObj>
              </mc:Choice>
              <mc:Fallback>
                <p:oleObj name="公式" r:id="rId5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715" y="488329"/>
                        <a:ext cx="479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527190"/>
              </p:ext>
            </p:extLst>
          </p:nvPr>
        </p:nvGraphicFramePr>
        <p:xfrm>
          <a:off x="9213500" y="234653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1" name="公式" r:id="rId7" imgW="215640" imgH="215640" progId="Equation.3">
                  <p:embed/>
                </p:oleObj>
              </mc:Choice>
              <mc:Fallback>
                <p:oleObj name="公式" r:id="rId7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3500" y="234653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287736"/>
              </p:ext>
            </p:extLst>
          </p:nvPr>
        </p:nvGraphicFramePr>
        <p:xfrm>
          <a:off x="9035761" y="2000532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2" name="公式" r:id="rId9" imgW="228600" imgH="215640" progId="Equation.3">
                  <p:embed/>
                </p:oleObj>
              </mc:Choice>
              <mc:Fallback>
                <p:oleObj name="公式" r:id="rId9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761" y="2000532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5945729" y="933732"/>
            <a:ext cx="4129088" cy="1231900"/>
            <a:chOff x="3146" y="384"/>
            <a:chExt cx="2601" cy="77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813" name="公式" r:id="rId11" imgW="139700" imgH="139700" progId="Equation.3">
                    <p:embed/>
                  </p:oleObj>
                </mc:Choice>
                <mc:Fallback>
                  <p:oleObj name="公式" r:id="rId11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 Box 69"/>
          <p:cNvSpPr txBox="1">
            <a:spLocks noChangeArrowheads="1"/>
          </p:cNvSpPr>
          <p:nvPr/>
        </p:nvSpPr>
        <p:spPr bwMode="auto">
          <a:xfrm>
            <a:off x="8892637" y="193003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6702895" y="194901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6315234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7656306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7200503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Text Box 70"/>
          <p:cNvSpPr txBox="1">
            <a:spLocks noChangeArrowheads="1"/>
          </p:cNvSpPr>
          <p:nvPr/>
        </p:nvSpPr>
        <p:spPr bwMode="auto">
          <a:xfrm>
            <a:off x="8034662" y="1954315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6" name="Text Box 70"/>
          <p:cNvSpPr txBox="1">
            <a:spLocks noChangeArrowheads="1"/>
          </p:cNvSpPr>
          <p:nvPr/>
        </p:nvSpPr>
        <p:spPr bwMode="auto">
          <a:xfrm>
            <a:off x="5943857" y="193623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7" name="Text Box 70"/>
          <p:cNvSpPr txBox="1">
            <a:spLocks noChangeArrowheads="1"/>
          </p:cNvSpPr>
          <p:nvPr/>
        </p:nvSpPr>
        <p:spPr bwMode="auto">
          <a:xfrm>
            <a:off x="8513149" y="195211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7436460" y="837122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424034"/>
              </p:ext>
            </p:extLst>
          </p:nvPr>
        </p:nvGraphicFramePr>
        <p:xfrm>
          <a:off x="8486111" y="547066"/>
          <a:ext cx="352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4" name="公式" r:id="rId13" imgW="177480" imgH="241200" progId="Equation.3">
                  <p:embed/>
                </p:oleObj>
              </mc:Choice>
              <mc:Fallback>
                <p:oleObj name="公式" r:id="rId13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111" y="547066"/>
                        <a:ext cx="3524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05"/>
          <p:cNvSpPr>
            <a:spLocks noChangeShapeType="1"/>
          </p:cNvSpPr>
          <p:nvPr/>
        </p:nvSpPr>
        <p:spPr bwMode="auto">
          <a:xfrm flipH="1">
            <a:off x="7537054" y="2760482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65639"/>
              </p:ext>
            </p:extLst>
          </p:nvPr>
        </p:nvGraphicFramePr>
        <p:xfrm>
          <a:off x="8560372" y="2552418"/>
          <a:ext cx="3762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5" name="公式" r:id="rId15" imgW="190440" imgH="241200" progId="Equation.3">
                  <p:embed/>
                </p:oleObj>
              </mc:Choice>
              <mc:Fallback>
                <p:oleObj name="公式" r:id="rId1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0372" y="2552418"/>
                        <a:ext cx="3762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444433"/>
              </p:ext>
            </p:extLst>
          </p:nvPr>
        </p:nvGraphicFramePr>
        <p:xfrm>
          <a:off x="8251946" y="3900290"/>
          <a:ext cx="4032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6" name="公式" r:id="rId17" imgW="203040" imgH="241200" progId="Equation.3">
                  <p:embed/>
                </p:oleObj>
              </mc:Choice>
              <mc:Fallback>
                <p:oleObj name="公式" r:id="rId17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1946" y="3900290"/>
                        <a:ext cx="4032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7361779" y="4734546"/>
            <a:ext cx="2057400" cy="151407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6977604" y="5191746"/>
            <a:ext cx="3276600" cy="156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35" name="Text Box 37"/>
          <p:cNvSpPr txBox="1">
            <a:spLocks noChangeArrowheads="1"/>
          </p:cNvSpPr>
          <p:nvPr/>
        </p:nvSpPr>
        <p:spPr bwMode="auto">
          <a:xfrm>
            <a:off x="7031579" y="5962569"/>
            <a:ext cx="3433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/>
              <a:t>a</a:t>
            </a:r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9534277" y="5933231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/>
              <a:t>b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9544596" y="4310684"/>
            <a:ext cx="34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/>
              <a:t>c</a:t>
            </a:r>
          </a:p>
        </p:txBody>
      </p:sp>
      <p:sp>
        <p:nvSpPr>
          <p:cNvPr id="38" name="Text Box 40"/>
          <p:cNvSpPr txBox="1">
            <a:spLocks noChangeArrowheads="1"/>
          </p:cNvSpPr>
          <p:nvPr/>
        </p:nvSpPr>
        <p:spPr bwMode="auto">
          <a:xfrm>
            <a:off x="7206204" y="4242421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/>
              <a:t>d</a:t>
            </a:r>
          </a:p>
        </p:txBody>
      </p:sp>
      <p:graphicFrame>
        <p:nvGraphicFramePr>
          <p:cNvPr id="3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38009"/>
              </p:ext>
            </p:extLst>
          </p:nvPr>
        </p:nvGraphicFramePr>
        <p:xfrm>
          <a:off x="8401170" y="6404058"/>
          <a:ext cx="177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7" name="公式" r:id="rId19" imgW="88560" imgH="177480" progId="Equation.3">
                  <p:embed/>
                </p:oleObj>
              </mc:Choice>
              <mc:Fallback>
                <p:oleObj name="公式" r:id="rId19" imgW="885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1170" y="6404058"/>
                        <a:ext cx="177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43"/>
          <p:cNvSpPr>
            <a:spLocks noChangeShapeType="1"/>
          </p:cNvSpPr>
          <p:nvPr/>
        </p:nvSpPr>
        <p:spPr bwMode="auto">
          <a:xfrm flipH="1">
            <a:off x="8409529" y="4734546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8312692" y="624861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Text Box 87"/>
          <p:cNvSpPr txBox="1">
            <a:spLocks noChangeArrowheads="1"/>
          </p:cNvSpPr>
          <p:nvPr/>
        </p:nvSpPr>
        <p:spPr bwMode="auto">
          <a:xfrm>
            <a:off x="7026816" y="513172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3" name="Text Box 88"/>
          <p:cNvSpPr txBox="1">
            <a:spLocks noChangeArrowheads="1"/>
          </p:cNvSpPr>
          <p:nvPr/>
        </p:nvSpPr>
        <p:spPr bwMode="auto">
          <a:xfrm>
            <a:off x="7305696" y="5130628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4" name="Text Box 89"/>
          <p:cNvSpPr txBox="1">
            <a:spLocks noChangeArrowheads="1"/>
          </p:cNvSpPr>
          <p:nvPr/>
        </p:nvSpPr>
        <p:spPr bwMode="auto">
          <a:xfrm>
            <a:off x="7614190" y="513615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5" name="Text Box 90"/>
          <p:cNvSpPr txBox="1">
            <a:spLocks noChangeArrowheads="1"/>
          </p:cNvSpPr>
          <p:nvPr/>
        </p:nvSpPr>
        <p:spPr bwMode="auto">
          <a:xfrm>
            <a:off x="7879936" y="5127684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6" name="Text Box 91"/>
          <p:cNvSpPr txBox="1">
            <a:spLocks noChangeArrowheads="1"/>
          </p:cNvSpPr>
          <p:nvPr/>
        </p:nvSpPr>
        <p:spPr bwMode="auto">
          <a:xfrm>
            <a:off x="8190454" y="512348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7" name="Text Box 92"/>
          <p:cNvSpPr txBox="1">
            <a:spLocks noChangeArrowheads="1"/>
          </p:cNvSpPr>
          <p:nvPr/>
        </p:nvSpPr>
        <p:spPr bwMode="auto">
          <a:xfrm>
            <a:off x="8453979" y="512348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8" name="Text Box 93"/>
          <p:cNvSpPr txBox="1">
            <a:spLocks noChangeArrowheads="1"/>
          </p:cNvSpPr>
          <p:nvPr/>
        </p:nvSpPr>
        <p:spPr bwMode="auto">
          <a:xfrm>
            <a:off x="8693692" y="513142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Text Box 94"/>
          <p:cNvSpPr txBox="1">
            <a:spLocks noChangeArrowheads="1"/>
          </p:cNvSpPr>
          <p:nvPr/>
        </p:nvSpPr>
        <p:spPr bwMode="auto">
          <a:xfrm>
            <a:off x="8923879" y="5128247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0" name="Text Box 95"/>
          <p:cNvSpPr txBox="1">
            <a:spLocks noChangeArrowheads="1"/>
          </p:cNvSpPr>
          <p:nvPr/>
        </p:nvSpPr>
        <p:spPr bwMode="auto">
          <a:xfrm>
            <a:off x="9163592" y="512348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1" name="Text Box 96"/>
          <p:cNvSpPr txBox="1">
            <a:spLocks noChangeArrowheads="1"/>
          </p:cNvSpPr>
          <p:nvPr/>
        </p:nvSpPr>
        <p:spPr bwMode="auto">
          <a:xfrm>
            <a:off x="9428704" y="5128247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2" name="Text Box 97"/>
          <p:cNvSpPr txBox="1">
            <a:spLocks noChangeArrowheads="1"/>
          </p:cNvSpPr>
          <p:nvPr/>
        </p:nvSpPr>
        <p:spPr bwMode="auto">
          <a:xfrm>
            <a:off x="9668417" y="512348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3" name="Text Box 98"/>
          <p:cNvSpPr txBox="1">
            <a:spLocks noChangeArrowheads="1"/>
          </p:cNvSpPr>
          <p:nvPr/>
        </p:nvSpPr>
        <p:spPr bwMode="auto">
          <a:xfrm>
            <a:off x="9931942" y="512348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4" name="Line 105"/>
          <p:cNvSpPr>
            <a:spLocks noChangeShapeType="1"/>
          </p:cNvSpPr>
          <p:nvPr/>
        </p:nvSpPr>
        <p:spPr bwMode="auto">
          <a:xfrm flipV="1">
            <a:off x="7851407" y="5962570"/>
            <a:ext cx="1017029" cy="10893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564815"/>
              </p:ext>
            </p:extLst>
          </p:nvPr>
        </p:nvGraphicFramePr>
        <p:xfrm>
          <a:off x="8599607" y="5513191"/>
          <a:ext cx="4524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8" name="公式" r:id="rId21" imgW="228600" imgH="241200" progId="Equation.3">
                  <p:embed/>
                </p:oleObj>
              </mc:Choice>
              <mc:Fallback>
                <p:oleObj name="公式" r:id="rId21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9607" y="5513191"/>
                        <a:ext cx="4524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06"/>
          <p:cNvSpPr>
            <a:spLocks noChangeShapeType="1"/>
          </p:cNvSpPr>
          <p:nvPr/>
        </p:nvSpPr>
        <p:spPr bwMode="auto">
          <a:xfrm rot="5400000" flipH="1">
            <a:off x="9239041" y="5702896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07"/>
          <p:cNvSpPr>
            <a:spLocks noChangeShapeType="1"/>
          </p:cNvSpPr>
          <p:nvPr/>
        </p:nvSpPr>
        <p:spPr bwMode="auto">
          <a:xfrm rot="5400000" flipH="1">
            <a:off x="7171279" y="56752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105"/>
          <p:cNvSpPr>
            <a:spLocks noChangeShapeType="1"/>
          </p:cNvSpPr>
          <p:nvPr/>
        </p:nvSpPr>
        <p:spPr bwMode="auto">
          <a:xfrm>
            <a:off x="7851408" y="4495466"/>
            <a:ext cx="1144537" cy="904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496330"/>
              </p:ext>
            </p:extLst>
          </p:nvPr>
        </p:nvGraphicFramePr>
        <p:xfrm>
          <a:off x="2272366" y="1434105"/>
          <a:ext cx="2215611" cy="86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19" name="公式" r:id="rId23" imgW="914400" imgH="355320" progId="Equation.3">
                  <p:embed/>
                </p:oleObj>
              </mc:Choice>
              <mc:Fallback>
                <p:oleObj name="公式" r:id="rId23" imgW="914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2366" y="1434105"/>
                        <a:ext cx="2215611" cy="86780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459083"/>
              </p:ext>
            </p:extLst>
          </p:nvPr>
        </p:nvGraphicFramePr>
        <p:xfrm>
          <a:off x="1965264" y="2421654"/>
          <a:ext cx="12414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0" name="公式" r:id="rId25" imgW="495000" imgH="291960" progId="Equation.3">
                  <p:embed/>
                </p:oleObj>
              </mc:Choice>
              <mc:Fallback>
                <p:oleObj name="公式" r:id="rId25" imgW="495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264" y="2421654"/>
                        <a:ext cx="12414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564767"/>
              </p:ext>
            </p:extLst>
          </p:nvPr>
        </p:nvGraphicFramePr>
        <p:xfrm>
          <a:off x="3117777" y="2503313"/>
          <a:ext cx="23542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1" name="公式" r:id="rId27" imgW="799920" imgH="215640" progId="Equation.3">
                  <p:embed/>
                </p:oleObj>
              </mc:Choice>
              <mc:Fallback>
                <p:oleObj name="公式" r:id="rId27" imgW="799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777" y="2503313"/>
                        <a:ext cx="23542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09169"/>
              </p:ext>
            </p:extLst>
          </p:nvPr>
        </p:nvGraphicFramePr>
        <p:xfrm>
          <a:off x="5615459" y="2469176"/>
          <a:ext cx="108743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2" name="公式" r:id="rId29" imgW="330120" imgH="177480" progId="Equation.3">
                  <p:embed/>
                </p:oleObj>
              </mc:Choice>
              <mc:Fallback>
                <p:oleObj name="公式" r:id="rId29" imgW="330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5459" y="2469176"/>
                        <a:ext cx="1087437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587987"/>
              </p:ext>
            </p:extLst>
          </p:nvPr>
        </p:nvGraphicFramePr>
        <p:xfrm>
          <a:off x="7604754" y="3106016"/>
          <a:ext cx="3082750" cy="76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3" name="公式" r:id="rId31" imgW="1104840" imgH="253800" progId="Equation.3">
                  <p:embed/>
                </p:oleObj>
              </mc:Choice>
              <mc:Fallback>
                <p:oleObj name="公式" r:id="rId31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754" y="3106016"/>
                        <a:ext cx="3082750" cy="76255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33CC33">
                              <a:tint val="66000"/>
                              <a:satMod val="160000"/>
                            </a:srgbClr>
                          </a:gs>
                          <a:gs pos="50000">
                            <a:srgbClr val="33CC33">
                              <a:tint val="44500"/>
                              <a:satMod val="160000"/>
                            </a:srgbClr>
                          </a:gs>
                          <a:gs pos="100000">
                            <a:srgbClr val="33CC33">
                              <a:tint val="23500"/>
                              <a:satMod val="160000"/>
                            </a:srgbClr>
                          </a:gs>
                        </a:gsLst>
                        <a:lin ang="0" scaled="1"/>
                        <a:tileRect/>
                      </a:gra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088337"/>
              </p:ext>
            </p:extLst>
          </p:nvPr>
        </p:nvGraphicFramePr>
        <p:xfrm>
          <a:off x="2425097" y="6142986"/>
          <a:ext cx="4277798" cy="538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4" name="公式" r:id="rId33" imgW="1714320" imgH="215640" progId="Equation.3">
                  <p:embed/>
                </p:oleObj>
              </mc:Choice>
              <mc:Fallback>
                <p:oleObj name="公式" r:id="rId33" imgW="17143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425097" y="6142986"/>
                        <a:ext cx="4277798" cy="538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AutoShape 40"/>
          <p:cNvSpPr>
            <a:spLocks noChangeArrowheads="1"/>
          </p:cNvSpPr>
          <p:nvPr/>
        </p:nvSpPr>
        <p:spPr bwMode="auto">
          <a:xfrm>
            <a:off x="1788406" y="3488095"/>
            <a:ext cx="885825" cy="285750"/>
          </a:xfrm>
          <a:prstGeom prst="rightArrow">
            <a:avLst>
              <a:gd name="adj1" fmla="val 49676"/>
              <a:gd name="adj2" fmla="val 87905"/>
            </a:avLst>
          </a:prstGeom>
          <a:solidFill>
            <a:srgbClr val="00FFFF"/>
          </a:solidFill>
          <a:ln>
            <a:solidFill>
              <a:srgbClr val="FF0000"/>
            </a:solidFill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85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54967"/>
              </p:ext>
            </p:extLst>
          </p:nvPr>
        </p:nvGraphicFramePr>
        <p:xfrm>
          <a:off x="3066615" y="3398293"/>
          <a:ext cx="19081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5" name="公式" r:id="rId35" imgW="761760" imgH="215640" progId="Equation.3">
                  <p:embed/>
                </p:oleObj>
              </mc:Choice>
              <mc:Fallback>
                <p:oleObj name="公式" r:id="rId35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6615" y="3398293"/>
                        <a:ext cx="19081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31884"/>
              </p:ext>
            </p:extLst>
          </p:nvPr>
        </p:nvGraphicFramePr>
        <p:xfrm>
          <a:off x="4910127" y="3049613"/>
          <a:ext cx="2671762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6" name="公式" r:id="rId37" imgW="1066680" imgH="482400" progId="Equation.3">
                  <p:embed/>
                </p:oleObj>
              </mc:Choice>
              <mc:Fallback>
                <p:oleObj name="公式" r:id="rId37" imgW="1066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27" y="3049613"/>
                        <a:ext cx="2671762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818642"/>
              </p:ext>
            </p:extLst>
          </p:nvPr>
        </p:nvGraphicFramePr>
        <p:xfrm>
          <a:off x="2242219" y="4013738"/>
          <a:ext cx="3025563" cy="71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7" name="公式" r:id="rId39" imgW="1218960" imgH="253800" progId="Equation.3">
                  <p:embed/>
                </p:oleObj>
              </mc:Choice>
              <mc:Fallback>
                <p:oleObj name="公式" r:id="rId39" imgW="1218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19" y="4013738"/>
                        <a:ext cx="3025563" cy="717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矩形 87"/>
          <p:cNvSpPr/>
          <p:nvPr/>
        </p:nvSpPr>
        <p:spPr>
          <a:xfrm>
            <a:off x="4713143" y="157519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grpSp>
        <p:nvGrpSpPr>
          <p:cNvPr id="89" name="Group 153"/>
          <p:cNvGrpSpPr>
            <a:grpSpLocks/>
          </p:cNvGrpSpPr>
          <p:nvPr/>
        </p:nvGrpSpPr>
        <p:grpSpPr bwMode="auto">
          <a:xfrm>
            <a:off x="9831929" y="1667099"/>
            <a:ext cx="228600" cy="228600"/>
            <a:chOff x="2784" y="1872"/>
            <a:chExt cx="144" cy="144"/>
          </a:xfrm>
        </p:grpSpPr>
        <p:sp>
          <p:nvSpPr>
            <p:cNvPr id="90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1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92" name="对象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89335"/>
              </p:ext>
            </p:extLst>
          </p:nvPr>
        </p:nvGraphicFramePr>
        <p:xfrm>
          <a:off x="10225775" y="1521215"/>
          <a:ext cx="427832" cy="55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8" name="公式" r:id="rId41" imgW="164880" imgH="215640" progId="Equation.3">
                  <p:embed/>
                </p:oleObj>
              </mc:Choice>
              <mc:Fallback>
                <p:oleObj name="公式" r:id="rId41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0225775" y="1521215"/>
                        <a:ext cx="427832" cy="55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239995"/>
              </p:ext>
            </p:extLst>
          </p:nvPr>
        </p:nvGraphicFramePr>
        <p:xfrm>
          <a:off x="2425097" y="4714597"/>
          <a:ext cx="3175074" cy="672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29" name="公式" r:id="rId43" imgW="1282680" imgH="253800" progId="Equation.3">
                  <p:embed/>
                </p:oleObj>
              </mc:Choice>
              <mc:Fallback>
                <p:oleObj name="公式" r:id="rId43" imgW="1282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097" y="4714597"/>
                        <a:ext cx="3175074" cy="672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 Box 34"/>
          <p:cNvSpPr txBox="1">
            <a:spLocks noChangeArrowheads="1"/>
          </p:cNvSpPr>
          <p:nvPr/>
        </p:nvSpPr>
        <p:spPr bwMode="auto">
          <a:xfrm rot="2700000">
            <a:off x="9694752" y="1928484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520029"/>
              </p:ext>
            </p:extLst>
          </p:nvPr>
        </p:nvGraphicFramePr>
        <p:xfrm>
          <a:off x="10183921" y="2134993"/>
          <a:ext cx="4603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30" name="公式" r:id="rId45" imgW="177480" imgH="215640" progId="Equation.3">
                  <p:embed/>
                </p:oleObj>
              </mc:Choice>
              <mc:Fallback>
                <p:oleObj name="公式" r:id="rId45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0183921" y="2134993"/>
                        <a:ext cx="46037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AutoShape 18"/>
          <p:cNvSpPr>
            <a:spLocks noChangeArrowheads="1"/>
          </p:cNvSpPr>
          <p:nvPr/>
        </p:nvSpPr>
        <p:spPr bwMode="auto">
          <a:xfrm>
            <a:off x="2096016" y="5539592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97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798170"/>
              </p:ext>
            </p:extLst>
          </p:nvPr>
        </p:nvGraphicFramePr>
        <p:xfrm>
          <a:off x="3213615" y="5381183"/>
          <a:ext cx="1974342" cy="68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31" name="公式" r:id="rId47" imgW="711000" imgH="215640" progId="Equation.3">
                  <p:embed/>
                </p:oleObj>
              </mc:Choice>
              <mc:Fallback>
                <p:oleObj name="公式" r:id="rId47" imgW="711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615" y="5381183"/>
                        <a:ext cx="1974342" cy="686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" name="Group 153"/>
          <p:cNvGrpSpPr>
            <a:grpSpLocks/>
          </p:cNvGrpSpPr>
          <p:nvPr/>
        </p:nvGrpSpPr>
        <p:grpSpPr bwMode="auto">
          <a:xfrm>
            <a:off x="5707558" y="5560938"/>
            <a:ext cx="228600" cy="228600"/>
            <a:chOff x="2784" y="1872"/>
            <a:chExt cx="144" cy="144"/>
          </a:xfrm>
        </p:grpSpPr>
        <p:sp>
          <p:nvSpPr>
            <p:cNvPr id="99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00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1890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0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8" grpId="0" animBg="1"/>
      <p:bldP spid="84" grpId="0" animBg="1"/>
      <p:bldP spid="88" grpId="0"/>
      <p:bldP spid="94" grpId="0"/>
      <p:bldP spid="9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471348" y="135527"/>
            <a:ext cx="52322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zh-CN" altLang="en-US" sz="2600" dirty="0">
                <a:solidFill>
                  <a:srgbClr val="0000FF"/>
                </a:solidFill>
              </a:rPr>
              <a:t>无限大平面电流</a:t>
            </a:r>
            <a:r>
              <a:rPr lang="en-US" altLang="zh-CN" sz="2600" dirty="0">
                <a:solidFill>
                  <a:srgbClr val="0000FF"/>
                </a:solidFill>
              </a:rPr>
              <a:t>(</a:t>
            </a:r>
            <a:r>
              <a:rPr lang="zh-CN" altLang="en-US" sz="2600" dirty="0">
                <a:solidFill>
                  <a:srgbClr val="0000FF"/>
                </a:solidFill>
              </a:rPr>
              <a:t>有外磁场</a:t>
            </a:r>
            <a:r>
              <a:rPr lang="en-US" altLang="zh-CN" sz="2600" dirty="0">
                <a:solidFill>
                  <a:srgbClr val="0000FF"/>
                </a:solidFill>
              </a:rPr>
              <a:t>)</a:t>
            </a:r>
            <a:r>
              <a:rPr lang="zh-CN" altLang="en-US" sz="2600" dirty="0">
                <a:solidFill>
                  <a:srgbClr val="0000FF"/>
                </a:solidFill>
              </a:rPr>
              <a:t>。已知        和        </a:t>
            </a:r>
            <a:r>
              <a:rPr lang="zh-CN" altLang="en-US" sz="2600" dirty="0" smtClean="0">
                <a:solidFill>
                  <a:srgbClr val="0000FF"/>
                </a:solidFill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</a:rPr>
              <a:t>外</a:t>
            </a:r>
            <a:r>
              <a:rPr lang="zh-CN" altLang="en-US" sz="2400" dirty="0" smtClean="0">
                <a:solidFill>
                  <a:srgbClr val="0000FF"/>
                </a:solidFill>
              </a:rPr>
              <a:t>磁场       </a:t>
            </a:r>
            <a:r>
              <a:rPr lang="en-US" altLang="zh-CN" sz="2400" dirty="0" smtClean="0">
                <a:solidFill>
                  <a:srgbClr val="009900"/>
                </a:solidFill>
              </a:rPr>
              <a:t>=____</a:t>
            </a:r>
            <a:endParaRPr lang="zh-CN" altLang="en-US" sz="2600" dirty="0">
              <a:solidFill>
                <a:srgbClr val="0099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23945"/>
              </p:ext>
            </p:extLst>
          </p:nvPr>
        </p:nvGraphicFramePr>
        <p:xfrm>
          <a:off x="1298250" y="482952"/>
          <a:ext cx="447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3" name="公式" r:id="rId3" imgW="177480" imgH="215640" progId="Equation.3">
                  <p:embed/>
                </p:oleObj>
              </mc:Choice>
              <mc:Fallback>
                <p:oleObj name="公式" r:id="rId3" imgW="177480" imgH="215640" progId="Equation.3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250" y="482952"/>
                        <a:ext cx="447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08139"/>
              </p:ext>
            </p:extLst>
          </p:nvPr>
        </p:nvGraphicFramePr>
        <p:xfrm>
          <a:off x="2368324" y="500031"/>
          <a:ext cx="479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4" name="公式" r:id="rId5" imgW="190440" imgH="215640" progId="Equation.3">
                  <p:embed/>
                </p:oleObj>
              </mc:Choice>
              <mc:Fallback>
                <p:oleObj name="公式" r:id="rId5" imgW="190440" imgH="21564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324" y="500031"/>
                        <a:ext cx="479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985223"/>
              </p:ext>
            </p:extLst>
          </p:nvPr>
        </p:nvGraphicFramePr>
        <p:xfrm>
          <a:off x="10147475" y="-75283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5" name="公式" r:id="rId7" imgW="215640" imgH="215640" progId="Equation.3">
                  <p:embed/>
                </p:oleObj>
              </mc:Choice>
              <mc:Fallback>
                <p:oleObj name="公式" r:id="rId7" imgW="215640" imgH="215640" progId="Equation.3">
                  <p:embed/>
                  <p:pic>
                    <p:nvPicPr>
                      <p:cNvPr id="8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7475" y="-75283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037059"/>
              </p:ext>
            </p:extLst>
          </p:nvPr>
        </p:nvGraphicFramePr>
        <p:xfrm>
          <a:off x="9969736" y="1690596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6" name="公式" r:id="rId9" imgW="228600" imgH="215640" progId="Equation.3">
                  <p:embed/>
                </p:oleObj>
              </mc:Choice>
              <mc:Fallback>
                <p:oleObj name="公式" r:id="rId9" imgW="228600" imgH="215640" progId="Equation.3">
                  <p:embed/>
                  <p:pic>
                    <p:nvPicPr>
                      <p:cNvPr id="9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736" y="1690596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79704" y="623796"/>
            <a:ext cx="4129088" cy="1231900"/>
            <a:chOff x="3146" y="384"/>
            <a:chExt cx="2601" cy="776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37" name="公式" r:id="rId11" imgW="139700" imgH="139700" progId="Equation.3">
                    <p:embed/>
                  </p:oleObj>
                </mc:Choice>
                <mc:Fallback>
                  <p:oleObj name="公式" r:id="rId11" imgW="139700" imgH="139700" progId="Equation.3">
                    <p:embed/>
                    <p:pic>
                      <p:nvPicPr>
                        <p:cNvPr id="1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9826612" y="1620094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8" name="Text Box 70"/>
          <p:cNvSpPr txBox="1">
            <a:spLocks noChangeArrowheads="1"/>
          </p:cNvSpPr>
          <p:nvPr/>
        </p:nvSpPr>
        <p:spPr bwMode="auto">
          <a:xfrm>
            <a:off x="7636870" y="163907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70"/>
          <p:cNvSpPr txBox="1">
            <a:spLocks noChangeArrowheads="1"/>
          </p:cNvSpPr>
          <p:nvPr/>
        </p:nvSpPr>
        <p:spPr bwMode="auto">
          <a:xfrm>
            <a:off x="7249209" y="163582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70"/>
          <p:cNvSpPr txBox="1">
            <a:spLocks noChangeArrowheads="1"/>
          </p:cNvSpPr>
          <p:nvPr/>
        </p:nvSpPr>
        <p:spPr bwMode="auto">
          <a:xfrm>
            <a:off x="8590281" y="163582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8134478" y="163582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8968637" y="1644379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6877832" y="1626302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9447124" y="1642177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370435" y="527186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381297"/>
              </p:ext>
            </p:extLst>
          </p:nvPr>
        </p:nvGraphicFramePr>
        <p:xfrm>
          <a:off x="9420086" y="237130"/>
          <a:ext cx="352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8" name="公式" r:id="rId13" imgW="177480" imgH="241200" progId="Equation.3">
                  <p:embed/>
                </p:oleObj>
              </mc:Choice>
              <mc:Fallback>
                <p:oleObj name="公式" r:id="rId13" imgW="177480" imgH="241200" progId="Equation.3">
                  <p:embed/>
                  <p:pic>
                    <p:nvPicPr>
                      <p:cNvPr id="29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0086" y="237130"/>
                        <a:ext cx="3524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05"/>
          <p:cNvSpPr>
            <a:spLocks noChangeShapeType="1"/>
          </p:cNvSpPr>
          <p:nvPr/>
        </p:nvSpPr>
        <p:spPr bwMode="auto">
          <a:xfrm flipH="1">
            <a:off x="8471029" y="2450546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843868"/>
              </p:ext>
            </p:extLst>
          </p:nvPr>
        </p:nvGraphicFramePr>
        <p:xfrm>
          <a:off x="9494347" y="2242482"/>
          <a:ext cx="3762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9" name="公式" r:id="rId15" imgW="190440" imgH="241200" progId="Equation.3">
                  <p:embed/>
                </p:oleObj>
              </mc:Choice>
              <mc:Fallback>
                <p:oleObj name="公式" r:id="rId15" imgW="190440" imgH="241200" progId="Equation.3">
                  <p:embed/>
                  <p:pic>
                    <p:nvPicPr>
                      <p:cNvPr id="3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347" y="2242482"/>
                        <a:ext cx="3762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矩形 65"/>
          <p:cNvSpPr/>
          <p:nvPr/>
        </p:nvSpPr>
        <p:spPr>
          <a:xfrm>
            <a:off x="6114711" y="58046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grpSp>
        <p:nvGrpSpPr>
          <p:cNvPr id="67" name="Group 153"/>
          <p:cNvGrpSpPr>
            <a:grpSpLocks/>
          </p:cNvGrpSpPr>
          <p:nvPr/>
        </p:nvGrpSpPr>
        <p:grpSpPr bwMode="auto">
          <a:xfrm>
            <a:off x="10765904" y="1357163"/>
            <a:ext cx="228600" cy="228600"/>
            <a:chOff x="2784" y="1872"/>
            <a:chExt cx="144" cy="144"/>
          </a:xfrm>
        </p:grpSpPr>
        <p:sp>
          <p:nvSpPr>
            <p:cNvPr id="68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69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439380"/>
              </p:ext>
            </p:extLst>
          </p:nvPr>
        </p:nvGraphicFramePr>
        <p:xfrm>
          <a:off x="11159750" y="1211279"/>
          <a:ext cx="427832" cy="55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0" name="公式" r:id="rId17" imgW="164880" imgH="215640" progId="Equation.3">
                  <p:embed/>
                </p:oleObj>
              </mc:Choice>
              <mc:Fallback>
                <p:oleObj name="公式" r:id="rId17" imgW="164880" imgH="215640" progId="Equation.3">
                  <p:embed/>
                  <p:pic>
                    <p:nvPicPr>
                      <p:cNvPr id="92" name="对象 9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59750" y="1211279"/>
                        <a:ext cx="427832" cy="55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 Box 34"/>
          <p:cNvSpPr txBox="1">
            <a:spLocks noChangeArrowheads="1"/>
          </p:cNvSpPr>
          <p:nvPr/>
        </p:nvSpPr>
        <p:spPr bwMode="auto">
          <a:xfrm rot="2700000">
            <a:off x="10628727" y="1618548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⊕</a:t>
            </a:r>
          </a:p>
        </p:txBody>
      </p:sp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519479"/>
              </p:ext>
            </p:extLst>
          </p:nvPr>
        </p:nvGraphicFramePr>
        <p:xfrm>
          <a:off x="11117896" y="1825057"/>
          <a:ext cx="4603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1" name="公式" r:id="rId19" imgW="177480" imgH="215640" progId="Equation.3">
                  <p:embed/>
                </p:oleObj>
              </mc:Choice>
              <mc:Fallback>
                <p:oleObj name="公式" r:id="rId19" imgW="177480" imgH="215640" progId="Equation.3">
                  <p:embed/>
                  <p:pic>
                    <p:nvPicPr>
                      <p:cNvPr id="95" name="对象 9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17896" y="1825057"/>
                        <a:ext cx="46037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501097"/>
              </p:ext>
            </p:extLst>
          </p:nvPr>
        </p:nvGraphicFramePr>
        <p:xfrm>
          <a:off x="4130534" y="526052"/>
          <a:ext cx="4794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2" name="Equation" r:id="rId21" imgW="190440" imgH="228600" progId="Equation.DSMT4">
                  <p:embed/>
                </p:oleObj>
              </mc:Choice>
              <mc:Fallback>
                <p:oleObj name="Equation" r:id="rId21" imgW="190440" imgH="2286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534" y="526052"/>
                        <a:ext cx="4794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 Box 48"/>
          <p:cNvSpPr txBox="1">
            <a:spLocks noChangeArrowheads="1"/>
          </p:cNvSpPr>
          <p:nvPr/>
        </p:nvSpPr>
        <p:spPr bwMode="auto">
          <a:xfrm>
            <a:off x="646718" y="1249389"/>
            <a:ext cx="594280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CA1CBE"/>
                </a:solidFill>
              </a:rPr>
              <a:t>介质中的磁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=</a:t>
            </a:r>
            <a:r>
              <a:rPr lang="zh-CN" altLang="en-US" sz="2800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zh-CN" altLang="en-US" sz="2800" dirty="0">
                <a:solidFill>
                  <a:srgbClr val="009900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9900FF"/>
                </a:solidFill>
              </a:rPr>
              <a:t>真空中无限大平面磁化电流 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en-US" altLang="zh-CN" sz="28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sz="2800" dirty="0">
                <a:solidFill>
                  <a:srgbClr val="9900FF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3333CC"/>
                </a:solidFill>
              </a:rPr>
              <a:t>外磁感</a:t>
            </a:r>
          </a:p>
        </p:txBody>
      </p:sp>
      <p:sp>
        <p:nvSpPr>
          <p:cNvPr id="122" name="矩形 121"/>
          <p:cNvSpPr/>
          <p:nvPr/>
        </p:nvSpPr>
        <p:spPr>
          <a:xfrm>
            <a:off x="481913" y="2732736"/>
            <a:ext cx="3892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009900"/>
                </a:solidFill>
              </a:rPr>
              <a:t>产生的磁</a:t>
            </a:r>
            <a:r>
              <a:rPr lang="zh-CN" altLang="en-US" dirty="0">
                <a:solidFill>
                  <a:srgbClr val="3333CC"/>
                </a:solidFill>
              </a:rPr>
              <a:t>感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endParaRPr lang="zh-CN" altLang="en-US" dirty="0"/>
          </a:p>
        </p:txBody>
      </p:sp>
      <p:grpSp>
        <p:nvGrpSpPr>
          <p:cNvPr id="123" name="Group 2"/>
          <p:cNvGrpSpPr>
            <a:grpSpLocks/>
          </p:cNvGrpSpPr>
          <p:nvPr/>
        </p:nvGrpSpPr>
        <p:grpSpPr bwMode="auto">
          <a:xfrm>
            <a:off x="7477446" y="3331638"/>
            <a:ext cx="4129088" cy="1231900"/>
            <a:chOff x="3146" y="384"/>
            <a:chExt cx="2601" cy="776"/>
          </a:xfrm>
        </p:grpSpPr>
        <p:sp>
          <p:nvSpPr>
            <p:cNvPr id="124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25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2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43" name="公式" r:id="rId23" imgW="139700" imgH="139700" progId="Equation.3">
                    <p:embed/>
                  </p:oleObj>
                </mc:Choice>
                <mc:Fallback>
                  <p:oleObj name="公式" r:id="rId23" imgW="139700" imgH="139700" progId="Equation.3">
                    <p:embed/>
                    <p:pic>
                      <p:nvPicPr>
                        <p:cNvPr id="9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" name="Text Box 69"/>
          <p:cNvSpPr txBox="1">
            <a:spLocks noChangeArrowheads="1"/>
          </p:cNvSpPr>
          <p:nvPr/>
        </p:nvSpPr>
        <p:spPr bwMode="auto">
          <a:xfrm>
            <a:off x="10424354" y="4327936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4" name="Text Box 70"/>
          <p:cNvSpPr txBox="1">
            <a:spLocks noChangeArrowheads="1"/>
          </p:cNvSpPr>
          <p:nvPr/>
        </p:nvSpPr>
        <p:spPr bwMode="auto">
          <a:xfrm>
            <a:off x="8234612" y="434691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5" name="Text Box 70"/>
          <p:cNvSpPr txBox="1">
            <a:spLocks noChangeArrowheads="1"/>
          </p:cNvSpPr>
          <p:nvPr/>
        </p:nvSpPr>
        <p:spPr bwMode="auto">
          <a:xfrm>
            <a:off x="7846951" y="434366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6" name="Text Box 70"/>
          <p:cNvSpPr txBox="1">
            <a:spLocks noChangeArrowheads="1"/>
          </p:cNvSpPr>
          <p:nvPr/>
        </p:nvSpPr>
        <p:spPr bwMode="auto">
          <a:xfrm>
            <a:off x="9188023" y="434366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7" name="Text Box 70"/>
          <p:cNvSpPr txBox="1">
            <a:spLocks noChangeArrowheads="1"/>
          </p:cNvSpPr>
          <p:nvPr/>
        </p:nvSpPr>
        <p:spPr bwMode="auto">
          <a:xfrm>
            <a:off x="8732220" y="434366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8" name="Text Box 70"/>
          <p:cNvSpPr txBox="1">
            <a:spLocks noChangeArrowheads="1"/>
          </p:cNvSpPr>
          <p:nvPr/>
        </p:nvSpPr>
        <p:spPr bwMode="auto">
          <a:xfrm>
            <a:off x="9566379" y="4352221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39" name="Text Box 70"/>
          <p:cNvSpPr txBox="1">
            <a:spLocks noChangeArrowheads="1"/>
          </p:cNvSpPr>
          <p:nvPr/>
        </p:nvSpPr>
        <p:spPr bwMode="auto">
          <a:xfrm>
            <a:off x="7475574" y="433414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40" name="Text Box 70"/>
          <p:cNvSpPr txBox="1">
            <a:spLocks noChangeArrowheads="1"/>
          </p:cNvSpPr>
          <p:nvPr/>
        </p:nvSpPr>
        <p:spPr bwMode="auto">
          <a:xfrm>
            <a:off x="10044866" y="435001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41" name="矩形 140"/>
          <p:cNvSpPr/>
          <p:nvPr/>
        </p:nvSpPr>
        <p:spPr>
          <a:xfrm>
            <a:off x="10683850" y="295512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142" name="矩形 141"/>
          <p:cNvSpPr/>
          <p:nvPr/>
        </p:nvSpPr>
        <p:spPr>
          <a:xfrm>
            <a:off x="8171630" y="48521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graphicFrame>
        <p:nvGraphicFramePr>
          <p:cNvPr id="14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24656"/>
              </p:ext>
            </p:extLst>
          </p:nvPr>
        </p:nvGraphicFramePr>
        <p:xfrm>
          <a:off x="3744522" y="2960755"/>
          <a:ext cx="1536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4" name="公式" r:id="rId24" imgW="609480" imgH="393480" progId="Equation.3">
                  <p:embed/>
                </p:oleObj>
              </mc:Choice>
              <mc:Fallback>
                <p:oleObj name="公式" r:id="rId24" imgW="609480" imgH="393480" progId="Equation.3">
                  <p:embed/>
                  <p:pic>
                    <p:nvPicPr>
                      <p:cNvPr id="10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522" y="2960755"/>
                        <a:ext cx="15367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Line 24"/>
          <p:cNvSpPr>
            <a:spLocks noChangeShapeType="1"/>
          </p:cNvSpPr>
          <p:nvPr/>
        </p:nvSpPr>
        <p:spPr bwMode="auto">
          <a:xfrm>
            <a:off x="8778758" y="3111154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387876"/>
              </p:ext>
            </p:extLst>
          </p:nvPr>
        </p:nvGraphicFramePr>
        <p:xfrm>
          <a:off x="9881559" y="3037624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5" name="公式" r:id="rId26" imgW="190440" imgH="253800" progId="Equation.3">
                  <p:embed/>
                </p:oleObj>
              </mc:Choice>
              <mc:Fallback>
                <p:oleObj name="公式" r:id="rId26" imgW="190440" imgH="253800" progId="Equation.3">
                  <p:embed/>
                  <p:pic>
                    <p:nvPicPr>
                      <p:cNvPr id="103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1559" y="3037624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Line 105"/>
          <p:cNvSpPr>
            <a:spLocks noChangeShapeType="1"/>
          </p:cNvSpPr>
          <p:nvPr/>
        </p:nvSpPr>
        <p:spPr bwMode="auto">
          <a:xfrm flipH="1" flipV="1">
            <a:off x="9783674" y="5041748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154140"/>
              </p:ext>
            </p:extLst>
          </p:nvPr>
        </p:nvGraphicFramePr>
        <p:xfrm>
          <a:off x="10794371" y="4801337"/>
          <a:ext cx="60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6" name="公式" r:id="rId28" imgW="304560" imgH="253800" progId="Equation.3">
                  <p:embed/>
                </p:oleObj>
              </mc:Choice>
              <mc:Fallback>
                <p:oleObj name="公式" r:id="rId28" imgW="304560" imgH="253800" progId="Equation.3">
                  <p:embed/>
                  <p:pic>
                    <p:nvPicPr>
                      <p:cNvPr id="10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4371" y="4801337"/>
                        <a:ext cx="60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5" name="Group 2"/>
          <p:cNvGrpSpPr>
            <a:grpSpLocks/>
          </p:cNvGrpSpPr>
          <p:nvPr/>
        </p:nvGrpSpPr>
        <p:grpSpPr bwMode="auto">
          <a:xfrm>
            <a:off x="388273" y="4149841"/>
            <a:ext cx="4129088" cy="1303338"/>
            <a:chOff x="3146" y="339"/>
            <a:chExt cx="2601" cy="821"/>
          </a:xfrm>
        </p:grpSpPr>
        <p:sp>
          <p:nvSpPr>
            <p:cNvPr id="156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57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9813747"/>
                </p:ext>
              </p:extLst>
            </p:nvPr>
          </p:nvGraphicFramePr>
          <p:xfrm>
            <a:off x="4172" y="339"/>
            <a:ext cx="392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47" name="Equation" r:id="rId30" imgW="164880" imgH="177480" progId="Equation.DSMT4">
                    <p:embed/>
                  </p:oleObj>
                </mc:Choice>
                <mc:Fallback>
                  <p:oleObj name="Equation" r:id="rId30" imgW="164880" imgH="177480" progId="Equation.DSMT4">
                    <p:embed/>
                    <p:pic>
                      <p:nvPicPr>
                        <p:cNvPr id="13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2" y="339"/>
                          <a:ext cx="392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" name="Text Box 69"/>
          <p:cNvSpPr txBox="1">
            <a:spLocks noChangeArrowheads="1"/>
          </p:cNvSpPr>
          <p:nvPr/>
        </p:nvSpPr>
        <p:spPr bwMode="auto">
          <a:xfrm>
            <a:off x="3335181" y="5217576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66" name="Text Box 70"/>
          <p:cNvSpPr txBox="1">
            <a:spLocks noChangeArrowheads="1"/>
          </p:cNvSpPr>
          <p:nvPr/>
        </p:nvSpPr>
        <p:spPr bwMode="auto">
          <a:xfrm>
            <a:off x="1145439" y="523655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67" name="Text Box 70"/>
          <p:cNvSpPr txBox="1">
            <a:spLocks noChangeArrowheads="1"/>
          </p:cNvSpPr>
          <p:nvPr/>
        </p:nvSpPr>
        <p:spPr bwMode="auto">
          <a:xfrm>
            <a:off x="757778" y="523330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68" name="Text Box 70"/>
          <p:cNvSpPr txBox="1">
            <a:spLocks noChangeArrowheads="1"/>
          </p:cNvSpPr>
          <p:nvPr/>
        </p:nvSpPr>
        <p:spPr bwMode="auto">
          <a:xfrm>
            <a:off x="2098850" y="523330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69" name="Text Box 70"/>
          <p:cNvSpPr txBox="1">
            <a:spLocks noChangeArrowheads="1"/>
          </p:cNvSpPr>
          <p:nvPr/>
        </p:nvSpPr>
        <p:spPr bwMode="auto">
          <a:xfrm>
            <a:off x="1643047" y="523330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70" name="Text Box 70"/>
          <p:cNvSpPr txBox="1">
            <a:spLocks noChangeArrowheads="1"/>
          </p:cNvSpPr>
          <p:nvPr/>
        </p:nvSpPr>
        <p:spPr bwMode="auto">
          <a:xfrm>
            <a:off x="2477206" y="5241861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71" name="Text Box 70"/>
          <p:cNvSpPr txBox="1">
            <a:spLocks noChangeArrowheads="1"/>
          </p:cNvSpPr>
          <p:nvPr/>
        </p:nvSpPr>
        <p:spPr bwMode="auto">
          <a:xfrm>
            <a:off x="386401" y="522378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72" name="Text Box 70"/>
          <p:cNvSpPr txBox="1">
            <a:spLocks noChangeArrowheads="1"/>
          </p:cNvSpPr>
          <p:nvPr/>
        </p:nvSpPr>
        <p:spPr bwMode="auto">
          <a:xfrm>
            <a:off x="2955693" y="523965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73" name="矩形 172"/>
          <p:cNvSpPr/>
          <p:nvPr/>
        </p:nvSpPr>
        <p:spPr>
          <a:xfrm>
            <a:off x="3594677" y="384476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174" name="矩形 173"/>
          <p:cNvSpPr/>
          <p:nvPr/>
        </p:nvSpPr>
        <p:spPr>
          <a:xfrm>
            <a:off x="1082457" y="574177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175" name="Line 24"/>
          <p:cNvSpPr>
            <a:spLocks noChangeShapeType="1"/>
          </p:cNvSpPr>
          <p:nvPr/>
        </p:nvSpPr>
        <p:spPr bwMode="auto">
          <a:xfrm>
            <a:off x="1689585" y="4000794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88317"/>
              </p:ext>
            </p:extLst>
          </p:nvPr>
        </p:nvGraphicFramePr>
        <p:xfrm>
          <a:off x="3027363" y="4056063"/>
          <a:ext cx="4286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8" name="Equation" r:id="rId32" imgW="215640" imgH="253800" progId="Equation.DSMT4">
                  <p:embed/>
                </p:oleObj>
              </mc:Choice>
              <mc:Fallback>
                <p:oleObj name="Equation" r:id="rId32" imgW="215640" imgH="253800" progId="Equation.DSMT4">
                  <p:embed/>
                  <p:pic>
                    <p:nvPicPr>
                      <p:cNvPr id="14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4056063"/>
                        <a:ext cx="4286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Line 105"/>
          <p:cNvSpPr>
            <a:spLocks noChangeShapeType="1"/>
          </p:cNvSpPr>
          <p:nvPr/>
        </p:nvSpPr>
        <p:spPr bwMode="auto">
          <a:xfrm flipH="1" flipV="1">
            <a:off x="2694501" y="5931388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095024"/>
              </p:ext>
            </p:extLst>
          </p:nvPr>
        </p:nvGraphicFramePr>
        <p:xfrm>
          <a:off x="3705198" y="5690977"/>
          <a:ext cx="60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9" name="Equation" r:id="rId34" imgW="304560" imgH="253800" progId="Equation.DSMT4">
                  <p:embed/>
                </p:oleObj>
              </mc:Choice>
              <mc:Fallback>
                <p:oleObj name="Equation" r:id="rId34" imgW="304560" imgH="253800" progId="Equation.DSMT4">
                  <p:embed/>
                  <p:pic>
                    <p:nvPicPr>
                      <p:cNvPr id="14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198" y="5690977"/>
                        <a:ext cx="60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955924"/>
              </p:ext>
            </p:extLst>
          </p:nvPr>
        </p:nvGraphicFramePr>
        <p:xfrm>
          <a:off x="4737587" y="4199146"/>
          <a:ext cx="16652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0" name="Equation" r:id="rId36" imgW="660240" imgH="393480" progId="Equation.DSMT4">
                  <p:embed/>
                </p:oleObj>
              </mc:Choice>
              <mc:Fallback>
                <p:oleObj name="Equation" r:id="rId36" imgW="660240" imgH="393480" progId="Equation.DSMT4">
                  <p:embed/>
                  <p:pic>
                    <p:nvPicPr>
                      <p:cNvPr id="14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587" y="4199146"/>
                        <a:ext cx="166528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" name="AutoShape 40"/>
          <p:cNvSpPr>
            <a:spLocks noChangeArrowheads="1"/>
          </p:cNvSpPr>
          <p:nvPr/>
        </p:nvSpPr>
        <p:spPr bwMode="auto">
          <a:xfrm>
            <a:off x="5167483" y="5490012"/>
            <a:ext cx="885825" cy="285750"/>
          </a:xfrm>
          <a:prstGeom prst="rightArrow">
            <a:avLst>
              <a:gd name="adj1" fmla="val 49676"/>
              <a:gd name="adj2" fmla="val 87905"/>
            </a:avLst>
          </a:prstGeom>
          <a:solidFill>
            <a:srgbClr val="00FFFF"/>
          </a:solidFill>
          <a:ln>
            <a:solidFill>
              <a:srgbClr val="FF0000"/>
            </a:solidFill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186" name="对象 1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499850"/>
              </p:ext>
            </p:extLst>
          </p:nvPr>
        </p:nvGraphicFramePr>
        <p:xfrm>
          <a:off x="6165092" y="5443280"/>
          <a:ext cx="26209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1" name="Equation" r:id="rId38" imgW="1041120" imgH="228600" progId="Equation.DSMT4">
                  <p:embed/>
                </p:oleObj>
              </mc:Choice>
              <mc:Fallback>
                <p:oleObj name="Equation" r:id="rId38" imgW="1041120" imgH="228600" progId="Equation.DSMT4">
                  <p:embed/>
                  <p:pic>
                    <p:nvPicPr>
                      <p:cNvPr id="180" name="对象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092" y="5443280"/>
                        <a:ext cx="26209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对象 1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410736"/>
              </p:ext>
            </p:extLst>
          </p:nvPr>
        </p:nvGraphicFramePr>
        <p:xfrm>
          <a:off x="6007423" y="6025257"/>
          <a:ext cx="27479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2" name="Equation" r:id="rId40" imgW="1091880" imgH="228600" progId="Equation.DSMT4">
                  <p:embed/>
                </p:oleObj>
              </mc:Choice>
              <mc:Fallback>
                <p:oleObj name="Equation" r:id="rId40" imgW="1091880" imgH="228600" progId="Equation.DSMT4">
                  <p:embed/>
                  <p:pic>
                    <p:nvPicPr>
                      <p:cNvPr id="181" name="对象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423" y="6025257"/>
                        <a:ext cx="27479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AutoShape 40"/>
          <p:cNvSpPr>
            <a:spLocks noChangeArrowheads="1"/>
          </p:cNvSpPr>
          <p:nvPr/>
        </p:nvSpPr>
        <p:spPr bwMode="auto">
          <a:xfrm>
            <a:off x="8833027" y="6052927"/>
            <a:ext cx="885825" cy="285750"/>
          </a:xfrm>
          <a:prstGeom prst="rightArrow">
            <a:avLst>
              <a:gd name="adj1" fmla="val 49676"/>
              <a:gd name="adj2" fmla="val 87905"/>
            </a:avLst>
          </a:prstGeom>
          <a:solidFill>
            <a:srgbClr val="00FFFF"/>
          </a:solidFill>
          <a:ln>
            <a:solidFill>
              <a:srgbClr val="FF0000"/>
            </a:solidFill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189" name="对象 1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635692"/>
              </p:ext>
            </p:extLst>
          </p:nvPr>
        </p:nvGraphicFramePr>
        <p:xfrm>
          <a:off x="9921354" y="5635661"/>
          <a:ext cx="1917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3" name="Equation" r:id="rId42" imgW="761760" imgH="393480" progId="Equation.DSMT4">
                  <p:embed/>
                </p:oleObj>
              </mc:Choice>
              <mc:Fallback>
                <p:oleObj name="Equation" r:id="rId42" imgW="761760" imgH="393480" progId="Equation.DSMT4">
                  <p:embed/>
                  <p:pic>
                    <p:nvPicPr>
                      <p:cNvPr id="183" name="对象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354" y="5635661"/>
                        <a:ext cx="19177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7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2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7" grpId="0" animBg="1"/>
      <p:bldP spid="66" grpId="0"/>
      <p:bldP spid="72" grpId="0"/>
      <p:bldP spid="113" grpId="0"/>
      <p:bldP spid="12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4" grpId="0" animBg="1"/>
      <p:bldP spid="146" grpId="0" animBg="1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 animBg="1"/>
      <p:bldP spid="177" grpId="0" animBg="1"/>
      <p:bldP spid="185" grpId="0" animBg="1"/>
      <p:bldP spid="18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1487488" y="137479"/>
            <a:ext cx="560124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zh-CN" altLang="en-US" sz="2600" dirty="0">
                <a:solidFill>
                  <a:srgbClr val="0000FF"/>
                </a:solidFill>
              </a:rPr>
              <a:t>无限大平面电流</a:t>
            </a:r>
            <a:r>
              <a:rPr lang="en-US" altLang="zh-CN" sz="2600" dirty="0">
                <a:solidFill>
                  <a:srgbClr val="0000FF"/>
                </a:solidFill>
              </a:rPr>
              <a:t>(</a:t>
            </a:r>
            <a:r>
              <a:rPr lang="zh-CN" altLang="en-US" sz="2600" dirty="0">
                <a:solidFill>
                  <a:srgbClr val="0000FF"/>
                </a:solidFill>
              </a:rPr>
              <a:t>有外磁场</a:t>
            </a:r>
            <a:r>
              <a:rPr lang="en-US" altLang="zh-CN" sz="2600" dirty="0">
                <a:solidFill>
                  <a:srgbClr val="0000FF"/>
                </a:solidFill>
              </a:rPr>
              <a:t>)</a:t>
            </a:r>
            <a:r>
              <a:rPr lang="zh-CN" altLang="en-US" sz="2600" dirty="0">
                <a:solidFill>
                  <a:srgbClr val="0000FF"/>
                </a:solidFill>
              </a:rPr>
              <a:t>。已知        和        </a:t>
            </a:r>
            <a:r>
              <a:rPr lang="zh-CN" altLang="en-US" sz="2600" dirty="0" smtClean="0">
                <a:solidFill>
                  <a:srgbClr val="0000FF"/>
                </a:solidFill>
              </a:rPr>
              <a:t>，</a:t>
            </a:r>
            <a:r>
              <a:rPr lang="zh-CN" altLang="en-US" sz="2800" dirty="0">
                <a:solidFill>
                  <a:srgbClr val="0000FF"/>
                </a:solidFill>
              </a:rPr>
              <a:t>外磁场       </a:t>
            </a:r>
            <a:r>
              <a:rPr lang="en-US" altLang="zh-CN" sz="2800" dirty="0" smtClean="0">
                <a:solidFill>
                  <a:srgbClr val="009900"/>
                </a:solidFill>
              </a:rPr>
              <a:t>=____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  <p:sp>
        <p:nvSpPr>
          <p:cNvPr id="3" name="Line 24"/>
          <p:cNvSpPr>
            <a:spLocks noChangeShapeType="1"/>
          </p:cNvSpPr>
          <p:nvPr/>
        </p:nvSpPr>
        <p:spPr bwMode="auto">
          <a:xfrm>
            <a:off x="5847430" y="2873841"/>
            <a:ext cx="202882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23504"/>
              </p:ext>
            </p:extLst>
          </p:nvPr>
        </p:nvGraphicFramePr>
        <p:xfrm>
          <a:off x="8096597" y="2705300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2" name="公式" r:id="rId3" imgW="190417" imgH="253890" progId="Equation.3">
                  <p:embed/>
                </p:oleObj>
              </mc:Choice>
              <mc:Fallback>
                <p:oleObj name="公式" r:id="rId3" imgW="190417" imgH="25389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597" y="2705300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70"/>
          <p:cNvSpPr>
            <a:spLocks noChangeArrowheads="1"/>
          </p:cNvSpPr>
          <p:nvPr/>
        </p:nvSpPr>
        <p:spPr bwMode="auto">
          <a:xfrm>
            <a:off x="8616281" y="2780928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9900FF"/>
                </a:solidFill>
              </a:rPr>
              <a:t>外磁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endParaRPr lang="zh-CN" altLang="en-US" sz="2800" dirty="0">
              <a:solidFill>
                <a:srgbClr val="9900FF"/>
              </a:solidFill>
            </a:endParaRPr>
          </a:p>
        </p:txBody>
      </p:sp>
      <p:graphicFrame>
        <p:nvGraphicFramePr>
          <p:cNvPr id="6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162963"/>
              </p:ext>
            </p:extLst>
          </p:nvPr>
        </p:nvGraphicFramePr>
        <p:xfrm>
          <a:off x="9213500" y="234653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3" name="公式" r:id="rId5" imgW="215640" imgH="215640" progId="Equation.3">
                  <p:embed/>
                </p:oleObj>
              </mc:Choice>
              <mc:Fallback>
                <p:oleObj name="公式" r:id="rId5" imgW="215640" imgH="215640" progId="Equation.3">
                  <p:embed/>
                  <p:pic>
                    <p:nvPicPr>
                      <p:cNvPr id="6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3500" y="234653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43191"/>
              </p:ext>
            </p:extLst>
          </p:nvPr>
        </p:nvGraphicFramePr>
        <p:xfrm>
          <a:off x="9035761" y="2000532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4" name="公式" r:id="rId7" imgW="228600" imgH="215640" progId="Equation.3">
                  <p:embed/>
                </p:oleObj>
              </mc:Choice>
              <mc:Fallback>
                <p:oleObj name="公式" r:id="rId7" imgW="228600" imgH="215640" progId="Equation.3">
                  <p:embed/>
                  <p:pic>
                    <p:nvPicPr>
                      <p:cNvPr id="7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761" y="2000532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5945729" y="933732"/>
            <a:ext cx="4129088" cy="1231900"/>
            <a:chOff x="3146" y="384"/>
            <a:chExt cx="2601" cy="77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45" name="公式" r:id="rId9" imgW="139700" imgH="139700" progId="Equation.3">
                    <p:embed/>
                  </p:oleObj>
                </mc:Choice>
                <mc:Fallback>
                  <p:oleObj name="公式" r:id="rId9" imgW="139700" imgH="139700" progId="Equation.3">
                    <p:embed/>
                    <p:pic>
                      <p:nvPicPr>
                        <p:cNvPr id="1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 Box 69"/>
          <p:cNvSpPr txBox="1">
            <a:spLocks noChangeArrowheads="1"/>
          </p:cNvSpPr>
          <p:nvPr/>
        </p:nvSpPr>
        <p:spPr bwMode="auto">
          <a:xfrm>
            <a:off x="8892637" y="193003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70"/>
          <p:cNvSpPr txBox="1">
            <a:spLocks noChangeArrowheads="1"/>
          </p:cNvSpPr>
          <p:nvPr/>
        </p:nvSpPr>
        <p:spPr bwMode="auto">
          <a:xfrm>
            <a:off x="6702895" y="194901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70"/>
          <p:cNvSpPr txBox="1">
            <a:spLocks noChangeArrowheads="1"/>
          </p:cNvSpPr>
          <p:nvPr/>
        </p:nvSpPr>
        <p:spPr bwMode="auto">
          <a:xfrm>
            <a:off x="6315234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7656306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7200503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8034662" y="1954315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5943857" y="193623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Text Box 70"/>
          <p:cNvSpPr txBox="1">
            <a:spLocks noChangeArrowheads="1"/>
          </p:cNvSpPr>
          <p:nvPr/>
        </p:nvSpPr>
        <p:spPr bwMode="auto">
          <a:xfrm>
            <a:off x="8513149" y="195211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6" name="Text Box 48"/>
          <p:cNvSpPr txBox="1">
            <a:spLocks noChangeArrowheads="1"/>
          </p:cNvSpPr>
          <p:nvPr/>
        </p:nvSpPr>
        <p:spPr bwMode="auto">
          <a:xfrm>
            <a:off x="2005091" y="1907368"/>
            <a:ext cx="361992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CA1CBE"/>
                </a:solidFill>
              </a:rPr>
              <a:t>介质中的磁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=</a:t>
            </a:r>
            <a:r>
              <a:rPr lang="zh-CN" altLang="en-US" sz="2800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zh-CN" altLang="en-US" sz="2800" dirty="0">
                <a:solidFill>
                  <a:srgbClr val="009900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9900FF"/>
                </a:solidFill>
              </a:rPr>
              <a:t>真空中无限大平面磁化电流 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en-US" altLang="zh-CN" sz="28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sz="2800" dirty="0">
                <a:solidFill>
                  <a:srgbClr val="9900FF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3333CC"/>
                </a:solidFill>
              </a:rPr>
              <a:t>外磁感</a:t>
            </a:r>
          </a:p>
        </p:txBody>
      </p:sp>
      <p:sp>
        <p:nvSpPr>
          <p:cNvPr id="27" name="矩形 26"/>
          <p:cNvSpPr/>
          <p:nvPr/>
        </p:nvSpPr>
        <p:spPr>
          <a:xfrm>
            <a:off x="1752001" y="139936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解：</a:t>
            </a:r>
            <a:endParaRPr lang="zh-CN" altLang="en-US" dirty="0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7436460" y="837122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688302"/>
              </p:ext>
            </p:extLst>
          </p:nvPr>
        </p:nvGraphicFramePr>
        <p:xfrm>
          <a:off x="8486111" y="547066"/>
          <a:ext cx="352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6" name="公式" r:id="rId11" imgW="177480" imgH="241200" progId="Equation.3">
                  <p:embed/>
                </p:oleObj>
              </mc:Choice>
              <mc:Fallback>
                <p:oleObj name="公式" r:id="rId11" imgW="177480" imgH="241200" progId="Equation.3">
                  <p:embed/>
                  <p:pic>
                    <p:nvPicPr>
                      <p:cNvPr id="33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111" y="547066"/>
                        <a:ext cx="3524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05"/>
          <p:cNvSpPr>
            <a:spLocks noChangeShapeType="1"/>
          </p:cNvSpPr>
          <p:nvPr/>
        </p:nvSpPr>
        <p:spPr bwMode="auto">
          <a:xfrm flipH="1">
            <a:off x="7068953" y="3304803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998288"/>
              </p:ext>
            </p:extLst>
          </p:nvPr>
        </p:nvGraphicFramePr>
        <p:xfrm>
          <a:off x="8010955" y="3093300"/>
          <a:ext cx="3762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7" name="公式" r:id="rId13" imgW="190440" imgH="241200" progId="Equation.3">
                  <p:embed/>
                </p:oleObj>
              </mc:Choice>
              <mc:Fallback>
                <p:oleObj name="公式" r:id="rId13" imgW="190440" imgH="241200" progId="Equation.3">
                  <p:embed/>
                  <p:pic>
                    <p:nvPicPr>
                      <p:cNvPr id="3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0955" y="3093300"/>
                        <a:ext cx="3762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1693014" y="4497716"/>
            <a:ext cx="3305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009900"/>
                </a:solidFill>
              </a:rPr>
              <a:t>产生的磁</a:t>
            </a:r>
            <a:r>
              <a:rPr lang="zh-CN" altLang="en-US" dirty="0">
                <a:solidFill>
                  <a:srgbClr val="3333CC"/>
                </a:solidFill>
              </a:rPr>
              <a:t>感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endParaRPr lang="zh-CN" altLang="en-US" dirty="0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5849301" y="4497715"/>
            <a:ext cx="4129088" cy="1231900"/>
            <a:chOff x="3146" y="384"/>
            <a:chExt cx="2601" cy="776"/>
          </a:xfrm>
        </p:grpSpPr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5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48" name="公式" r:id="rId15" imgW="139700" imgH="139700" progId="Equation.3">
                    <p:embed/>
                  </p:oleObj>
                </mc:Choice>
                <mc:Fallback>
                  <p:oleObj name="公式" r:id="rId15" imgW="139700" imgH="139700" progId="Equation.3">
                    <p:embed/>
                    <p:pic>
                      <p:nvPicPr>
                        <p:cNvPr id="7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 Box 69"/>
          <p:cNvSpPr txBox="1">
            <a:spLocks noChangeArrowheads="1"/>
          </p:cNvSpPr>
          <p:nvPr/>
        </p:nvSpPr>
        <p:spPr bwMode="auto">
          <a:xfrm>
            <a:off x="8796209" y="549401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4" name="Text Box 70"/>
          <p:cNvSpPr txBox="1">
            <a:spLocks noChangeArrowheads="1"/>
          </p:cNvSpPr>
          <p:nvPr/>
        </p:nvSpPr>
        <p:spPr bwMode="auto">
          <a:xfrm>
            <a:off x="6606467" y="551299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5" name="Text Box 70"/>
          <p:cNvSpPr txBox="1">
            <a:spLocks noChangeArrowheads="1"/>
          </p:cNvSpPr>
          <p:nvPr/>
        </p:nvSpPr>
        <p:spPr bwMode="auto">
          <a:xfrm>
            <a:off x="6218806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6" name="Text Box 70"/>
          <p:cNvSpPr txBox="1">
            <a:spLocks noChangeArrowheads="1"/>
          </p:cNvSpPr>
          <p:nvPr/>
        </p:nvSpPr>
        <p:spPr bwMode="auto">
          <a:xfrm>
            <a:off x="7559878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7" name="Text Box 70"/>
          <p:cNvSpPr txBox="1">
            <a:spLocks noChangeArrowheads="1"/>
          </p:cNvSpPr>
          <p:nvPr/>
        </p:nvSpPr>
        <p:spPr bwMode="auto">
          <a:xfrm>
            <a:off x="7104075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8" name="Text Box 70"/>
          <p:cNvSpPr txBox="1">
            <a:spLocks noChangeArrowheads="1"/>
          </p:cNvSpPr>
          <p:nvPr/>
        </p:nvSpPr>
        <p:spPr bwMode="auto">
          <a:xfrm>
            <a:off x="7938234" y="5518298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Text Box 70"/>
          <p:cNvSpPr txBox="1">
            <a:spLocks noChangeArrowheads="1"/>
          </p:cNvSpPr>
          <p:nvPr/>
        </p:nvSpPr>
        <p:spPr bwMode="auto">
          <a:xfrm>
            <a:off x="5847429" y="550022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0" name="Text Box 70"/>
          <p:cNvSpPr txBox="1">
            <a:spLocks noChangeArrowheads="1"/>
          </p:cNvSpPr>
          <p:nvPr/>
        </p:nvSpPr>
        <p:spPr bwMode="auto">
          <a:xfrm>
            <a:off x="8416721" y="55160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1" name="矩形 50"/>
          <p:cNvSpPr/>
          <p:nvPr/>
        </p:nvSpPr>
        <p:spPr>
          <a:xfrm>
            <a:off x="9055705" y="41211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52" name="矩形 51"/>
          <p:cNvSpPr/>
          <p:nvPr/>
        </p:nvSpPr>
        <p:spPr>
          <a:xfrm>
            <a:off x="6543485" y="601821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graphicFrame>
        <p:nvGraphicFramePr>
          <p:cNvPr id="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310875"/>
              </p:ext>
            </p:extLst>
          </p:nvPr>
        </p:nvGraphicFramePr>
        <p:xfrm>
          <a:off x="2641600" y="5526088"/>
          <a:ext cx="1536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9" name="公式" r:id="rId16" imgW="609480" imgH="393480" progId="Equation.3">
                  <p:embed/>
                </p:oleObj>
              </mc:Choice>
              <mc:Fallback>
                <p:oleObj name="公式" r:id="rId16" imgW="609480" imgH="393480" progId="Equation.3">
                  <p:embed/>
                  <p:pic>
                    <p:nvPicPr>
                      <p:cNvPr id="8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5526088"/>
                        <a:ext cx="15367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7200504" y="4495564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125999"/>
              </p:ext>
            </p:extLst>
          </p:nvPr>
        </p:nvGraphicFramePr>
        <p:xfrm>
          <a:off x="8253414" y="4203701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0" name="公式" r:id="rId18" imgW="190440" imgH="253800" progId="Equation.3">
                  <p:embed/>
                </p:oleObj>
              </mc:Choice>
              <mc:Fallback>
                <p:oleObj name="公式" r:id="rId18" imgW="190440" imgH="253800" progId="Equation.3">
                  <p:embed/>
                  <p:pic>
                    <p:nvPicPr>
                      <p:cNvPr id="8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414" y="4203701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05"/>
          <p:cNvSpPr>
            <a:spLocks noChangeShapeType="1"/>
          </p:cNvSpPr>
          <p:nvPr/>
        </p:nvSpPr>
        <p:spPr bwMode="auto">
          <a:xfrm flipH="1" flipV="1">
            <a:off x="8155529" y="6207825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64791"/>
              </p:ext>
            </p:extLst>
          </p:nvPr>
        </p:nvGraphicFramePr>
        <p:xfrm>
          <a:off x="9166226" y="5967414"/>
          <a:ext cx="60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1" name="公式" r:id="rId20" imgW="304560" imgH="253800" progId="Equation.3">
                  <p:embed/>
                </p:oleObj>
              </mc:Choice>
              <mc:Fallback>
                <p:oleObj name="公式" r:id="rId20" imgW="304560" imgH="253800" progId="Equation.3">
                  <p:embed/>
                  <p:pic>
                    <p:nvPicPr>
                      <p:cNvPr id="8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6226" y="5967414"/>
                        <a:ext cx="60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771927"/>
              </p:ext>
            </p:extLst>
          </p:nvPr>
        </p:nvGraphicFramePr>
        <p:xfrm>
          <a:off x="2335334" y="519935"/>
          <a:ext cx="447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2" name="公式" r:id="rId22" imgW="177480" imgH="215640" progId="Equation.3">
                  <p:embed/>
                </p:oleObj>
              </mc:Choice>
              <mc:Fallback>
                <p:oleObj name="公式" r:id="rId22" imgW="177480" imgH="215640" progId="Equation.3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334" y="519935"/>
                        <a:ext cx="447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302199"/>
              </p:ext>
            </p:extLst>
          </p:nvPr>
        </p:nvGraphicFramePr>
        <p:xfrm>
          <a:off x="3438146" y="520521"/>
          <a:ext cx="479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3" name="公式" r:id="rId24" imgW="190440" imgH="215640" progId="Equation.3">
                  <p:embed/>
                </p:oleObj>
              </mc:Choice>
              <mc:Fallback>
                <p:oleObj name="公式" r:id="rId24" imgW="190440" imgH="215640" progId="Equation.3">
                  <p:embed/>
                  <p:pic>
                    <p:nvPicPr>
                      <p:cNvPr id="59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146" y="520521"/>
                        <a:ext cx="479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754"/>
              </p:ext>
            </p:extLst>
          </p:nvPr>
        </p:nvGraphicFramePr>
        <p:xfrm>
          <a:off x="5290425" y="517176"/>
          <a:ext cx="4794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4" name="Equation" r:id="rId26" imgW="190440" imgH="228600" progId="Equation.DSMT4">
                  <p:embed/>
                </p:oleObj>
              </mc:Choice>
              <mc:Fallback>
                <p:oleObj name="Equation" r:id="rId26" imgW="190440" imgH="228600" progId="Equation.DSMT4">
                  <p:embed/>
                  <p:pic>
                    <p:nvPicPr>
                      <p:cNvPr id="79" name="对象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0425" y="517176"/>
                        <a:ext cx="4794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5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0" grpId="0" animBg="1"/>
      <p:bldP spid="3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 animBg="1"/>
      <p:bldP spid="5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1856515" y="137479"/>
            <a:ext cx="5232214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zh-CN" altLang="en-US" sz="2600" dirty="0">
                <a:solidFill>
                  <a:srgbClr val="0000FF"/>
                </a:solidFill>
              </a:rPr>
              <a:t>无限大平面电流</a:t>
            </a:r>
            <a:r>
              <a:rPr lang="en-US" altLang="zh-CN" sz="2600" dirty="0">
                <a:solidFill>
                  <a:srgbClr val="0000FF"/>
                </a:solidFill>
              </a:rPr>
              <a:t>(</a:t>
            </a:r>
            <a:r>
              <a:rPr lang="zh-CN" altLang="en-US" sz="2600" dirty="0">
                <a:solidFill>
                  <a:srgbClr val="0000FF"/>
                </a:solidFill>
              </a:rPr>
              <a:t>有外磁场</a:t>
            </a:r>
            <a:r>
              <a:rPr lang="en-US" altLang="zh-CN" sz="2600" dirty="0">
                <a:solidFill>
                  <a:srgbClr val="0000FF"/>
                </a:solidFill>
              </a:rPr>
              <a:t>)</a:t>
            </a:r>
            <a:r>
              <a:rPr lang="zh-CN" altLang="en-US" sz="2600" dirty="0">
                <a:solidFill>
                  <a:srgbClr val="0000FF"/>
                </a:solidFill>
              </a:rPr>
              <a:t>。已知        和        ，求</a:t>
            </a:r>
            <a:r>
              <a:rPr lang="zh-CN" altLang="en-US" sz="2400" dirty="0">
                <a:solidFill>
                  <a:srgbClr val="009900"/>
                </a:solidFill>
              </a:rPr>
              <a:t>传导电流</a:t>
            </a:r>
            <a:r>
              <a:rPr lang="el-GR" altLang="zh-CN" sz="2400" dirty="0">
                <a:solidFill>
                  <a:srgbClr val="FF0000"/>
                </a:solidFill>
              </a:rPr>
              <a:t>α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zh-CN" altLang="en-US" sz="2400" dirty="0">
                <a:solidFill>
                  <a:srgbClr val="9900FF"/>
                </a:solidFill>
              </a:rPr>
              <a:t>磁化电流 </a:t>
            </a:r>
            <a:r>
              <a:rPr lang="el-GR" altLang="zh-CN" sz="2400" dirty="0">
                <a:solidFill>
                  <a:srgbClr val="FF0000"/>
                </a:solidFill>
              </a:rPr>
              <a:t>α</a:t>
            </a:r>
            <a:r>
              <a:rPr lang="en-US" altLang="zh-CN" sz="24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  <p:sp>
        <p:nvSpPr>
          <p:cNvPr id="3" name="Line 24"/>
          <p:cNvSpPr>
            <a:spLocks noChangeShapeType="1"/>
          </p:cNvSpPr>
          <p:nvPr/>
        </p:nvSpPr>
        <p:spPr bwMode="auto">
          <a:xfrm>
            <a:off x="5847430" y="2873841"/>
            <a:ext cx="202882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359290"/>
              </p:ext>
            </p:extLst>
          </p:nvPr>
        </p:nvGraphicFramePr>
        <p:xfrm>
          <a:off x="8096597" y="2705300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4" name="公式" r:id="rId3" imgW="190417" imgH="253890" progId="Equation.3">
                  <p:embed/>
                </p:oleObj>
              </mc:Choice>
              <mc:Fallback>
                <p:oleObj name="公式" r:id="rId3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597" y="2705300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70"/>
          <p:cNvSpPr>
            <a:spLocks noChangeArrowheads="1"/>
          </p:cNvSpPr>
          <p:nvPr/>
        </p:nvSpPr>
        <p:spPr bwMode="auto">
          <a:xfrm>
            <a:off x="8616281" y="2780928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9900FF"/>
                </a:solidFill>
              </a:rPr>
              <a:t>外磁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endParaRPr lang="zh-CN" altLang="en-US" sz="2800" dirty="0">
              <a:solidFill>
                <a:srgbClr val="9900FF"/>
              </a:solidFill>
            </a:endParaRPr>
          </a:p>
        </p:txBody>
      </p:sp>
      <p:graphicFrame>
        <p:nvGraphicFramePr>
          <p:cNvPr id="6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7858"/>
              </p:ext>
            </p:extLst>
          </p:nvPr>
        </p:nvGraphicFramePr>
        <p:xfrm>
          <a:off x="9213500" y="234653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5" name="公式" r:id="rId5" imgW="215640" imgH="215640" progId="Equation.3">
                  <p:embed/>
                </p:oleObj>
              </mc:Choice>
              <mc:Fallback>
                <p:oleObj name="公式" r:id="rId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3500" y="234653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696389"/>
              </p:ext>
            </p:extLst>
          </p:nvPr>
        </p:nvGraphicFramePr>
        <p:xfrm>
          <a:off x="9035761" y="2000532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6" name="公式" r:id="rId7" imgW="228600" imgH="215640" progId="Equation.3">
                  <p:embed/>
                </p:oleObj>
              </mc:Choice>
              <mc:Fallback>
                <p:oleObj name="公式" r:id="rId7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761" y="2000532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5945729" y="933732"/>
            <a:ext cx="4129088" cy="1231900"/>
            <a:chOff x="3146" y="384"/>
            <a:chExt cx="2601" cy="77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97" name="公式" r:id="rId9" imgW="139700" imgH="139700" progId="Equation.3">
                    <p:embed/>
                  </p:oleObj>
                </mc:Choice>
                <mc:Fallback>
                  <p:oleObj name="公式" r:id="rId9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 Box 69"/>
          <p:cNvSpPr txBox="1">
            <a:spLocks noChangeArrowheads="1"/>
          </p:cNvSpPr>
          <p:nvPr/>
        </p:nvSpPr>
        <p:spPr bwMode="auto">
          <a:xfrm>
            <a:off x="8892637" y="193003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70"/>
          <p:cNvSpPr txBox="1">
            <a:spLocks noChangeArrowheads="1"/>
          </p:cNvSpPr>
          <p:nvPr/>
        </p:nvSpPr>
        <p:spPr bwMode="auto">
          <a:xfrm>
            <a:off x="6702895" y="194901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70"/>
          <p:cNvSpPr txBox="1">
            <a:spLocks noChangeArrowheads="1"/>
          </p:cNvSpPr>
          <p:nvPr/>
        </p:nvSpPr>
        <p:spPr bwMode="auto">
          <a:xfrm>
            <a:off x="6315234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7656306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7200503" y="194576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8034662" y="1954315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5943857" y="193623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Text Box 70"/>
          <p:cNvSpPr txBox="1">
            <a:spLocks noChangeArrowheads="1"/>
          </p:cNvSpPr>
          <p:nvPr/>
        </p:nvSpPr>
        <p:spPr bwMode="auto">
          <a:xfrm>
            <a:off x="8513149" y="195211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30" name="Text Box 48"/>
          <p:cNvSpPr txBox="1">
            <a:spLocks noChangeArrowheads="1"/>
          </p:cNvSpPr>
          <p:nvPr/>
        </p:nvSpPr>
        <p:spPr bwMode="auto">
          <a:xfrm>
            <a:off x="2005091" y="1907368"/>
            <a:ext cx="361992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CA1CBE"/>
                </a:solidFill>
              </a:rPr>
              <a:t>介质中的磁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=</a:t>
            </a:r>
            <a:r>
              <a:rPr lang="zh-CN" altLang="en-US" sz="2800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zh-CN" altLang="en-US" sz="2800" dirty="0">
                <a:solidFill>
                  <a:srgbClr val="009900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9900FF"/>
                </a:solidFill>
              </a:rPr>
              <a:t>真空中无限大平面磁化电流 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en-US" altLang="zh-CN" sz="28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sz="2800" dirty="0">
                <a:solidFill>
                  <a:srgbClr val="9900FF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3333CC"/>
                </a:solidFill>
              </a:rPr>
              <a:t>外磁感</a:t>
            </a:r>
          </a:p>
        </p:txBody>
      </p:sp>
      <p:sp>
        <p:nvSpPr>
          <p:cNvPr id="31" name="矩形 30"/>
          <p:cNvSpPr/>
          <p:nvPr/>
        </p:nvSpPr>
        <p:spPr>
          <a:xfrm>
            <a:off x="1752001" y="139936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解：</a:t>
            </a:r>
            <a:endParaRPr lang="zh-CN" altLang="en-US" dirty="0"/>
          </a:p>
        </p:txBody>
      </p:sp>
      <p:sp>
        <p:nvSpPr>
          <p:cNvPr id="32" name="Line 24"/>
          <p:cNvSpPr>
            <a:spLocks noChangeShapeType="1"/>
          </p:cNvSpPr>
          <p:nvPr/>
        </p:nvSpPr>
        <p:spPr bwMode="auto">
          <a:xfrm>
            <a:off x="7436460" y="837122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58830"/>
              </p:ext>
            </p:extLst>
          </p:nvPr>
        </p:nvGraphicFramePr>
        <p:xfrm>
          <a:off x="8486111" y="547066"/>
          <a:ext cx="352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8" name="公式" r:id="rId11" imgW="177480" imgH="241200" progId="Equation.3">
                  <p:embed/>
                </p:oleObj>
              </mc:Choice>
              <mc:Fallback>
                <p:oleObj name="公式" r:id="rId11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111" y="547066"/>
                        <a:ext cx="3524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105"/>
          <p:cNvSpPr>
            <a:spLocks noChangeShapeType="1"/>
          </p:cNvSpPr>
          <p:nvPr/>
        </p:nvSpPr>
        <p:spPr bwMode="auto">
          <a:xfrm flipH="1">
            <a:off x="7068953" y="3304803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983595"/>
              </p:ext>
            </p:extLst>
          </p:nvPr>
        </p:nvGraphicFramePr>
        <p:xfrm>
          <a:off x="8010955" y="3093300"/>
          <a:ext cx="3762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9" name="公式" r:id="rId13" imgW="190440" imgH="241200" progId="Equation.3">
                  <p:embed/>
                </p:oleObj>
              </mc:Choice>
              <mc:Fallback>
                <p:oleObj name="公式" r:id="rId13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0955" y="3093300"/>
                        <a:ext cx="3762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1693014" y="4497716"/>
            <a:ext cx="3305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009900"/>
                </a:solidFill>
              </a:rPr>
              <a:t>产生的磁</a:t>
            </a:r>
            <a:r>
              <a:rPr lang="zh-CN" altLang="en-US" dirty="0">
                <a:solidFill>
                  <a:srgbClr val="3333CC"/>
                </a:solidFill>
              </a:rPr>
              <a:t>感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endParaRPr lang="zh-CN" altLang="en-US" dirty="0"/>
          </a:p>
        </p:txBody>
      </p:sp>
      <p:grpSp>
        <p:nvGrpSpPr>
          <p:cNvPr id="63" name="Group 2"/>
          <p:cNvGrpSpPr>
            <a:grpSpLocks/>
          </p:cNvGrpSpPr>
          <p:nvPr/>
        </p:nvGrpSpPr>
        <p:grpSpPr bwMode="auto">
          <a:xfrm>
            <a:off x="5849301" y="4497715"/>
            <a:ext cx="4129088" cy="1231900"/>
            <a:chOff x="3146" y="384"/>
            <a:chExt cx="2601" cy="776"/>
          </a:xfrm>
        </p:grpSpPr>
        <p:sp>
          <p:nvSpPr>
            <p:cNvPr id="64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800" name="公式" r:id="rId15" imgW="139700" imgH="139700" progId="Equation.3">
                    <p:embed/>
                  </p:oleObj>
                </mc:Choice>
                <mc:Fallback>
                  <p:oleObj name="公式" r:id="rId15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8796209" y="549401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4" name="Text Box 70"/>
          <p:cNvSpPr txBox="1">
            <a:spLocks noChangeArrowheads="1"/>
          </p:cNvSpPr>
          <p:nvPr/>
        </p:nvSpPr>
        <p:spPr bwMode="auto">
          <a:xfrm>
            <a:off x="6606467" y="551299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5" name="Text Box 70"/>
          <p:cNvSpPr txBox="1">
            <a:spLocks noChangeArrowheads="1"/>
          </p:cNvSpPr>
          <p:nvPr/>
        </p:nvSpPr>
        <p:spPr bwMode="auto">
          <a:xfrm>
            <a:off x="6218806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7559878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7" name="Text Box 70"/>
          <p:cNvSpPr txBox="1">
            <a:spLocks noChangeArrowheads="1"/>
          </p:cNvSpPr>
          <p:nvPr/>
        </p:nvSpPr>
        <p:spPr bwMode="auto">
          <a:xfrm>
            <a:off x="7104075" y="55097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8" name="Text Box 70"/>
          <p:cNvSpPr txBox="1">
            <a:spLocks noChangeArrowheads="1"/>
          </p:cNvSpPr>
          <p:nvPr/>
        </p:nvSpPr>
        <p:spPr bwMode="auto">
          <a:xfrm>
            <a:off x="7938234" y="5518298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9" name="Text Box 70"/>
          <p:cNvSpPr txBox="1">
            <a:spLocks noChangeArrowheads="1"/>
          </p:cNvSpPr>
          <p:nvPr/>
        </p:nvSpPr>
        <p:spPr bwMode="auto">
          <a:xfrm>
            <a:off x="5847429" y="550022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8416721" y="55160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1" name="矩形 80"/>
          <p:cNvSpPr/>
          <p:nvPr/>
        </p:nvSpPr>
        <p:spPr>
          <a:xfrm>
            <a:off x="9055705" y="41211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82" name="矩形 81"/>
          <p:cNvSpPr/>
          <p:nvPr/>
        </p:nvSpPr>
        <p:spPr>
          <a:xfrm>
            <a:off x="6543485" y="601821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graphicFrame>
        <p:nvGraphicFramePr>
          <p:cNvPr id="8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372730"/>
              </p:ext>
            </p:extLst>
          </p:nvPr>
        </p:nvGraphicFramePr>
        <p:xfrm>
          <a:off x="2641600" y="5526088"/>
          <a:ext cx="1536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1" name="公式" r:id="rId16" imgW="609480" imgH="393480" progId="Equation.3">
                  <p:embed/>
                </p:oleObj>
              </mc:Choice>
              <mc:Fallback>
                <p:oleObj name="公式" r:id="rId16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5526088"/>
                        <a:ext cx="15367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Line 24"/>
          <p:cNvSpPr>
            <a:spLocks noChangeShapeType="1"/>
          </p:cNvSpPr>
          <p:nvPr/>
        </p:nvSpPr>
        <p:spPr bwMode="auto">
          <a:xfrm>
            <a:off x="7200504" y="4495564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30070"/>
              </p:ext>
            </p:extLst>
          </p:nvPr>
        </p:nvGraphicFramePr>
        <p:xfrm>
          <a:off x="8253414" y="4203701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2" name="公式" r:id="rId18" imgW="190440" imgH="253800" progId="Equation.3">
                  <p:embed/>
                </p:oleObj>
              </mc:Choice>
              <mc:Fallback>
                <p:oleObj name="公式" r:id="rId18" imgW="190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414" y="4203701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Line 105"/>
          <p:cNvSpPr>
            <a:spLocks noChangeShapeType="1"/>
          </p:cNvSpPr>
          <p:nvPr/>
        </p:nvSpPr>
        <p:spPr bwMode="auto">
          <a:xfrm flipH="1" flipV="1">
            <a:off x="8155529" y="6207825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153135"/>
              </p:ext>
            </p:extLst>
          </p:nvPr>
        </p:nvGraphicFramePr>
        <p:xfrm>
          <a:off x="9166226" y="5967414"/>
          <a:ext cx="60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3" name="公式" r:id="rId20" imgW="304560" imgH="253800" progId="Equation.3">
                  <p:embed/>
                </p:oleObj>
              </mc:Choice>
              <mc:Fallback>
                <p:oleObj name="公式" r:id="rId20" imgW="304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6226" y="5967414"/>
                        <a:ext cx="60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489558"/>
              </p:ext>
            </p:extLst>
          </p:nvPr>
        </p:nvGraphicFramePr>
        <p:xfrm>
          <a:off x="2737469" y="539409"/>
          <a:ext cx="447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4" name="公式" r:id="rId22" imgW="177480" imgH="215640" progId="Equation.3">
                  <p:embed/>
                </p:oleObj>
              </mc:Choice>
              <mc:Fallback>
                <p:oleObj name="公式" r:id="rId22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469" y="539409"/>
                        <a:ext cx="447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70017"/>
              </p:ext>
            </p:extLst>
          </p:nvPr>
        </p:nvGraphicFramePr>
        <p:xfrm>
          <a:off x="3768104" y="498546"/>
          <a:ext cx="479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5" name="公式" r:id="rId24" imgW="190440" imgH="215640" progId="Equation.3">
                  <p:embed/>
                </p:oleObj>
              </mc:Choice>
              <mc:Fallback>
                <p:oleObj name="公式" r:id="rId24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104" y="498546"/>
                        <a:ext cx="479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0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32" grpId="0" animBg="1"/>
      <p:bldP spid="34" grpId="0" animBg="1"/>
      <p:bldP spid="36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4" grpId="0" animBg="1"/>
      <p:bldP spid="8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533549" y="440973"/>
            <a:ext cx="3305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009900"/>
                </a:solidFill>
              </a:rPr>
              <a:t>产生的磁</a:t>
            </a:r>
            <a:r>
              <a:rPr lang="zh-CN" altLang="en-US" dirty="0">
                <a:solidFill>
                  <a:srgbClr val="3333CC"/>
                </a:solidFill>
              </a:rPr>
              <a:t>感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endParaRPr lang="zh-CN" altLang="en-US" dirty="0"/>
          </a:p>
        </p:txBody>
      </p:sp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5689836" y="440972"/>
            <a:ext cx="4129088" cy="1231900"/>
            <a:chOff x="3146" y="384"/>
            <a:chExt cx="2601" cy="776"/>
          </a:xfrm>
        </p:grpSpPr>
        <p:sp>
          <p:nvSpPr>
            <p:cNvPr id="33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4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22" name="公式" r:id="rId3" imgW="139700" imgH="139700" progId="Equation.3">
                    <p:embed/>
                  </p:oleObj>
                </mc:Choice>
                <mc:Fallback>
                  <p:oleObj name="公式" r:id="rId3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 Box 69"/>
          <p:cNvSpPr txBox="1">
            <a:spLocks noChangeArrowheads="1"/>
          </p:cNvSpPr>
          <p:nvPr/>
        </p:nvSpPr>
        <p:spPr bwMode="auto">
          <a:xfrm>
            <a:off x="8636744" y="143727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3" name="Text Box 70"/>
          <p:cNvSpPr txBox="1">
            <a:spLocks noChangeArrowheads="1"/>
          </p:cNvSpPr>
          <p:nvPr/>
        </p:nvSpPr>
        <p:spPr bwMode="auto">
          <a:xfrm>
            <a:off x="6447002" y="1456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4" name="Text Box 70"/>
          <p:cNvSpPr txBox="1">
            <a:spLocks noChangeArrowheads="1"/>
          </p:cNvSpPr>
          <p:nvPr/>
        </p:nvSpPr>
        <p:spPr bwMode="auto">
          <a:xfrm>
            <a:off x="6059341" y="1453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5" name="Text Box 70"/>
          <p:cNvSpPr txBox="1">
            <a:spLocks noChangeArrowheads="1"/>
          </p:cNvSpPr>
          <p:nvPr/>
        </p:nvSpPr>
        <p:spPr bwMode="auto">
          <a:xfrm>
            <a:off x="7400413" y="1453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6" name="Text Box 70"/>
          <p:cNvSpPr txBox="1">
            <a:spLocks noChangeArrowheads="1"/>
          </p:cNvSpPr>
          <p:nvPr/>
        </p:nvSpPr>
        <p:spPr bwMode="auto">
          <a:xfrm>
            <a:off x="6944610" y="1453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7" name="Text Box 70"/>
          <p:cNvSpPr txBox="1">
            <a:spLocks noChangeArrowheads="1"/>
          </p:cNvSpPr>
          <p:nvPr/>
        </p:nvSpPr>
        <p:spPr bwMode="auto">
          <a:xfrm>
            <a:off x="7778769" y="1461555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8" name="Text Box 70"/>
          <p:cNvSpPr txBox="1">
            <a:spLocks noChangeArrowheads="1"/>
          </p:cNvSpPr>
          <p:nvPr/>
        </p:nvSpPr>
        <p:spPr bwMode="auto">
          <a:xfrm>
            <a:off x="5687964" y="144347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Text Box 70"/>
          <p:cNvSpPr txBox="1">
            <a:spLocks noChangeArrowheads="1"/>
          </p:cNvSpPr>
          <p:nvPr/>
        </p:nvSpPr>
        <p:spPr bwMode="auto">
          <a:xfrm>
            <a:off x="8257256" y="145935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0" name="矩形 49"/>
          <p:cNvSpPr/>
          <p:nvPr/>
        </p:nvSpPr>
        <p:spPr>
          <a:xfrm>
            <a:off x="8896240" y="64455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51" name="矩形 50"/>
          <p:cNvSpPr/>
          <p:nvPr/>
        </p:nvSpPr>
        <p:spPr>
          <a:xfrm>
            <a:off x="6384020" y="19614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graphicFrame>
        <p:nvGraphicFramePr>
          <p:cNvPr id="5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58580"/>
              </p:ext>
            </p:extLst>
          </p:nvPr>
        </p:nvGraphicFramePr>
        <p:xfrm>
          <a:off x="2482135" y="1469345"/>
          <a:ext cx="1536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3" name="公式" r:id="rId5" imgW="609480" imgH="393480" progId="Equation.3">
                  <p:embed/>
                </p:oleObj>
              </mc:Choice>
              <mc:Fallback>
                <p:oleObj name="公式" r:id="rId5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135" y="1469345"/>
                        <a:ext cx="15367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7041039" y="438821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301286"/>
              </p:ext>
            </p:extLst>
          </p:nvPr>
        </p:nvGraphicFramePr>
        <p:xfrm>
          <a:off x="8093949" y="146958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4" name="公式" r:id="rId7" imgW="190440" imgH="253800" progId="Equation.3">
                  <p:embed/>
                </p:oleObj>
              </mc:Choice>
              <mc:Fallback>
                <p:oleObj name="公式" r:id="rId7" imgW="190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3949" y="146958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Line 105"/>
          <p:cNvSpPr>
            <a:spLocks noChangeShapeType="1"/>
          </p:cNvSpPr>
          <p:nvPr/>
        </p:nvSpPr>
        <p:spPr bwMode="auto">
          <a:xfrm flipH="1" flipV="1">
            <a:off x="7996064" y="2151082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229652"/>
              </p:ext>
            </p:extLst>
          </p:nvPr>
        </p:nvGraphicFramePr>
        <p:xfrm>
          <a:off x="9007476" y="1911351"/>
          <a:ext cx="60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5" name="公式" r:id="rId9" imgW="304560" imgH="253800" progId="Equation.3">
                  <p:embed/>
                </p:oleObj>
              </mc:Choice>
              <mc:Fallback>
                <p:oleObj name="公式" r:id="rId9" imgW="304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7476" y="1911351"/>
                        <a:ext cx="60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矩形 56"/>
          <p:cNvSpPr/>
          <p:nvPr/>
        </p:nvSpPr>
        <p:spPr>
          <a:xfrm>
            <a:off x="1667824" y="3067116"/>
            <a:ext cx="3305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FF"/>
                </a:solidFill>
              </a:rPr>
              <a:t>真空中无限大平面磁化电流 </a:t>
            </a:r>
            <a:r>
              <a:rPr lang="el-GR" altLang="zh-CN" dirty="0">
                <a:solidFill>
                  <a:srgbClr val="FF0000"/>
                </a:solidFill>
              </a:rPr>
              <a:t>α</a:t>
            </a:r>
            <a:r>
              <a:rPr lang="en-US" altLang="zh-CN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dirty="0">
                <a:solidFill>
                  <a:srgbClr val="9900FF"/>
                </a:solidFill>
              </a:rPr>
              <a:t>产生的磁</a:t>
            </a:r>
            <a:r>
              <a:rPr lang="zh-CN" altLang="en-US" dirty="0">
                <a:solidFill>
                  <a:srgbClr val="3333CC"/>
                </a:solidFill>
              </a:rPr>
              <a:t>感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endParaRPr lang="zh-CN" altLang="en-US" dirty="0"/>
          </a:p>
        </p:txBody>
      </p:sp>
      <p:grpSp>
        <p:nvGrpSpPr>
          <p:cNvPr id="58" name="Group 2"/>
          <p:cNvGrpSpPr>
            <a:grpSpLocks/>
          </p:cNvGrpSpPr>
          <p:nvPr/>
        </p:nvGrpSpPr>
        <p:grpSpPr bwMode="auto">
          <a:xfrm>
            <a:off x="5619639" y="3312535"/>
            <a:ext cx="4129088" cy="1303338"/>
            <a:chOff x="3146" y="339"/>
            <a:chExt cx="2601" cy="821"/>
          </a:xfrm>
        </p:grpSpPr>
        <p:sp>
          <p:nvSpPr>
            <p:cNvPr id="59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60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2824172"/>
                </p:ext>
              </p:extLst>
            </p:nvPr>
          </p:nvGraphicFramePr>
          <p:xfrm>
            <a:off x="4172" y="339"/>
            <a:ext cx="393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26" name="公式" r:id="rId11" imgW="164880" imgH="177480" progId="Equation.3">
                    <p:embed/>
                  </p:oleObj>
                </mc:Choice>
                <mc:Fallback>
                  <p:oleObj name="公式" r:id="rId11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2" y="339"/>
                          <a:ext cx="393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Text Box 69"/>
          <p:cNvSpPr txBox="1">
            <a:spLocks noChangeArrowheads="1"/>
          </p:cNvSpPr>
          <p:nvPr/>
        </p:nvSpPr>
        <p:spPr bwMode="auto">
          <a:xfrm>
            <a:off x="8566547" y="438027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69" name="Text Box 70"/>
          <p:cNvSpPr txBox="1">
            <a:spLocks noChangeArrowheads="1"/>
          </p:cNvSpPr>
          <p:nvPr/>
        </p:nvSpPr>
        <p:spPr bwMode="auto">
          <a:xfrm>
            <a:off x="6376805" y="4399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0" name="Text Box 70"/>
          <p:cNvSpPr txBox="1">
            <a:spLocks noChangeArrowheads="1"/>
          </p:cNvSpPr>
          <p:nvPr/>
        </p:nvSpPr>
        <p:spPr bwMode="auto">
          <a:xfrm>
            <a:off x="5989144" y="4396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7330216" y="4396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2" name="Text Box 70"/>
          <p:cNvSpPr txBox="1">
            <a:spLocks noChangeArrowheads="1"/>
          </p:cNvSpPr>
          <p:nvPr/>
        </p:nvSpPr>
        <p:spPr bwMode="auto">
          <a:xfrm>
            <a:off x="6874413" y="439600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7708572" y="4404555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4" name="Text Box 70"/>
          <p:cNvSpPr txBox="1">
            <a:spLocks noChangeArrowheads="1"/>
          </p:cNvSpPr>
          <p:nvPr/>
        </p:nvSpPr>
        <p:spPr bwMode="auto">
          <a:xfrm>
            <a:off x="5617767" y="438647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5" name="Text Box 70"/>
          <p:cNvSpPr txBox="1">
            <a:spLocks noChangeArrowheads="1"/>
          </p:cNvSpPr>
          <p:nvPr/>
        </p:nvSpPr>
        <p:spPr bwMode="auto">
          <a:xfrm>
            <a:off x="8187059" y="440235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6" name="矩形 75"/>
          <p:cNvSpPr/>
          <p:nvPr/>
        </p:nvSpPr>
        <p:spPr>
          <a:xfrm>
            <a:off x="8425532" y="289495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sp>
        <p:nvSpPr>
          <p:cNvPr id="77" name="矩形 76"/>
          <p:cNvSpPr/>
          <p:nvPr/>
        </p:nvSpPr>
        <p:spPr>
          <a:xfrm>
            <a:off x="6281849" y="486456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真空</a:t>
            </a:r>
          </a:p>
        </p:txBody>
      </p:sp>
      <p:graphicFrame>
        <p:nvGraphicFramePr>
          <p:cNvPr id="7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706829"/>
              </p:ext>
            </p:extLst>
          </p:nvPr>
        </p:nvGraphicFramePr>
        <p:xfrm>
          <a:off x="2892343" y="4141920"/>
          <a:ext cx="16668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7" name="公式" r:id="rId13" imgW="660240" imgH="393480" progId="Equation.3">
                  <p:embed/>
                </p:oleObj>
              </mc:Choice>
              <mc:Fallback>
                <p:oleObj name="公式" r:id="rId13" imgW="66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343" y="4141920"/>
                        <a:ext cx="16668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Line 24"/>
          <p:cNvSpPr>
            <a:spLocks noChangeShapeType="1"/>
          </p:cNvSpPr>
          <p:nvPr/>
        </p:nvSpPr>
        <p:spPr bwMode="auto">
          <a:xfrm>
            <a:off x="6734858" y="3156562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452634"/>
              </p:ext>
            </p:extLst>
          </p:nvPr>
        </p:nvGraphicFramePr>
        <p:xfrm>
          <a:off x="7827649" y="2933674"/>
          <a:ext cx="4286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8" name="公式" r:id="rId15" imgW="215640" imgH="253800" progId="Equation.3">
                  <p:embed/>
                </p:oleObj>
              </mc:Choice>
              <mc:Fallback>
                <p:oleObj name="公式" r:id="rId15" imgW="215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649" y="2933674"/>
                        <a:ext cx="4286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Line 105"/>
          <p:cNvSpPr>
            <a:spLocks noChangeShapeType="1"/>
          </p:cNvSpPr>
          <p:nvPr/>
        </p:nvSpPr>
        <p:spPr bwMode="auto">
          <a:xfrm flipH="1" flipV="1">
            <a:off x="7900035" y="5095864"/>
            <a:ext cx="996205" cy="178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947598"/>
              </p:ext>
            </p:extLst>
          </p:nvPr>
        </p:nvGraphicFramePr>
        <p:xfrm>
          <a:off x="7434264" y="5111751"/>
          <a:ext cx="65563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9" name="公式" r:id="rId17" imgW="330120" imgH="253800" progId="Equation.3">
                  <p:embed/>
                </p:oleObj>
              </mc:Choice>
              <mc:Fallback>
                <p:oleObj name="公式" r:id="rId1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264" y="5111751"/>
                        <a:ext cx="65563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1692197" y="5330146"/>
            <a:ext cx="401682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0" dirty="0">
                <a:solidFill>
                  <a:srgbClr val="CC3300"/>
                </a:solidFill>
              </a:rPr>
              <a:t>真空中</a:t>
            </a:r>
            <a:r>
              <a:rPr lang="zh-CN" altLang="en-US" i="0" dirty="0">
                <a:solidFill>
                  <a:srgbClr val="9900FF"/>
                </a:solidFill>
              </a:rPr>
              <a:t>无限大平面</a:t>
            </a:r>
            <a:r>
              <a:rPr lang="zh-CN" altLang="en-US" i="0" dirty="0">
                <a:solidFill>
                  <a:srgbClr val="0000FF"/>
                </a:solidFill>
              </a:rPr>
              <a:t>传导电流</a:t>
            </a:r>
            <a:r>
              <a:rPr lang="el-GR" altLang="zh-CN" i="0" dirty="0">
                <a:solidFill>
                  <a:srgbClr val="FF0066"/>
                </a:solidFill>
              </a:rPr>
              <a:t>α</a:t>
            </a:r>
            <a:r>
              <a:rPr lang="zh-CN" altLang="en-US" i="0" dirty="0">
                <a:solidFill>
                  <a:srgbClr val="0000FF"/>
                </a:solidFill>
              </a:rPr>
              <a:t>和</a:t>
            </a:r>
            <a:r>
              <a:rPr lang="zh-CN" altLang="en-US" i="0" dirty="0">
                <a:solidFill>
                  <a:srgbClr val="009900"/>
                </a:solidFill>
              </a:rPr>
              <a:t>磁化</a:t>
            </a:r>
            <a:r>
              <a:rPr lang="zh-CN" altLang="en-US" i="0" dirty="0">
                <a:solidFill>
                  <a:srgbClr val="0000FF"/>
                </a:solidFill>
              </a:rPr>
              <a:t>电流 </a:t>
            </a:r>
            <a:r>
              <a:rPr lang="el-GR" altLang="zh-CN" i="0" dirty="0">
                <a:solidFill>
                  <a:srgbClr val="FF3300"/>
                </a:solidFill>
              </a:rPr>
              <a:t>α</a:t>
            </a:r>
            <a:r>
              <a:rPr lang="en-US" altLang="zh-CN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i="0" dirty="0">
                <a:solidFill>
                  <a:srgbClr val="009900"/>
                </a:solidFill>
              </a:rPr>
              <a:t>产生的磁</a:t>
            </a:r>
            <a:r>
              <a:rPr lang="zh-CN" altLang="en-US" i="0" dirty="0">
                <a:solidFill>
                  <a:srgbClr val="3333CC"/>
                </a:solidFill>
              </a:rPr>
              <a:t>感</a:t>
            </a:r>
            <a:r>
              <a:rPr lang="zh-CN" altLang="en-US" i="0" dirty="0">
                <a:solidFill>
                  <a:srgbClr val="009900"/>
                </a:solidFill>
              </a:rPr>
              <a:t>为</a:t>
            </a:r>
            <a:endParaRPr lang="zh-CN" altLang="en-US" dirty="0">
              <a:solidFill>
                <a:srgbClr val="009900"/>
              </a:solidFill>
            </a:endParaRPr>
          </a:p>
        </p:txBody>
      </p:sp>
      <p:graphicFrame>
        <p:nvGraphicFramePr>
          <p:cNvPr id="8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672401"/>
              </p:ext>
            </p:extLst>
          </p:nvPr>
        </p:nvGraphicFramePr>
        <p:xfrm>
          <a:off x="5850219" y="5631964"/>
          <a:ext cx="37734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30" name="公式" r:id="rId19" imgW="1498320" imgH="393480" progId="Equation.3">
                  <p:embed/>
                </p:oleObj>
              </mc:Choice>
              <mc:Fallback>
                <p:oleObj name="公式" r:id="rId19" imgW="1498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219" y="5631964"/>
                        <a:ext cx="377348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9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4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 animBg="1"/>
      <p:bldP spid="55" grpId="0" animBg="1"/>
      <p:bldP spid="5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 animBg="1"/>
      <p:bldP spid="8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851180" y="279514"/>
            <a:ext cx="401682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0" dirty="0">
                <a:solidFill>
                  <a:srgbClr val="CC3300"/>
                </a:solidFill>
              </a:rPr>
              <a:t>真空中</a:t>
            </a:r>
            <a:r>
              <a:rPr lang="zh-CN" altLang="en-US" i="0" dirty="0">
                <a:solidFill>
                  <a:srgbClr val="9900FF"/>
                </a:solidFill>
              </a:rPr>
              <a:t>无限大平面</a:t>
            </a:r>
            <a:r>
              <a:rPr lang="zh-CN" altLang="en-US" i="0" dirty="0">
                <a:solidFill>
                  <a:srgbClr val="0000FF"/>
                </a:solidFill>
              </a:rPr>
              <a:t>传导电流</a:t>
            </a:r>
            <a:r>
              <a:rPr lang="el-GR" altLang="zh-CN" i="0" dirty="0">
                <a:solidFill>
                  <a:srgbClr val="FF0066"/>
                </a:solidFill>
              </a:rPr>
              <a:t>α</a:t>
            </a:r>
            <a:r>
              <a:rPr lang="zh-CN" altLang="en-US" i="0" dirty="0">
                <a:solidFill>
                  <a:srgbClr val="0000FF"/>
                </a:solidFill>
              </a:rPr>
              <a:t>和</a:t>
            </a:r>
            <a:r>
              <a:rPr lang="zh-CN" altLang="en-US" i="0" dirty="0">
                <a:solidFill>
                  <a:srgbClr val="009900"/>
                </a:solidFill>
              </a:rPr>
              <a:t>磁化</a:t>
            </a:r>
            <a:r>
              <a:rPr lang="zh-CN" altLang="en-US" i="0" dirty="0">
                <a:solidFill>
                  <a:srgbClr val="0000FF"/>
                </a:solidFill>
              </a:rPr>
              <a:t>电流 </a:t>
            </a:r>
            <a:r>
              <a:rPr lang="el-GR" altLang="zh-CN" i="0" dirty="0">
                <a:solidFill>
                  <a:srgbClr val="FF3300"/>
                </a:solidFill>
              </a:rPr>
              <a:t>α</a:t>
            </a:r>
            <a:r>
              <a:rPr lang="en-US" altLang="zh-CN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i="0" dirty="0">
                <a:solidFill>
                  <a:srgbClr val="009900"/>
                </a:solidFill>
              </a:rPr>
              <a:t>产生的磁场为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6574446" y="1151436"/>
            <a:ext cx="3276600" cy="7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36" name="Text Box 86"/>
          <p:cNvSpPr txBox="1">
            <a:spLocks noChangeArrowheads="1"/>
          </p:cNvSpPr>
          <p:nvPr/>
        </p:nvSpPr>
        <p:spPr bwMode="auto">
          <a:xfrm>
            <a:off x="6539521" y="103872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37" name="Text Box 87"/>
          <p:cNvSpPr txBox="1">
            <a:spLocks noChangeArrowheads="1"/>
          </p:cNvSpPr>
          <p:nvPr/>
        </p:nvSpPr>
        <p:spPr bwMode="auto">
          <a:xfrm>
            <a:off x="6779234" y="104666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38" name="Text Box 88"/>
          <p:cNvSpPr txBox="1">
            <a:spLocks noChangeArrowheads="1"/>
          </p:cNvSpPr>
          <p:nvPr/>
        </p:nvSpPr>
        <p:spPr bwMode="auto">
          <a:xfrm>
            <a:off x="7042759" y="104666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39" name="Text Box 89"/>
          <p:cNvSpPr txBox="1">
            <a:spLocks noChangeArrowheads="1"/>
          </p:cNvSpPr>
          <p:nvPr/>
        </p:nvSpPr>
        <p:spPr bwMode="auto">
          <a:xfrm>
            <a:off x="7282471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40" name="Text Box 90"/>
          <p:cNvSpPr txBox="1">
            <a:spLocks noChangeArrowheads="1"/>
          </p:cNvSpPr>
          <p:nvPr/>
        </p:nvSpPr>
        <p:spPr bwMode="auto">
          <a:xfrm>
            <a:off x="7547584" y="104666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1" name="Text Box 91"/>
          <p:cNvSpPr txBox="1">
            <a:spLocks noChangeArrowheads="1"/>
          </p:cNvSpPr>
          <p:nvPr/>
        </p:nvSpPr>
        <p:spPr bwMode="auto">
          <a:xfrm>
            <a:off x="7787296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42" name="Text Box 92"/>
          <p:cNvSpPr txBox="1">
            <a:spLocks noChangeArrowheads="1"/>
          </p:cNvSpPr>
          <p:nvPr/>
        </p:nvSpPr>
        <p:spPr bwMode="auto">
          <a:xfrm>
            <a:off x="8050821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3" name="Text Box 93"/>
          <p:cNvSpPr txBox="1">
            <a:spLocks noChangeArrowheads="1"/>
          </p:cNvSpPr>
          <p:nvPr/>
        </p:nvSpPr>
        <p:spPr bwMode="auto">
          <a:xfrm>
            <a:off x="8290534" y="1049837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44" name="Text Box 94"/>
          <p:cNvSpPr txBox="1">
            <a:spLocks noChangeArrowheads="1"/>
          </p:cNvSpPr>
          <p:nvPr/>
        </p:nvSpPr>
        <p:spPr bwMode="auto">
          <a:xfrm>
            <a:off x="8520721" y="104666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5" name="Text Box 95"/>
          <p:cNvSpPr txBox="1">
            <a:spLocks noChangeArrowheads="1"/>
          </p:cNvSpPr>
          <p:nvPr/>
        </p:nvSpPr>
        <p:spPr bwMode="auto">
          <a:xfrm>
            <a:off x="8760434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46" name="Text Box 96"/>
          <p:cNvSpPr txBox="1">
            <a:spLocks noChangeArrowheads="1"/>
          </p:cNvSpPr>
          <p:nvPr/>
        </p:nvSpPr>
        <p:spPr bwMode="auto">
          <a:xfrm>
            <a:off x="9025546" y="1046662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7" name="Text Box 97"/>
          <p:cNvSpPr txBox="1">
            <a:spLocks noChangeArrowheads="1"/>
          </p:cNvSpPr>
          <p:nvPr/>
        </p:nvSpPr>
        <p:spPr bwMode="auto">
          <a:xfrm>
            <a:off x="9265259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9900"/>
                </a:solidFill>
              </a:rPr>
              <a:t>⊙</a:t>
            </a:r>
          </a:p>
        </p:txBody>
      </p:sp>
      <p:sp>
        <p:nvSpPr>
          <p:cNvPr id="48" name="Text Box 98"/>
          <p:cNvSpPr txBox="1">
            <a:spLocks noChangeArrowheads="1"/>
          </p:cNvSpPr>
          <p:nvPr/>
        </p:nvSpPr>
        <p:spPr bwMode="auto">
          <a:xfrm>
            <a:off x="9528784" y="1041898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8409596" y="389436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0">
                <a:solidFill>
                  <a:srgbClr val="FFFFFF"/>
                </a:solidFill>
              </a:rPr>
              <a:t>P</a:t>
            </a:r>
          </a:p>
        </p:txBody>
      </p:sp>
      <p:graphicFrame>
        <p:nvGraphicFramePr>
          <p:cNvPr id="5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379490"/>
              </p:ext>
            </p:extLst>
          </p:nvPr>
        </p:nvGraphicFramePr>
        <p:xfrm>
          <a:off x="7074467" y="667118"/>
          <a:ext cx="3190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7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467" y="667118"/>
                        <a:ext cx="3190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4599"/>
              </p:ext>
            </p:extLst>
          </p:nvPr>
        </p:nvGraphicFramePr>
        <p:xfrm>
          <a:off x="7766618" y="593181"/>
          <a:ext cx="4143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8" name="公式" r:id="rId5" imgW="164880" imgH="177480" progId="Equation.3">
                  <p:embed/>
                </p:oleObj>
              </mc:Choice>
              <mc:Fallback>
                <p:oleObj name="公式" r:id="rId5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618" y="593181"/>
                        <a:ext cx="4143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7601559" y="438648"/>
            <a:ext cx="10271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4105"/>
              </p:ext>
            </p:extLst>
          </p:nvPr>
        </p:nvGraphicFramePr>
        <p:xfrm>
          <a:off x="8677885" y="-32839"/>
          <a:ext cx="58737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9" name="公式" r:id="rId7" imgW="177480" imgH="203040" progId="Equation.3">
                  <p:embed/>
                </p:oleObj>
              </mc:Choice>
              <mc:Fallback>
                <p:oleObj name="公式" r:id="rId7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7885" y="-32839"/>
                        <a:ext cx="587375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7695222" y="1738811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32574"/>
              </p:ext>
            </p:extLst>
          </p:nvPr>
        </p:nvGraphicFramePr>
        <p:xfrm>
          <a:off x="8566151" y="1611314"/>
          <a:ext cx="8683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0" name="公式" r:id="rId9" imgW="291960" imgH="203040" progId="Equation.3">
                  <p:embed/>
                </p:oleObj>
              </mc:Choice>
              <mc:Fallback>
                <p:oleObj name="公式" r:id="rId9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6151" y="1611314"/>
                        <a:ext cx="86836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716084"/>
              </p:ext>
            </p:extLst>
          </p:nvPr>
        </p:nvGraphicFramePr>
        <p:xfrm>
          <a:off x="1843766" y="1918006"/>
          <a:ext cx="37734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1" name="公式" r:id="rId11" imgW="1498320" imgH="393480" progId="Equation.3">
                  <p:embed/>
                </p:oleObj>
              </mc:Choice>
              <mc:Fallback>
                <p:oleObj name="公式" r:id="rId11" imgW="1498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766" y="1918006"/>
                        <a:ext cx="377348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48"/>
          <p:cNvSpPr txBox="1">
            <a:spLocks noChangeArrowheads="1"/>
          </p:cNvSpPr>
          <p:nvPr/>
        </p:nvSpPr>
        <p:spPr bwMode="auto">
          <a:xfrm>
            <a:off x="1510883" y="3086570"/>
            <a:ext cx="44681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CA1CBE"/>
                </a:solidFill>
              </a:rPr>
              <a:t>介质中的磁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=</a:t>
            </a:r>
            <a:r>
              <a:rPr lang="zh-CN" altLang="en-US" sz="2800" dirty="0">
                <a:solidFill>
                  <a:srgbClr val="009900"/>
                </a:solidFill>
              </a:rPr>
              <a:t>真空中无限大平面传导电流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zh-CN" altLang="en-US" sz="2800" dirty="0">
                <a:solidFill>
                  <a:srgbClr val="009900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9900FF"/>
                </a:solidFill>
              </a:rPr>
              <a:t>真空中无限大平面磁化电流 </a:t>
            </a:r>
            <a:r>
              <a:rPr lang="el-GR" altLang="zh-CN" sz="2800" dirty="0">
                <a:solidFill>
                  <a:srgbClr val="FF0000"/>
                </a:solidFill>
              </a:rPr>
              <a:t>α</a:t>
            </a:r>
            <a:r>
              <a:rPr lang="en-US" altLang="zh-CN" sz="2800" dirty="0">
                <a:solidFill>
                  <a:srgbClr val="FF0000"/>
                </a:solidFill>
                <a:latin typeface="Book Antiqua" pitchFamily="18" charset="0"/>
                <a:ea typeface="MingLiU" pitchFamily="49" charset="-120"/>
              </a:rPr>
              <a:t>’</a:t>
            </a:r>
            <a:r>
              <a:rPr lang="zh-CN" altLang="en-US" sz="2800" dirty="0">
                <a:solidFill>
                  <a:srgbClr val="9900FF"/>
                </a:solidFill>
              </a:rPr>
              <a:t>产生的磁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3333CC"/>
                </a:solidFill>
              </a:rPr>
              <a:t>外</a:t>
            </a:r>
            <a:r>
              <a:rPr lang="zh-CN" altLang="en-US" sz="2800" dirty="0">
                <a:solidFill>
                  <a:srgbClr val="9900FF"/>
                </a:solidFill>
              </a:rPr>
              <a:t>磁</a:t>
            </a:r>
            <a:r>
              <a:rPr lang="zh-CN" altLang="en-US" sz="2800" dirty="0">
                <a:solidFill>
                  <a:srgbClr val="3333CC"/>
                </a:solidFill>
              </a:rPr>
              <a:t>感</a:t>
            </a:r>
          </a:p>
        </p:txBody>
      </p:sp>
      <p:sp>
        <p:nvSpPr>
          <p:cNvPr id="60" name="Line 24"/>
          <p:cNvSpPr>
            <a:spLocks noChangeShapeType="1"/>
          </p:cNvSpPr>
          <p:nvPr/>
        </p:nvSpPr>
        <p:spPr bwMode="auto">
          <a:xfrm>
            <a:off x="5738686" y="5445224"/>
            <a:ext cx="202882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15107"/>
              </p:ext>
            </p:extLst>
          </p:nvPr>
        </p:nvGraphicFramePr>
        <p:xfrm>
          <a:off x="7987853" y="5276683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2" name="公式" r:id="rId13" imgW="190417" imgH="253890" progId="Equation.3">
                  <p:embed/>
                </p:oleObj>
              </mc:Choice>
              <mc:Fallback>
                <p:oleObj name="公式" r:id="rId13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7853" y="5276683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矩形 470"/>
          <p:cNvSpPr>
            <a:spLocks noChangeArrowheads="1"/>
          </p:cNvSpPr>
          <p:nvPr/>
        </p:nvSpPr>
        <p:spPr bwMode="auto">
          <a:xfrm>
            <a:off x="8507537" y="5352311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9900FF"/>
                </a:solidFill>
              </a:rPr>
              <a:t>外磁感</a:t>
            </a:r>
          </a:p>
        </p:txBody>
      </p:sp>
      <p:graphicFrame>
        <p:nvGraphicFramePr>
          <p:cNvPr id="63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795518"/>
              </p:ext>
            </p:extLst>
          </p:nvPr>
        </p:nvGraphicFramePr>
        <p:xfrm>
          <a:off x="9104756" y="2806036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3" name="公式" r:id="rId15" imgW="215640" imgH="215640" progId="Equation.3">
                  <p:embed/>
                </p:oleObj>
              </mc:Choice>
              <mc:Fallback>
                <p:oleObj name="公式" r:id="rId1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4756" y="2806036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6839"/>
              </p:ext>
            </p:extLst>
          </p:nvPr>
        </p:nvGraphicFramePr>
        <p:xfrm>
          <a:off x="8927017" y="4571915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4" name="公式" r:id="rId17" imgW="228600" imgH="215640" progId="Equation.3">
                  <p:embed/>
                </p:oleObj>
              </mc:Choice>
              <mc:Fallback>
                <p:oleObj name="公式" r:id="rId17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7017" y="4571915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2"/>
          <p:cNvGrpSpPr>
            <a:grpSpLocks/>
          </p:cNvGrpSpPr>
          <p:nvPr/>
        </p:nvGrpSpPr>
        <p:grpSpPr bwMode="auto">
          <a:xfrm>
            <a:off x="5836985" y="3505115"/>
            <a:ext cx="4129088" cy="1231900"/>
            <a:chOff x="3146" y="384"/>
            <a:chExt cx="2601" cy="776"/>
          </a:xfrm>
        </p:grpSpPr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67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4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95" name="公式" r:id="rId19" imgW="139700" imgH="139700" progId="Equation.3">
                    <p:embed/>
                  </p:oleObj>
                </mc:Choice>
                <mc:Fallback>
                  <p:oleObj name="公式" r:id="rId19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8783893" y="450141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6594151" y="4520393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7" name="Text Box 70"/>
          <p:cNvSpPr txBox="1">
            <a:spLocks noChangeArrowheads="1"/>
          </p:cNvSpPr>
          <p:nvPr/>
        </p:nvSpPr>
        <p:spPr bwMode="auto">
          <a:xfrm>
            <a:off x="6206490" y="45171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8" name="Text Box 70"/>
          <p:cNvSpPr txBox="1">
            <a:spLocks noChangeArrowheads="1"/>
          </p:cNvSpPr>
          <p:nvPr/>
        </p:nvSpPr>
        <p:spPr bwMode="auto">
          <a:xfrm>
            <a:off x="7547562" y="45171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79" name="Text Box 70"/>
          <p:cNvSpPr txBox="1">
            <a:spLocks noChangeArrowheads="1"/>
          </p:cNvSpPr>
          <p:nvPr/>
        </p:nvSpPr>
        <p:spPr bwMode="auto">
          <a:xfrm>
            <a:off x="7091759" y="451714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7925918" y="4525698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1" name="Text Box 70"/>
          <p:cNvSpPr txBox="1">
            <a:spLocks noChangeArrowheads="1"/>
          </p:cNvSpPr>
          <p:nvPr/>
        </p:nvSpPr>
        <p:spPr bwMode="auto">
          <a:xfrm>
            <a:off x="5835113" y="450762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2" name="Text Box 70"/>
          <p:cNvSpPr txBox="1">
            <a:spLocks noChangeArrowheads="1"/>
          </p:cNvSpPr>
          <p:nvPr/>
        </p:nvSpPr>
        <p:spPr bwMode="auto">
          <a:xfrm>
            <a:off x="8404405" y="45234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83" name="Line 24"/>
          <p:cNvSpPr>
            <a:spLocks noChangeShapeType="1"/>
          </p:cNvSpPr>
          <p:nvPr/>
        </p:nvSpPr>
        <p:spPr bwMode="auto">
          <a:xfrm>
            <a:off x="7327716" y="3408505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09771"/>
              </p:ext>
            </p:extLst>
          </p:nvPr>
        </p:nvGraphicFramePr>
        <p:xfrm>
          <a:off x="8377367" y="3118449"/>
          <a:ext cx="352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6" name="公式" r:id="rId21" imgW="177480" imgH="241200" progId="Equation.3">
                  <p:embed/>
                </p:oleObj>
              </mc:Choice>
              <mc:Fallback>
                <p:oleObj name="公式" r:id="rId21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367" y="3118449"/>
                        <a:ext cx="3524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Line 105"/>
          <p:cNvSpPr>
            <a:spLocks noChangeShapeType="1"/>
          </p:cNvSpPr>
          <p:nvPr/>
        </p:nvSpPr>
        <p:spPr bwMode="auto">
          <a:xfrm flipH="1">
            <a:off x="6960209" y="5876186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6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269785"/>
              </p:ext>
            </p:extLst>
          </p:nvPr>
        </p:nvGraphicFramePr>
        <p:xfrm>
          <a:off x="7902211" y="5664683"/>
          <a:ext cx="3762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7" name="公式" r:id="rId23" imgW="190440" imgH="241200" progId="Equation.3">
                  <p:embed/>
                </p:oleObj>
              </mc:Choice>
              <mc:Fallback>
                <p:oleObj name="公式" r:id="rId23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211" y="5664683"/>
                        <a:ext cx="3762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AutoShape 18"/>
          <p:cNvSpPr>
            <a:spLocks noChangeArrowheads="1"/>
          </p:cNvSpPr>
          <p:nvPr/>
        </p:nvSpPr>
        <p:spPr bwMode="auto">
          <a:xfrm>
            <a:off x="2279576" y="5445225"/>
            <a:ext cx="744538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0" name="矩形 470"/>
          <p:cNvSpPr>
            <a:spLocks noChangeArrowheads="1"/>
          </p:cNvSpPr>
          <p:nvPr/>
        </p:nvSpPr>
        <p:spPr bwMode="auto">
          <a:xfrm>
            <a:off x="2416593" y="5693694"/>
            <a:ext cx="19826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取外磁感方向为正方向</a:t>
            </a:r>
          </a:p>
        </p:txBody>
      </p:sp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755157"/>
              </p:ext>
            </p:extLst>
          </p:nvPr>
        </p:nvGraphicFramePr>
        <p:xfrm>
          <a:off x="5494096" y="6137922"/>
          <a:ext cx="1917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8" name="公式" r:id="rId25" imgW="761760" imgH="228600" progId="Equation.3">
                  <p:embed/>
                </p:oleObj>
              </mc:Choice>
              <mc:Fallback>
                <p:oleObj name="公式" r:id="rId25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096" y="6137922"/>
                        <a:ext cx="19177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392512"/>
              </p:ext>
            </p:extLst>
          </p:nvPr>
        </p:nvGraphicFramePr>
        <p:xfrm>
          <a:off x="7747609" y="6221246"/>
          <a:ext cx="19494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9" name="公式" r:id="rId27" imgW="774360" imgH="228600" progId="Equation.3">
                  <p:embed/>
                </p:oleObj>
              </mc:Choice>
              <mc:Fallback>
                <p:oleObj name="公式" r:id="rId27" imgW="774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609" y="6221246"/>
                        <a:ext cx="19494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4" grpId="0" animBg="1"/>
      <p:bldP spid="56" grpId="0" animBg="1"/>
      <p:bldP spid="59" grpId="0"/>
      <p:bldP spid="60" grpId="0" animBg="1"/>
      <p:bldP spid="62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5" grpId="0" animBg="1"/>
      <p:bldP spid="89" grpId="0" animBg="1"/>
      <p:bldP spid="9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4"/>
          <p:cNvSpPr>
            <a:spLocks noChangeShapeType="1"/>
          </p:cNvSpPr>
          <p:nvPr/>
        </p:nvSpPr>
        <p:spPr bwMode="auto">
          <a:xfrm>
            <a:off x="1808369" y="2267233"/>
            <a:ext cx="202882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458863"/>
              </p:ext>
            </p:extLst>
          </p:nvPr>
        </p:nvGraphicFramePr>
        <p:xfrm>
          <a:off x="3952251" y="2002632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0" name="公式" r:id="rId3" imgW="190417" imgH="253890" progId="Equation.3">
                  <p:embed/>
                </p:oleObj>
              </mc:Choice>
              <mc:Fallback>
                <p:oleObj name="公式" r:id="rId3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251" y="2002632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470"/>
          <p:cNvSpPr>
            <a:spLocks noChangeArrowheads="1"/>
          </p:cNvSpPr>
          <p:nvPr/>
        </p:nvSpPr>
        <p:spPr bwMode="auto">
          <a:xfrm>
            <a:off x="4445133" y="2244425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9900FF"/>
                </a:solidFill>
              </a:rPr>
              <a:t>外磁感</a:t>
            </a:r>
          </a:p>
        </p:txBody>
      </p:sp>
      <p:graphicFrame>
        <p:nvGraphicFramePr>
          <p:cNvPr id="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815037"/>
              </p:ext>
            </p:extLst>
          </p:nvPr>
        </p:nvGraphicFramePr>
        <p:xfrm>
          <a:off x="5429623" y="-146293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1" name="公式" r:id="rId5" imgW="215640" imgH="215640" progId="Equation.3">
                  <p:embed/>
                </p:oleObj>
              </mc:Choice>
              <mc:Fallback>
                <p:oleObj name="公式" r:id="rId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623" y="-146293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085537"/>
              </p:ext>
            </p:extLst>
          </p:nvPr>
        </p:nvGraphicFramePr>
        <p:xfrm>
          <a:off x="4864344" y="1620043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2" name="公式" r:id="rId7" imgW="228600" imgH="215640" progId="Equation.3">
                  <p:embed/>
                </p:oleObj>
              </mc:Choice>
              <mc:Fallback>
                <p:oleObj name="公式" r:id="rId7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344" y="1620043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1774312" y="553243"/>
            <a:ext cx="4129088" cy="1231900"/>
            <a:chOff x="3146" y="384"/>
            <a:chExt cx="2601" cy="776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146" y="1056"/>
              <a:ext cx="2064" cy="1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3146" y="528"/>
              <a:ext cx="72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5219" y="619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5210" y="5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3674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4490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4922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058" y="576"/>
              <a:ext cx="480" cy="38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11"/>
            <p:cNvGraphicFramePr>
              <a:graphicFrameLocks noChangeAspect="1"/>
            </p:cNvGraphicFramePr>
            <p:nvPr/>
          </p:nvGraphicFramePr>
          <p:xfrm>
            <a:off x="4202" y="384"/>
            <a:ext cx="33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713" name="公式" r:id="rId9" imgW="139700" imgH="139700" progId="Equation.3">
                    <p:embed/>
                  </p:oleObj>
                </mc:Choice>
                <mc:Fallback>
                  <p:oleObj name="公式" r:id="rId9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84"/>
                          <a:ext cx="33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4721220" y="1549541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8" name="Text Box 70"/>
          <p:cNvSpPr txBox="1">
            <a:spLocks noChangeArrowheads="1"/>
          </p:cNvSpPr>
          <p:nvPr/>
        </p:nvSpPr>
        <p:spPr bwMode="auto">
          <a:xfrm>
            <a:off x="2531478" y="156852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70"/>
          <p:cNvSpPr txBox="1">
            <a:spLocks noChangeArrowheads="1"/>
          </p:cNvSpPr>
          <p:nvPr/>
        </p:nvSpPr>
        <p:spPr bwMode="auto">
          <a:xfrm>
            <a:off x="2143817" y="156527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70"/>
          <p:cNvSpPr txBox="1">
            <a:spLocks noChangeArrowheads="1"/>
          </p:cNvSpPr>
          <p:nvPr/>
        </p:nvSpPr>
        <p:spPr bwMode="auto">
          <a:xfrm>
            <a:off x="3484889" y="156527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70"/>
          <p:cNvSpPr txBox="1">
            <a:spLocks noChangeArrowheads="1"/>
          </p:cNvSpPr>
          <p:nvPr/>
        </p:nvSpPr>
        <p:spPr bwMode="auto">
          <a:xfrm>
            <a:off x="3029086" y="156527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70"/>
          <p:cNvSpPr txBox="1">
            <a:spLocks noChangeArrowheads="1"/>
          </p:cNvSpPr>
          <p:nvPr/>
        </p:nvSpPr>
        <p:spPr bwMode="auto">
          <a:xfrm>
            <a:off x="3863245" y="1573826"/>
            <a:ext cx="304946" cy="28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1772440" y="1555749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70"/>
          <p:cNvSpPr txBox="1">
            <a:spLocks noChangeArrowheads="1"/>
          </p:cNvSpPr>
          <p:nvPr/>
        </p:nvSpPr>
        <p:spPr bwMode="auto">
          <a:xfrm>
            <a:off x="4341732" y="1571624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3265043" y="456633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471871"/>
              </p:ext>
            </p:extLst>
          </p:nvPr>
        </p:nvGraphicFramePr>
        <p:xfrm>
          <a:off x="4289236" y="167144"/>
          <a:ext cx="4032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4" name="公式" r:id="rId11" imgW="203040" imgH="241200" progId="Equation.3">
                  <p:embed/>
                </p:oleObj>
              </mc:Choice>
              <mc:Fallback>
                <p:oleObj name="公式" r:id="rId11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236" y="167144"/>
                        <a:ext cx="4032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05"/>
          <p:cNvSpPr>
            <a:spLocks noChangeShapeType="1"/>
          </p:cNvSpPr>
          <p:nvPr/>
        </p:nvSpPr>
        <p:spPr bwMode="auto">
          <a:xfrm flipH="1">
            <a:off x="2351605" y="2577560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35062"/>
              </p:ext>
            </p:extLst>
          </p:nvPr>
        </p:nvGraphicFramePr>
        <p:xfrm>
          <a:off x="3276744" y="2390902"/>
          <a:ext cx="450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5" name="公式" r:id="rId13" imgW="228600" imgH="241200" progId="Equation.3">
                  <p:embed/>
                </p:oleObj>
              </mc:Choice>
              <mc:Fallback>
                <p:oleObj name="公式" r:id="rId1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744" y="2390902"/>
                        <a:ext cx="450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66333"/>
              </p:ext>
            </p:extLst>
          </p:nvPr>
        </p:nvGraphicFramePr>
        <p:xfrm>
          <a:off x="1662784" y="3409156"/>
          <a:ext cx="12414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6" name="公式" r:id="rId15" imgW="495085" imgH="291973" progId="Equation.3">
                  <p:embed/>
                </p:oleObj>
              </mc:Choice>
              <mc:Fallback>
                <p:oleObj name="公式" r:id="rId15" imgW="495085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784" y="3409156"/>
                        <a:ext cx="12414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09872"/>
              </p:ext>
            </p:extLst>
          </p:nvPr>
        </p:nvGraphicFramePr>
        <p:xfrm>
          <a:off x="8645526" y="550863"/>
          <a:ext cx="403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7" name="公式" r:id="rId17" imgW="203040" imgH="241200" progId="Equation.3">
                  <p:embed/>
                </p:oleObj>
              </mc:Choice>
              <mc:Fallback>
                <p:oleObj name="公式" r:id="rId17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5526" y="550863"/>
                        <a:ext cx="4032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5"/>
          <p:cNvSpPr>
            <a:spLocks noChangeArrowheads="1"/>
          </p:cNvSpPr>
          <p:nvPr/>
        </p:nvSpPr>
        <p:spPr bwMode="auto">
          <a:xfrm>
            <a:off x="6951842" y="1005681"/>
            <a:ext cx="2057400" cy="1066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6567667" y="1504156"/>
            <a:ext cx="3276600" cy="7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Text Box 37"/>
          <p:cNvSpPr txBox="1">
            <a:spLocks noChangeArrowheads="1"/>
          </p:cNvSpPr>
          <p:nvPr/>
        </p:nvSpPr>
        <p:spPr bwMode="auto">
          <a:xfrm>
            <a:off x="6720067" y="1961357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/>
              <a:t>a</a:t>
            </a:r>
          </a:p>
        </p:txBody>
      </p: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9158467" y="1885157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/>
              <a:t>b</a:t>
            </a:r>
          </a:p>
        </p:txBody>
      </p:sp>
      <p:sp>
        <p:nvSpPr>
          <p:cNvPr id="35" name="Text Box 39"/>
          <p:cNvSpPr txBox="1">
            <a:spLocks noChangeArrowheads="1"/>
          </p:cNvSpPr>
          <p:nvPr/>
        </p:nvSpPr>
        <p:spPr bwMode="auto">
          <a:xfrm>
            <a:off x="9234667" y="513557"/>
            <a:ext cx="341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/>
              <a:t>c</a:t>
            </a:r>
          </a:p>
        </p:txBody>
      </p:sp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6796267" y="513557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/>
              <a:t>d</a:t>
            </a:r>
          </a:p>
        </p:txBody>
      </p:sp>
      <p:graphicFrame>
        <p:nvGraphicFramePr>
          <p:cNvPr id="3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1575"/>
              </p:ext>
            </p:extLst>
          </p:nvPr>
        </p:nvGraphicFramePr>
        <p:xfrm>
          <a:off x="8091667" y="2037556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8" name="公式" r:id="rId19" imgW="114151" imgH="215619" progId="Equation.3">
                  <p:embed/>
                </p:oleObj>
              </mc:Choice>
              <mc:Fallback>
                <p:oleObj name="公式" r:id="rId19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1667" y="2037556"/>
                        <a:ext cx="228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41355"/>
              </p:ext>
            </p:extLst>
          </p:nvPr>
        </p:nvGraphicFramePr>
        <p:xfrm>
          <a:off x="9183867" y="942181"/>
          <a:ext cx="27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9" name="公式" r:id="rId21" imgW="139579" imgH="215713" progId="Equation.3">
                  <p:embed/>
                </p:oleObj>
              </mc:Choice>
              <mc:Fallback>
                <p:oleObj name="公式" r:id="rId21" imgW="139579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3867" y="942181"/>
                        <a:ext cx="279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43"/>
          <p:cNvSpPr>
            <a:spLocks noChangeShapeType="1"/>
          </p:cNvSpPr>
          <p:nvPr/>
        </p:nvSpPr>
        <p:spPr bwMode="auto">
          <a:xfrm flipH="1">
            <a:off x="8021817" y="1005681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44"/>
          <p:cNvSpPr>
            <a:spLocks noChangeShapeType="1"/>
          </p:cNvSpPr>
          <p:nvPr/>
        </p:nvSpPr>
        <p:spPr bwMode="auto">
          <a:xfrm flipH="1">
            <a:off x="7926567" y="2078831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50"/>
          <p:cNvSpPr txBox="1">
            <a:spLocks noChangeArrowheads="1"/>
          </p:cNvSpPr>
          <p:nvPr/>
        </p:nvSpPr>
        <p:spPr bwMode="auto">
          <a:xfrm>
            <a:off x="3727594" y="2773509"/>
            <a:ext cx="45127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9900"/>
                </a:solidFill>
              </a:rPr>
              <a:t>取</a:t>
            </a:r>
            <a:r>
              <a:rPr lang="zh-CN" altLang="en-US" dirty="0">
                <a:solidFill>
                  <a:srgbClr val="C00000"/>
                </a:solidFill>
              </a:rPr>
              <a:t>垂直于载流面</a:t>
            </a:r>
            <a:r>
              <a:rPr lang="zh-CN" altLang="en-US" dirty="0">
                <a:solidFill>
                  <a:srgbClr val="009900"/>
                </a:solidFill>
              </a:rPr>
              <a:t>的矩形回路</a:t>
            </a:r>
            <a:endParaRPr lang="zh-CN" altLang="en-US" b="0" i="1" dirty="0">
              <a:solidFill>
                <a:srgbClr val="009900"/>
              </a:solidFill>
            </a:endParaRPr>
          </a:p>
        </p:txBody>
      </p:sp>
      <p:sp>
        <p:nvSpPr>
          <p:cNvPr id="42" name="Text Box 86"/>
          <p:cNvSpPr txBox="1">
            <a:spLocks noChangeArrowheads="1"/>
          </p:cNvSpPr>
          <p:nvPr/>
        </p:nvSpPr>
        <p:spPr bwMode="auto">
          <a:xfrm>
            <a:off x="6532742" y="1391445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3" name="Text Box 87"/>
          <p:cNvSpPr txBox="1">
            <a:spLocks noChangeArrowheads="1"/>
          </p:cNvSpPr>
          <p:nvPr/>
        </p:nvSpPr>
        <p:spPr bwMode="auto">
          <a:xfrm>
            <a:off x="6772454" y="139938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4" name="Text Box 88"/>
          <p:cNvSpPr txBox="1">
            <a:spLocks noChangeArrowheads="1"/>
          </p:cNvSpPr>
          <p:nvPr/>
        </p:nvSpPr>
        <p:spPr bwMode="auto">
          <a:xfrm>
            <a:off x="7035979" y="139938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5" name="Text Box 89"/>
          <p:cNvSpPr txBox="1">
            <a:spLocks noChangeArrowheads="1"/>
          </p:cNvSpPr>
          <p:nvPr/>
        </p:nvSpPr>
        <p:spPr bwMode="auto">
          <a:xfrm>
            <a:off x="7275692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6" name="Text Box 90"/>
          <p:cNvSpPr txBox="1">
            <a:spLocks noChangeArrowheads="1"/>
          </p:cNvSpPr>
          <p:nvPr/>
        </p:nvSpPr>
        <p:spPr bwMode="auto">
          <a:xfrm>
            <a:off x="7540804" y="139938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7" name="Text Box 91"/>
          <p:cNvSpPr txBox="1">
            <a:spLocks noChangeArrowheads="1"/>
          </p:cNvSpPr>
          <p:nvPr/>
        </p:nvSpPr>
        <p:spPr bwMode="auto">
          <a:xfrm>
            <a:off x="7780517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8" name="Text Box 92"/>
          <p:cNvSpPr txBox="1">
            <a:spLocks noChangeArrowheads="1"/>
          </p:cNvSpPr>
          <p:nvPr/>
        </p:nvSpPr>
        <p:spPr bwMode="auto">
          <a:xfrm>
            <a:off x="8044042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49" name="Text Box 93"/>
          <p:cNvSpPr txBox="1">
            <a:spLocks noChangeArrowheads="1"/>
          </p:cNvSpPr>
          <p:nvPr/>
        </p:nvSpPr>
        <p:spPr bwMode="auto">
          <a:xfrm>
            <a:off x="8283754" y="140255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0" name="Text Box 94"/>
          <p:cNvSpPr txBox="1">
            <a:spLocks noChangeArrowheads="1"/>
          </p:cNvSpPr>
          <p:nvPr/>
        </p:nvSpPr>
        <p:spPr bwMode="auto">
          <a:xfrm>
            <a:off x="8513942" y="139938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1" name="Text Box 95"/>
          <p:cNvSpPr txBox="1">
            <a:spLocks noChangeArrowheads="1"/>
          </p:cNvSpPr>
          <p:nvPr/>
        </p:nvSpPr>
        <p:spPr bwMode="auto">
          <a:xfrm>
            <a:off x="8753654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2" name="Text Box 96"/>
          <p:cNvSpPr txBox="1">
            <a:spLocks noChangeArrowheads="1"/>
          </p:cNvSpPr>
          <p:nvPr/>
        </p:nvSpPr>
        <p:spPr bwMode="auto">
          <a:xfrm>
            <a:off x="9018767" y="1399381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3" name="Text Box 97"/>
          <p:cNvSpPr txBox="1">
            <a:spLocks noChangeArrowheads="1"/>
          </p:cNvSpPr>
          <p:nvPr/>
        </p:nvSpPr>
        <p:spPr bwMode="auto">
          <a:xfrm>
            <a:off x="9258479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54" name="Text Box 98"/>
          <p:cNvSpPr txBox="1">
            <a:spLocks noChangeArrowheads="1"/>
          </p:cNvSpPr>
          <p:nvPr/>
        </p:nvSpPr>
        <p:spPr bwMode="auto">
          <a:xfrm>
            <a:off x="9522004" y="1394620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graphicFrame>
        <p:nvGraphicFramePr>
          <p:cNvPr id="55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575107"/>
              </p:ext>
            </p:extLst>
          </p:nvPr>
        </p:nvGraphicFramePr>
        <p:xfrm>
          <a:off x="2844509" y="3295651"/>
          <a:ext cx="372427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0" name="公式" r:id="rId23" imgW="1485720" imgH="317160" progId="Equation.3">
                  <p:embed/>
                </p:oleObj>
              </mc:Choice>
              <mc:Fallback>
                <p:oleObj name="公式" r:id="rId23" imgW="14857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509" y="3295651"/>
                        <a:ext cx="3724275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304341"/>
              </p:ext>
            </p:extLst>
          </p:nvPr>
        </p:nvGraphicFramePr>
        <p:xfrm>
          <a:off x="6561139" y="3278188"/>
          <a:ext cx="38449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1" name="公式" r:id="rId25" imgW="1536480" imgH="317160" progId="Equation.3">
                  <p:embed/>
                </p:oleObj>
              </mc:Choice>
              <mc:Fallback>
                <p:oleObj name="公式" r:id="rId25" imgW="15364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9" y="3278188"/>
                        <a:ext cx="384492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105"/>
          <p:cNvSpPr>
            <a:spLocks noChangeShapeType="1"/>
          </p:cNvSpPr>
          <p:nvPr/>
        </p:nvSpPr>
        <p:spPr bwMode="auto">
          <a:xfrm flipH="1">
            <a:off x="7477305" y="1856581"/>
            <a:ext cx="735013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346318"/>
              </p:ext>
            </p:extLst>
          </p:nvPr>
        </p:nvGraphicFramePr>
        <p:xfrm>
          <a:off x="8267879" y="1599407"/>
          <a:ext cx="4524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2" name="公式" r:id="rId27" imgW="228600" imgH="241200" progId="Equation.3">
                  <p:embed/>
                </p:oleObj>
              </mc:Choice>
              <mc:Fallback>
                <p:oleObj name="公式" r:id="rId2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7879" y="1599407"/>
                        <a:ext cx="4524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Line 106"/>
          <p:cNvSpPr>
            <a:spLocks noChangeShapeType="1"/>
          </p:cNvSpPr>
          <p:nvPr/>
        </p:nvSpPr>
        <p:spPr bwMode="auto">
          <a:xfrm rot="5400000" flipH="1">
            <a:off x="8818742" y="1270793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07"/>
          <p:cNvSpPr>
            <a:spLocks noChangeShapeType="1"/>
          </p:cNvSpPr>
          <p:nvPr/>
        </p:nvSpPr>
        <p:spPr bwMode="auto">
          <a:xfrm rot="5400000" flipH="1">
            <a:off x="6761342" y="1359040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24"/>
          <p:cNvSpPr>
            <a:spLocks noChangeShapeType="1"/>
          </p:cNvSpPr>
          <p:nvPr/>
        </p:nvSpPr>
        <p:spPr bwMode="auto">
          <a:xfrm>
            <a:off x="7594780" y="791369"/>
            <a:ext cx="1027113" cy="0"/>
          </a:xfrm>
          <a:prstGeom prst="line">
            <a:avLst/>
          </a:prstGeom>
          <a:noFill/>
          <a:ln w="38100">
            <a:solidFill>
              <a:srgbClr val="CA1CBE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>
            <a:off x="6924855" y="511969"/>
            <a:ext cx="202882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53913"/>
              </p:ext>
            </p:extLst>
          </p:nvPr>
        </p:nvGraphicFramePr>
        <p:xfrm>
          <a:off x="8316243" y="20637"/>
          <a:ext cx="3778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3" name="公式" r:id="rId29" imgW="190417" imgH="253890" progId="Equation.3">
                  <p:embed/>
                </p:oleObj>
              </mc:Choice>
              <mc:Fallback>
                <p:oleObj name="公式" r:id="rId29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243" y="20637"/>
                        <a:ext cx="3778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矩形 470"/>
          <p:cNvSpPr>
            <a:spLocks noChangeArrowheads="1"/>
          </p:cNvSpPr>
          <p:nvPr/>
        </p:nvSpPr>
        <p:spPr bwMode="auto">
          <a:xfrm>
            <a:off x="9134454" y="145712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外磁感</a:t>
            </a:r>
            <a:endParaRPr lang="zh-CN" altLang="en-US" dirty="0"/>
          </a:p>
        </p:txBody>
      </p:sp>
      <p:sp>
        <p:nvSpPr>
          <p:cNvPr id="66" name="Line 3"/>
          <p:cNvSpPr>
            <a:spLocks noChangeShapeType="1"/>
          </p:cNvSpPr>
          <p:nvPr/>
        </p:nvSpPr>
        <p:spPr bwMode="auto">
          <a:xfrm>
            <a:off x="7437291" y="3386909"/>
            <a:ext cx="700088" cy="698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3"/>
          <p:cNvSpPr>
            <a:spLocks noChangeShapeType="1"/>
          </p:cNvSpPr>
          <p:nvPr/>
        </p:nvSpPr>
        <p:spPr bwMode="auto">
          <a:xfrm>
            <a:off x="9160267" y="3202692"/>
            <a:ext cx="700088" cy="698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586497"/>
              </p:ext>
            </p:extLst>
          </p:nvPr>
        </p:nvGraphicFramePr>
        <p:xfrm>
          <a:off x="4221163" y="4279900"/>
          <a:ext cx="2578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4" name="公式" r:id="rId30" imgW="1028520" imgH="215640" progId="Equation.3">
                  <p:embed/>
                </p:oleObj>
              </mc:Choice>
              <mc:Fallback>
                <p:oleObj name="公式" r:id="rId30" imgW="1028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4279900"/>
                        <a:ext cx="25781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193123"/>
              </p:ext>
            </p:extLst>
          </p:nvPr>
        </p:nvGraphicFramePr>
        <p:xfrm>
          <a:off x="8313738" y="4222750"/>
          <a:ext cx="19494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5" name="公式" r:id="rId32" imgW="774360" imgH="215640" progId="Equation.3">
                  <p:embed/>
                </p:oleObj>
              </mc:Choice>
              <mc:Fallback>
                <p:oleObj name="公式" r:id="rId32" imgW="774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3738" y="4222750"/>
                        <a:ext cx="19494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7565"/>
              </p:ext>
            </p:extLst>
          </p:nvPr>
        </p:nvGraphicFramePr>
        <p:xfrm>
          <a:off x="2039753" y="4163493"/>
          <a:ext cx="10175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6" name="公式" r:id="rId34" imgW="406048" imgH="215713" progId="Equation.3">
                  <p:embed/>
                </p:oleObj>
              </mc:Choice>
              <mc:Fallback>
                <p:oleObj name="公式" r:id="rId34" imgW="40604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753" y="4163493"/>
                        <a:ext cx="10175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AutoShape 18"/>
          <p:cNvSpPr>
            <a:spLocks noChangeArrowheads="1"/>
          </p:cNvSpPr>
          <p:nvPr/>
        </p:nvSpPr>
        <p:spPr bwMode="auto">
          <a:xfrm>
            <a:off x="3252959" y="4250838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73" name="AutoShape 18"/>
          <p:cNvSpPr>
            <a:spLocks noChangeArrowheads="1"/>
          </p:cNvSpPr>
          <p:nvPr/>
        </p:nvSpPr>
        <p:spPr bwMode="auto">
          <a:xfrm>
            <a:off x="7291389" y="4420901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79" name="矩形 470"/>
          <p:cNvSpPr>
            <a:spLocks noChangeArrowheads="1"/>
          </p:cNvSpPr>
          <p:nvPr/>
        </p:nvSpPr>
        <p:spPr bwMode="auto">
          <a:xfrm>
            <a:off x="1772440" y="4911408"/>
            <a:ext cx="8927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66"/>
                </a:solidFill>
              </a:rPr>
              <a:t>由于外磁场的存在，   和      不必大小相等，方向相反。</a:t>
            </a:r>
          </a:p>
        </p:txBody>
      </p:sp>
      <p:graphicFrame>
        <p:nvGraphicFramePr>
          <p:cNvPr id="8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600537"/>
              </p:ext>
            </p:extLst>
          </p:nvPr>
        </p:nvGraphicFramePr>
        <p:xfrm>
          <a:off x="4863588" y="4962122"/>
          <a:ext cx="4032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7" name="公式" r:id="rId36" imgW="203040" imgH="241200" progId="Equation.3">
                  <p:embed/>
                </p:oleObj>
              </mc:Choice>
              <mc:Fallback>
                <p:oleObj name="公式" r:id="rId36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3588" y="4962122"/>
                        <a:ext cx="4032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20454"/>
              </p:ext>
            </p:extLst>
          </p:nvPr>
        </p:nvGraphicFramePr>
        <p:xfrm>
          <a:off x="5820531" y="4924935"/>
          <a:ext cx="450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8" name="公式" r:id="rId37" imgW="228600" imgH="241200" progId="Equation.3">
                  <p:embed/>
                </p:oleObj>
              </mc:Choice>
              <mc:Fallback>
                <p:oleObj name="公式" r:id="rId3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0531" y="4924935"/>
                        <a:ext cx="450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AutoShape 18"/>
          <p:cNvSpPr>
            <a:spLocks noChangeArrowheads="1"/>
          </p:cNvSpPr>
          <p:nvPr/>
        </p:nvSpPr>
        <p:spPr bwMode="auto">
          <a:xfrm>
            <a:off x="6954701" y="5822133"/>
            <a:ext cx="746125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92" name="对象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82505"/>
              </p:ext>
            </p:extLst>
          </p:nvPr>
        </p:nvGraphicFramePr>
        <p:xfrm>
          <a:off x="1803400" y="5764213"/>
          <a:ext cx="23050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9" name="公式" r:id="rId39" imgW="927000" imgH="228600" progId="Equation.3">
                  <p:embed/>
                </p:oleObj>
              </mc:Choice>
              <mc:Fallback>
                <p:oleObj name="公式" r:id="rId39" imgW="92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764213"/>
                        <a:ext cx="23050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对象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365996"/>
              </p:ext>
            </p:extLst>
          </p:nvPr>
        </p:nvGraphicFramePr>
        <p:xfrm>
          <a:off x="4701664" y="5712139"/>
          <a:ext cx="2149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30" name="公式" r:id="rId41" imgW="863280" imgH="228600" progId="Equation.3">
                  <p:embed/>
                </p:oleObj>
              </mc:Choice>
              <mc:Fallback>
                <p:oleObj name="公式" r:id="rId41" imgW="863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664" y="5712139"/>
                        <a:ext cx="2149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52342"/>
              </p:ext>
            </p:extLst>
          </p:nvPr>
        </p:nvGraphicFramePr>
        <p:xfrm>
          <a:off x="7742239" y="5403850"/>
          <a:ext cx="28162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31" name="公式" r:id="rId43" imgW="1117440" imgH="431640" progId="Equation.3">
                  <p:embed/>
                </p:oleObj>
              </mc:Choice>
              <mc:Fallback>
                <p:oleObj name="公式" r:id="rId43" imgW="1117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2239" y="5403850"/>
                        <a:ext cx="28162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3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5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7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7" grpId="0" animBg="1"/>
      <p:bldP spid="59" grpId="0" animBg="1"/>
      <p:bldP spid="60" grpId="0" animBg="1"/>
      <p:bldP spid="62" grpId="0" animBg="1"/>
      <p:bldP spid="63" grpId="0" animBg="1"/>
      <p:bldP spid="65" grpId="0"/>
      <p:bldP spid="66" grpId="0" animBg="1"/>
      <p:bldP spid="67" grpId="0" animBg="1"/>
      <p:bldP spid="71" grpId="0" animBg="1"/>
      <p:bldP spid="73" grpId="0" animBg="1"/>
      <p:bldP spid="79" grpId="0"/>
      <p:bldP spid="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320137" y="548681"/>
            <a:ext cx="2998817" cy="425261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pSp>
        <p:nvGrpSpPr>
          <p:cNvPr id="33" name="Group 1268"/>
          <p:cNvGrpSpPr>
            <a:grpSpLocks/>
          </p:cNvGrpSpPr>
          <p:nvPr/>
        </p:nvGrpSpPr>
        <p:grpSpPr bwMode="auto">
          <a:xfrm>
            <a:off x="7704406" y="1502045"/>
            <a:ext cx="2330450" cy="1462087"/>
            <a:chOff x="192" y="1600"/>
            <a:chExt cx="1468" cy="921"/>
          </a:xfrm>
        </p:grpSpPr>
        <p:sp>
          <p:nvSpPr>
            <p:cNvPr id="34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0" name="Object 1275"/>
            <p:cNvGraphicFramePr>
              <a:graphicFrameLocks/>
            </p:cNvGraphicFramePr>
            <p:nvPr/>
          </p:nvGraphicFramePr>
          <p:xfrm>
            <a:off x="324" y="1600"/>
            <a:ext cx="28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603" name="公式" r:id="rId3" imgW="152268" imgH="203024" progId="Equation.3">
                    <p:embed/>
                  </p:oleObj>
                </mc:Choice>
                <mc:Fallback>
                  <p:oleObj name="公式" r:id="rId3" imgW="152268" imgH="203024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" y="1600"/>
                          <a:ext cx="28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68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2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3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44" name="Text Box 3"/>
          <p:cNvSpPr txBox="1">
            <a:spLocks noChangeArrowheads="1"/>
          </p:cNvSpPr>
          <p:nvPr/>
        </p:nvSpPr>
        <p:spPr bwMode="auto">
          <a:xfrm>
            <a:off x="1525304" y="138703"/>
            <a:ext cx="450079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FF0000"/>
                </a:solidFill>
              </a:rPr>
              <a:t>15.1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顺磁性和抗磁性</a:t>
            </a:r>
          </a:p>
        </p:txBody>
      </p:sp>
      <p:sp>
        <p:nvSpPr>
          <p:cNvPr id="45" name="矩形 33"/>
          <p:cNvSpPr>
            <a:spLocks noChangeArrowheads="1"/>
          </p:cNvSpPr>
          <p:nvPr/>
        </p:nvSpPr>
        <p:spPr bwMode="auto">
          <a:xfrm>
            <a:off x="1631432" y="940946"/>
            <a:ext cx="3159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6"/>
                </a:solidFill>
              </a:rPr>
              <a:t>一 、磁介质的分类</a:t>
            </a:r>
          </a:p>
        </p:txBody>
      </p:sp>
      <p:graphicFrame>
        <p:nvGraphicFramePr>
          <p:cNvPr id="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30271"/>
              </p:ext>
            </p:extLst>
          </p:nvPr>
        </p:nvGraphicFramePr>
        <p:xfrm>
          <a:off x="2270126" y="4298950"/>
          <a:ext cx="16113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4" name="公式" r:id="rId5" imgW="583920" imgH="253800" progId="Equation.3">
                  <p:embed/>
                </p:oleObj>
              </mc:Choice>
              <mc:Fallback>
                <p:oleObj name="公式" r:id="rId5" imgW="583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6" y="4298950"/>
                        <a:ext cx="161131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83"/>
          <p:cNvSpPr>
            <a:spLocks noChangeArrowheads="1"/>
          </p:cNvSpPr>
          <p:nvPr/>
        </p:nvSpPr>
        <p:spPr bwMode="auto">
          <a:xfrm>
            <a:off x="1783498" y="2162445"/>
            <a:ext cx="3133571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9900"/>
                </a:solidFill>
                <a:latin typeface="宋体" panose="02010600030101010101" pitchFamily="2" charset="-122"/>
              </a:rPr>
              <a:t>密度均匀且各向同性的磁介质充满载流直线导线周围空间中时，该磁介质中磁感应强度为：</a:t>
            </a: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2115775" y="1611438"/>
            <a:ext cx="203601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C00000"/>
                </a:solidFill>
                <a:latin typeface="宋体" panose="02010600030101010101" pitchFamily="2" charset="-122"/>
              </a:rPr>
              <a:t>实验结果：</a:t>
            </a:r>
          </a:p>
        </p:txBody>
      </p:sp>
      <p:sp>
        <p:nvSpPr>
          <p:cNvPr id="55" name="矩形 54"/>
          <p:cNvSpPr/>
          <p:nvPr/>
        </p:nvSpPr>
        <p:spPr>
          <a:xfrm>
            <a:off x="9052261" y="349086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宋体" panose="02010600030101010101" pitchFamily="2" charset="-122"/>
              </a:rPr>
              <a:t>磁介质</a:t>
            </a:r>
            <a:endParaRPr lang="zh-CN" altLang="en-US" dirty="0">
              <a:solidFill>
                <a:srgbClr val="9900CC"/>
              </a:solidFill>
            </a:endParaRPr>
          </a:p>
        </p:txBody>
      </p:sp>
      <p:grpSp>
        <p:nvGrpSpPr>
          <p:cNvPr id="60" name="Group 1268"/>
          <p:cNvGrpSpPr>
            <a:grpSpLocks/>
          </p:cNvGrpSpPr>
          <p:nvPr/>
        </p:nvGrpSpPr>
        <p:grpSpPr bwMode="auto">
          <a:xfrm>
            <a:off x="4745605" y="1338930"/>
            <a:ext cx="2330450" cy="1525587"/>
            <a:chOff x="192" y="1560"/>
            <a:chExt cx="1468" cy="961"/>
          </a:xfrm>
        </p:grpSpPr>
        <p:sp>
          <p:nvSpPr>
            <p:cNvPr id="61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7" name="Object 12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56173313"/>
                </p:ext>
              </p:extLst>
            </p:nvPr>
          </p:nvGraphicFramePr>
          <p:xfrm>
            <a:off x="288" y="1560"/>
            <a:ext cx="36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605" name="公式" r:id="rId7" imgW="190440" imgH="253800" progId="Equation.3">
                    <p:embed/>
                  </p:oleObj>
                </mc:Choice>
                <mc:Fallback>
                  <p:oleObj name="公式" r:id="rId7" imgW="190440" imgH="253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560"/>
                          <a:ext cx="360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68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69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70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72" name="矩形 71"/>
          <p:cNvSpPr/>
          <p:nvPr/>
        </p:nvSpPr>
        <p:spPr>
          <a:xfrm>
            <a:off x="6037411" y="3194945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</a:rPr>
              <a:t>真空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pSp>
        <p:nvGrpSpPr>
          <p:cNvPr id="71" name="Group 1241"/>
          <p:cNvGrpSpPr>
            <a:grpSpLocks/>
          </p:cNvGrpSpPr>
          <p:nvPr/>
        </p:nvGrpSpPr>
        <p:grpSpPr bwMode="auto">
          <a:xfrm>
            <a:off x="5460282" y="776954"/>
            <a:ext cx="527051" cy="3749675"/>
            <a:chOff x="618" y="1448"/>
            <a:chExt cx="332" cy="2362"/>
          </a:xfrm>
        </p:grpSpPr>
        <p:sp>
          <p:nvSpPr>
            <p:cNvPr id="73" name="Rectangle 1244"/>
            <p:cNvSpPr>
              <a:spLocks noChangeArrowheads="1"/>
            </p:cNvSpPr>
            <p:nvPr/>
          </p:nvSpPr>
          <p:spPr bwMode="auto">
            <a:xfrm>
              <a:off x="618" y="3021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3000" dirty="0">
                  <a:solidFill>
                    <a:srgbClr val="000000"/>
                  </a:solidFill>
                </a:rPr>
                <a:t>I</a:t>
              </a:r>
              <a:endParaRPr lang="en-US" altLang="zh-CN" sz="2800" dirty="0"/>
            </a:p>
          </p:txBody>
        </p:sp>
        <p:sp>
          <p:nvSpPr>
            <p:cNvPr id="74" name="Rectangle 1260"/>
            <p:cNvSpPr>
              <a:spLocks noChangeArrowheads="1"/>
            </p:cNvSpPr>
            <p:nvPr/>
          </p:nvSpPr>
          <p:spPr bwMode="auto">
            <a:xfrm>
              <a:off x="884" y="1448"/>
              <a:ext cx="66" cy="23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75" name="Line 1261"/>
            <p:cNvSpPr>
              <a:spLocks noChangeShapeType="1"/>
            </p:cNvSpPr>
            <p:nvPr/>
          </p:nvSpPr>
          <p:spPr bwMode="auto">
            <a:xfrm>
              <a:off x="910" y="2967"/>
              <a:ext cx="9" cy="37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6" name="Group 1241"/>
          <p:cNvGrpSpPr>
            <a:grpSpLocks/>
          </p:cNvGrpSpPr>
          <p:nvPr/>
        </p:nvGrpSpPr>
        <p:grpSpPr bwMode="auto">
          <a:xfrm>
            <a:off x="8495280" y="876569"/>
            <a:ext cx="450850" cy="3749675"/>
            <a:chOff x="666" y="1448"/>
            <a:chExt cx="284" cy="2362"/>
          </a:xfrm>
        </p:grpSpPr>
        <p:sp>
          <p:nvSpPr>
            <p:cNvPr id="77" name="Rectangle 1244"/>
            <p:cNvSpPr>
              <a:spLocks noChangeArrowheads="1"/>
            </p:cNvSpPr>
            <p:nvPr/>
          </p:nvSpPr>
          <p:spPr bwMode="auto">
            <a:xfrm>
              <a:off x="666" y="3064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3000" dirty="0">
                  <a:solidFill>
                    <a:srgbClr val="000000"/>
                  </a:solidFill>
                </a:rPr>
                <a:t>I</a:t>
              </a:r>
              <a:endParaRPr lang="en-US" altLang="zh-CN" sz="2800" dirty="0"/>
            </a:p>
          </p:txBody>
        </p:sp>
        <p:sp>
          <p:nvSpPr>
            <p:cNvPr id="78" name="Rectangle 1260"/>
            <p:cNvSpPr>
              <a:spLocks noChangeArrowheads="1"/>
            </p:cNvSpPr>
            <p:nvPr/>
          </p:nvSpPr>
          <p:spPr bwMode="auto">
            <a:xfrm>
              <a:off x="884" y="1448"/>
              <a:ext cx="66" cy="23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79" name="Line 1261"/>
            <p:cNvSpPr>
              <a:spLocks noChangeShapeType="1"/>
            </p:cNvSpPr>
            <p:nvPr/>
          </p:nvSpPr>
          <p:spPr bwMode="auto">
            <a:xfrm>
              <a:off x="917" y="3054"/>
              <a:ext cx="2" cy="4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50"/>
          <p:cNvGrpSpPr>
            <a:grpSpLocks/>
          </p:cNvGrpSpPr>
          <p:nvPr/>
        </p:nvGrpSpPr>
        <p:grpSpPr bwMode="auto">
          <a:xfrm>
            <a:off x="2194276" y="5190081"/>
            <a:ext cx="6079430" cy="636587"/>
            <a:chOff x="2122" y="1488"/>
            <a:chExt cx="3982" cy="401"/>
          </a:xfrm>
        </p:grpSpPr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2449" y="1565"/>
              <a:ext cx="365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dirty="0">
                  <a:solidFill>
                    <a:srgbClr val="3333CC"/>
                  </a:solidFill>
                  <a:latin typeface="宋体" panose="02010600030101010101" pitchFamily="2" charset="-122"/>
                </a:rPr>
                <a:t>为该载流线在</a:t>
              </a:r>
              <a:r>
                <a:rPr lang="zh-CN" altLang="en-US" sz="2700" dirty="0">
                  <a:solidFill>
                    <a:srgbClr val="3333CC"/>
                  </a:solidFill>
                  <a:latin typeface="宋体" panose="02010600030101010101" pitchFamily="2" charset="-122"/>
                </a:rPr>
                <a:t>真空中的</a:t>
              </a:r>
              <a:r>
                <a:rPr lang="zh-CN" altLang="en-US" sz="2600" dirty="0">
                  <a:solidFill>
                    <a:srgbClr val="3333CC"/>
                  </a:solidFill>
                  <a:latin typeface="宋体" panose="02010600030101010101" pitchFamily="2" charset="-122"/>
                </a:rPr>
                <a:t>磁感应强度。 </a:t>
              </a:r>
              <a:endParaRPr lang="zh-CN" altLang="en-US" sz="2700" dirty="0">
                <a:solidFill>
                  <a:srgbClr val="3333CC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8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210066"/>
                </p:ext>
              </p:extLst>
            </p:nvPr>
          </p:nvGraphicFramePr>
          <p:xfrm>
            <a:off x="2122" y="1488"/>
            <a:ext cx="302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606" name="公式" r:id="rId9" imgW="190440" imgH="253800" progId="Equation.3">
                    <p:embed/>
                  </p:oleObj>
                </mc:Choice>
                <mc:Fallback>
                  <p:oleObj name="公式" r:id="rId9" imgW="1904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2" y="1488"/>
                          <a:ext cx="302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" name="Group 53"/>
          <p:cNvGrpSpPr>
            <a:grpSpLocks/>
          </p:cNvGrpSpPr>
          <p:nvPr/>
        </p:nvGrpSpPr>
        <p:grpSpPr bwMode="auto">
          <a:xfrm>
            <a:off x="2095344" y="5920414"/>
            <a:ext cx="8035424" cy="492125"/>
            <a:chOff x="1574" y="996"/>
            <a:chExt cx="4852" cy="310"/>
          </a:xfrm>
        </p:grpSpPr>
        <p:graphicFrame>
          <p:nvGraphicFramePr>
            <p:cNvPr id="8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24543"/>
                </p:ext>
              </p:extLst>
            </p:nvPr>
          </p:nvGraphicFramePr>
          <p:xfrm>
            <a:off x="1574" y="1010"/>
            <a:ext cx="33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607" name="公式" r:id="rId11" imgW="215640" imgH="215640" progId="Equation.3">
                    <p:embed/>
                  </p:oleObj>
                </mc:Choice>
                <mc:Fallback>
                  <p:oleObj name="公式" r:id="rId11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4" y="1010"/>
                          <a:ext cx="33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Text Box 55"/>
            <p:cNvSpPr txBox="1">
              <a:spLocks noChangeArrowheads="1"/>
            </p:cNvSpPr>
            <p:nvPr/>
          </p:nvSpPr>
          <p:spPr bwMode="auto">
            <a:xfrm>
              <a:off x="1915" y="996"/>
              <a:ext cx="451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dirty="0">
                  <a:solidFill>
                    <a:srgbClr val="9900CC"/>
                  </a:solidFill>
                </a:rPr>
                <a:t>磁介质的相对磁导率，取决于磁介质性质的纯数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0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53" grpId="0"/>
      <p:bldP spid="54" grpId="0"/>
      <p:bldP spid="55" grpId="0"/>
      <p:bldP spid="7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485552"/>
              </p:ext>
            </p:extLst>
          </p:nvPr>
        </p:nvGraphicFramePr>
        <p:xfrm>
          <a:off x="2009762" y="70031"/>
          <a:ext cx="21748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3" name="公式" r:id="rId3" imgW="863280" imgH="393480" progId="Equation.3">
                  <p:embed/>
                </p:oleObj>
              </mc:Choice>
              <mc:Fallback>
                <p:oleObj name="公式" r:id="rId3" imgW="863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62" y="70031"/>
                        <a:ext cx="21748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110261"/>
              </p:ext>
            </p:extLst>
          </p:nvPr>
        </p:nvGraphicFramePr>
        <p:xfrm>
          <a:off x="4816475" y="276225"/>
          <a:ext cx="1917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4" name="公式" r:id="rId5" imgW="761760" imgH="228600" progId="Equation.3">
                  <p:embed/>
                </p:oleObj>
              </mc:Choice>
              <mc:Fallback>
                <p:oleObj name="公式" r:id="rId5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475" y="276225"/>
                        <a:ext cx="19177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549723"/>
              </p:ext>
            </p:extLst>
          </p:nvPr>
        </p:nvGraphicFramePr>
        <p:xfrm>
          <a:off x="7840663" y="276225"/>
          <a:ext cx="19494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5" name="公式" r:id="rId7" imgW="774360" imgH="228600" progId="Equation.3">
                  <p:embed/>
                </p:oleObj>
              </mc:Choice>
              <mc:Fallback>
                <p:oleObj name="公式" r:id="rId7" imgW="774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276225"/>
                        <a:ext cx="19494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682505"/>
              </p:ext>
            </p:extLst>
          </p:nvPr>
        </p:nvGraphicFramePr>
        <p:xfrm>
          <a:off x="3554414" y="1254125"/>
          <a:ext cx="28162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6" name="公式" r:id="rId9" imgW="1117440" imgH="431640" progId="Equation.3">
                  <p:embed/>
                </p:oleObj>
              </mc:Choice>
              <mc:Fallback>
                <p:oleObj name="公式" r:id="rId9" imgW="1117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4" y="1254125"/>
                        <a:ext cx="28162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1966439" y="3612953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01223"/>
              </p:ext>
            </p:extLst>
          </p:nvPr>
        </p:nvGraphicFramePr>
        <p:xfrm>
          <a:off x="3359696" y="3457927"/>
          <a:ext cx="3962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7" name="公式" r:id="rId11" imgW="1574640" imgH="228600" progId="Equation.3">
                  <p:embed/>
                </p:oleObj>
              </mc:Choice>
              <mc:Fallback>
                <p:oleObj name="公式" r:id="rId11" imgW="1574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696" y="3457927"/>
                        <a:ext cx="3962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2412991" y="5286145"/>
            <a:ext cx="744537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016680"/>
              </p:ext>
            </p:extLst>
          </p:nvPr>
        </p:nvGraphicFramePr>
        <p:xfrm>
          <a:off x="3554414" y="4819650"/>
          <a:ext cx="24923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8" name="公式" r:id="rId13" imgW="990360" imgH="431640" progId="Equation.3">
                  <p:embed/>
                </p:oleObj>
              </mc:Choice>
              <mc:Fallback>
                <p:oleObj name="公式" r:id="rId13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4" y="4819650"/>
                        <a:ext cx="249237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5"/>
          <p:cNvSpPr txBox="1">
            <a:spLocks noChangeArrowheads="1"/>
          </p:cNvSpPr>
          <p:nvPr/>
        </p:nvSpPr>
        <p:spPr bwMode="auto">
          <a:xfrm>
            <a:off x="1971653" y="90965"/>
            <a:ext cx="80038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ym typeface="Monotype Sorts" pitchFamily="2" charset="2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sym typeface="Monotype Sorts" pitchFamily="2" charset="2"/>
              </a:rPr>
              <a:t>练习：</a:t>
            </a:r>
            <a:r>
              <a:rPr lang="zh-CN" altLang="en-US" dirty="0" smtClean="0">
                <a:solidFill>
                  <a:srgbClr val="009900"/>
                </a:solidFill>
              </a:rPr>
              <a:t>厚度</a:t>
            </a:r>
            <a:r>
              <a:rPr lang="zh-CN" altLang="en-US" dirty="0">
                <a:solidFill>
                  <a:srgbClr val="0099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altLang="en-US" dirty="0">
                <a:solidFill>
                  <a:srgbClr val="009900"/>
                </a:solidFill>
              </a:rPr>
              <a:t>的</a:t>
            </a:r>
            <a:r>
              <a:rPr lang="zh-CN" altLang="zh-CN" dirty="0">
                <a:solidFill>
                  <a:srgbClr val="009900"/>
                </a:solidFill>
                <a:sym typeface="Monotype Sorts" pitchFamily="2" charset="2"/>
              </a:rPr>
              <a:t>无限大均匀</a:t>
            </a:r>
            <a:r>
              <a:rPr lang="zh-CN" altLang="en-US" dirty="0">
                <a:solidFill>
                  <a:srgbClr val="009900"/>
                </a:solidFill>
                <a:sym typeface="Monotype Sorts" pitchFamily="2" charset="2"/>
              </a:rPr>
              <a:t>载流导体</a:t>
            </a:r>
            <a:r>
              <a:rPr lang="zh-CN" altLang="zh-CN" dirty="0">
                <a:solidFill>
                  <a:srgbClr val="009900"/>
                </a:solidFill>
                <a:sym typeface="Monotype Sorts" pitchFamily="2" charset="2"/>
              </a:rPr>
              <a:t>平板</a:t>
            </a:r>
            <a:r>
              <a:rPr lang="zh-CN" altLang="en-US" dirty="0">
                <a:solidFill>
                  <a:srgbClr val="009900"/>
                </a:solidFill>
                <a:sym typeface="Monotype Sorts" pitchFamily="2" charset="2"/>
              </a:rPr>
              <a:t>，</a:t>
            </a:r>
            <a:r>
              <a:rPr lang="zh-CN" altLang="en-US" dirty="0">
                <a:solidFill>
                  <a:srgbClr val="009900"/>
                </a:solidFill>
              </a:rPr>
              <a:t>流过</a:t>
            </a:r>
            <a:r>
              <a:rPr lang="zh-CN" altLang="en-US" dirty="0">
                <a:solidFill>
                  <a:srgbClr val="009900"/>
                </a:solidFill>
                <a:sym typeface="Monotype Sorts" pitchFamily="2" charset="2"/>
              </a:rPr>
              <a:t>单位横截面面积的</a:t>
            </a:r>
            <a:r>
              <a:rPr lang="zh-CN" altLang="en-US" dirty="0">
                <a:solidFill>
                  <a:srgbClr val="FF0000"/>
                </a:solidFill>
              </a:rPr>
              <a:t>传导</a:t>
            </a:r>
            <a:r>
              <a:rPr lang="zh-CN" altLang="en-US" dirty="0">
                <a:solidFill>
                  <a:srgbClr val="009900"/>
                </a:solidFill>
                <a:sym typeface="Monotype Sorts" pitchFamily="2" charset="2"/>
              </a:rPr>
              <a:t>电流为</a:t>
            </a:r>
            <a:r>
              <a:rPr lang="en-US" altLang="zh-CN" dirty="0">
                <a:solidFill>
                  <a:srgbClr val="FF0000"/>
                </a:solidFill>
                <a:sym typeface="Monotype Sorts" pitchFamily="2" charset="2"/>
              </a:rPr>
              <a:t>j</a:t>
            </a:r>
            <a:r>
              <a:rPr lang="zh-CN" altLang="en-US" dirty="0">
                <a:solidFill>
                  <a:srgbClr val="009900"/>
                </a:solidFill>
                <a:sym typeface="Monotype Sorts" pitchFamily="2" charset="2"/>
              </a:rPr>
              <a:t>，两</a:t>
            </a:r>
            <a:r>
              <a:rPr lang="zh-CN" altLang="en-US" dirty="0">
                <a:solidFill>
                  <a:srgbClr val="009900"/>
                </a:solidFill>
              </a:rPr>
              <a:t>侧分别充满相对磁导率为           和        的磁介质，</a:t>
            </a:r>
            <a:r>
              <a:rPr lang="zh-CN" altLang="en-US" dirty="0">
                <a:solidFill>
                  <a:srgbClr val="3333CC"/>
                </a:solidFill>
              </a:rPr>
              <a:t>导体</a:t>
            </a:r>
            <a:r>
              <a:rPr lang="en-US" altLang="zh-CN" i="1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=1</a:t>
            </a:r>
            <a:r>
              <a:rPr lang="zh-CN" altLang="en-US" dirty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Monotype Sorts" pitchFamily="2" charset="2"/>
              </a:rPr>
              <a:t>B</a:t>
            </a:r>
            <a:r>
              <a:rPr lang="en-US" altLang="zh-CN" dirty="0">
                <a:solidFill>
                  <a:srgbClr val="0000FF"/>
                </a:solidFill>
                <a:sym typeface="Monotype Sorts" pitchFamily="2" charset="2"/>
              </a:rPr>
              <a:t>=_____,</a:t>
            </a:r>
            <a:r>
              <a:rPr lang="zh-CN" altLang="zh-CN" dirty="0">
                <a:solidFill>
                  <a:srgbClr val="CC00FF"/>
                </a:solidFill>
                <a:sym typeface="Monotype Sorts" pitchFamily="2" charset="2"/>
              </a:rPr>
              <a:t> 平板</a:t>
            </a:r>
            <a:r>
              <a:rPr lang="zh-CN" altLang="en-US" dirty="0">
                <a:solidFill>
                  <a:srgbClr val="CC00FF"/>
                </a:solidFill>
                <a:sym typeface="Monotype Sorts" pitchFamily="2" charset="2"/>
              </a:rPr>
              <a:t>上表面      </a:t>
            </a:r>
            <a:r>
              <a:rPr lang="en-US" altLang="zh-CN" dirty="0">
                <a:solidFill>
                  <a:srgbClr val="CC00FF"/>
                </a:solidFill>
                <a:sym typeface="Monotype Sorts" pitchFamily="2" charset="2"/>
              </a:rPr>
              <a:t>=___,</a:t>
            </a:r>
            <a:r>
              <a:rPr lang="zh-CN" altLang="en-US" dirty="0">
                <a:solidFill>
                  <a:srgbClr val="0000FF"/>
                </a:solidFill>
                <a:sym typeface="Monotype Sorts" pitchFamily="2" charset="2"/>
              </a:rPr>
              <a:t>下表面      </a:t>
            </a:r>
            <a:r>
              <a:rPr lang="en-US" altLang="zh-CN" dirty="0">
                <a:solidFill>
                  <a:srgbClr val="0000FF"/>
                </a:solidFill>
                <a:sym typeface="Monotype Sorts" pitchFamily="2" charset="2"/>
              </a:rPr>
              <a:t>=___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657880" y="1992365"/>
            <a:ext cx="5903909" cy="1887537"/>
            <a:chOff x="-1908" y="468"/>
            <a:chExt cx="3719" cy="1189"/>
          </a:xfrm>
        </p:grpSpPr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-1887" y="468"/>
              <a:ext cx="3051" cy="838"/>
            </a:xfrm>
            <a:prstGeom prst="cube">
              <a:avLst>
                <a:gd name="adj" fmla="val 56838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H="1">
              <a:off x="1311" y="837"/>
              <a:ext cx="3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H="1" flipV="1">
              <a:off x="1288" y="477"/>
              <a:ext cx="406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H="1" flipV="1">
              <a:off x="1490" y="484"/>
              <a:ext cx="0" cy="3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87" y="534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dirty="0">
                  <a:sym typeface="Monotype Sorts" pitchFamily="2" charset="2"/>
                </a:rPr>
                <a:t>d</a:t>
              </a: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-1908" y="1064"/>
              <a:ext cx="493" cy="48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784042"/>
                </p:ext>
              </p:extLst>
            </p:nvPr>
          </p:nvGraphicFramePr>
          <p:xfrm>
            <a:off x="-958" y="1321"/>
            <a:ext cx="2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73" name="公式" r:id="rId3" imgW="139680" imgH="228600" progId="Equation.3">
                    <p:embed/>
                  </p:oleObj>
                </mc:Choice>
                <mc:Fallback>
                  <p:oleObj name="公式" r:id="rId3" imgW="1396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58" y="1321"/>
                          <a:ext cx="2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 Box 48"/>
          <p:cNvSpPr txBox="1">
            <a:spLocks noChangeArrowheads="1"/>
          </p:cNvSpPr>
          <p:nvPr/>
        </p:nvSpPr>
        <p:spPr bwMode="auto">
          <a:xfrm>
            <a:off x="6278176" y="4083990"/>
            <a:ext cx="10086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C00000"/>
                </a:solidFill>
              </a:rPr>
              <a:t>解：</a:t>
            </a:r>
            <a:endParaRPr lang="zh-CN" altLang="en-US" b="0" dirty="0">
              <a:solidFill>
                <a:srgbClr val="C00000"/>
              </a:solidFill>
            </a:endParaRP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149915" y="3154350"/>
            <a:ext cx="3956050" cy="2097088"/>
            <a:chOff x="300" y="0"/>
            <a:chExt cx="2492" cy="1321"/>
          </a:xfrm>
        </p:grpSpPr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300" y="748"/>
              <a:ext cx="1932" cy="546"/>
            </a:xfrm>
            <a:custGeom>
              <a:avLst/>
              <a:gdLst>
                <a:gd name="T0" fmla="*/ 84 w 1932"/>
                <a:gd name="T1" fmla="*/ 6 h 546"/>
                <a:gd name="T2" fmla="*/ 1896 w 1932"/>
                <a:gd name="T3" fmla="*/ 0 h 546"/>
                <a:gd name="T4" fmla="*/ 1932 w 1932"/>
                <a:gd name="T5" fmla="*/ 114 h 546"/>
                <a:gd name="T6" fmla="*/ 1920 w 1932"/>
                <a:gd name="T7" fmla="*/ 234 h 546"/>
                <a:gd name="T8" fmla="*/ 1890 w 1932"/>
                <a:gd name="T9" fmla="*/ 294 h 546"/>
                <a:gd name="T10" fmla="*/ 1908 w 1932"/>
                <a:gd name="T11" fmla="*/ 378 h 546"/>
                <a:gd name="T12" fmla="*/ 1932 w 1932"/>
                <a:gd name="T13" fmla="*/ 462 h 546"/>
                <a:gd name="T14" fmla="*/ 1866 w 1932"/>
                <a:gd name="T15" fmla="*/ 546 h 546"/>
                <a:gd name="T16" fmla="*/ 36 w 1932"/>
                <a:gd name="T17" fmla="*/ 540 h 546"/>
                <a:gd name="T18" fmla="*/ 66 w 1932"/>
                <a:gd name="T19" fmla="*/ 486 h 546"/>
                <a:gd name="T20" fmla="*/ 30 w 1932"/>
                <a:gd name="T21" fmla="*/ 288 h 546"/>
                <a:gd name="T22" fmla="*/ 0 w 1932"/>
                <a:gd name="T23" fmla="*/ 144 h 546"/>
                <a:gd name="T24" fmla="*/ 84 w 1932"/>
                <a:gd name="T25" fmla="*/ 6 h 5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32"/>
                <a:gd name="T40" fmla="*/ 0 h 546"/>
                <a:gd name="T41" fmla="*/ 1932 w 1932"/>
                <a:gd name="T42" fmla="*/ 546 h 54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32" h="546">
                  <a:moveTo>
                    <a:pt x="84" y="6"/>
                  </a:moveTo>
                  <a:lnTo>
                    <a:pt x="1896" y="0"/>
                  </a:lnTo>
                  <a:lnTo>
                    <a:pt x="1932" y="114"/>
                  </a:lnTo>
                  <a:lnTo>
                    <a:pt x="1920" y="234"/>
                  </a:lnTo>
                  <a:lnTo>
                    <a:pt x="1890" y="294"/>
                  </a:lnTo>
                  <a:lnTo>
                    <a:pt x="1908" y="378"/>
                  </a:lnTo>
                  <a:lnTo>
                    <a:pt x="1932" y="462"/>
                  </a:lnTo>
                  <a:lnTo>
                    <a:pt x="1866" y="546"/>
                  </a:lnTo>
                  <a:lnTo>
                    <a:pt x="36" y="540"/>
                  </a:lnTo>
                  <a:lnTo>
                    <a:pt x="66" y="486"/>
                  </a:lnTo>
                  <a:lnTo>
                    <a:pt x="30" y="288"/>
                  </a:lnTo>
                  <a:lnTo>
                    <a:pt x="0" y="144"/>
                  </a:lnTo>
                  <a:lnTo>
                    <a:pt x="8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307" y="752"/>
              <a:ext cx="74" cy="538"/>
            </a:xfrm>
            <a:custGeom>
              <a:avLst/>
              <a:gdLst>
                <a:gd name="T0" fmla="*/ 74 w 74"/>
                <a:gd name="T1" fmla="*/ 0 h 538"/>
                <a:gd name="T2" fmla="*/ 2 w 74"/>
                <a:gd name="T3" fmla="*/ 155 h 538"/>
                <a:gd name="T4" fmla="*/ 64 w 74"/>
                <a:gd name="T5" fmla="*/ 455 h 538"/>
                <a:gd name="T6" fmla="*/ 43 w 74"/>
                <a:gd name="T7" fmla="*/ 538 h 5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38"/>
                <a:gd name="T14" fmla="*/ 74 w 74"/>
                <a:gd name="T15" fmla="*/ 538 h 5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38">
                  <a:moveTo>
                    <a:pt x="74" y="0"/>
                  </a:moveTo>
                  <a:cubicBezTo>
                    <a:pt x="39" y="39"/>
                    <a:pt x="4" y="79"/>
                    <a:pt x="2" y="155"/>
                  </a:cubicBezTo>
                  <a:cubicBezTo>
                    <a:pt x="0" y="231"/>
                    <a:pt x="57" y="391"/>
                    <a:pt x="64" y="455"/>
                  </a:cubicBezTo>
                  <a:cubicBezTo>
                    <a:pt x="71" y="519"/>
                    <a:pt x="12" y="528"/>
                    <a:pt x="43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>
              <a:off x="380" y="752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2164" y="762"/>
              <a:ext cx="72" cy="538"/>
            </a:xfrm>
            <a:custGeom>
              <a:avLst/>
              <a:gdLst>
                <a:gd name="T0" fmla="*/ 31 w 72"/>
                <a:gd name="T1" fmla="*/ 0 h 538"/>
                <a:gd name="T2" fmla="*/ 72 w 72"/>
                <a:gd name="T3" fmla="*/ 124 h 538"/>
                <a:gd name="T4" fmla="*/ 31 w 72"/>
                <a:gd name="T5" fmla="*/ 290 h 538"/>
                <a:gd name="T6" fmla="*/ 62 w 72"/>
                <a:gd name="T7" fmla="*/ 434 h 538"/>
                <a:gd name="T8" fmla="*/ 0 w 72"/>
                <a:gd name="T9" fmla="*/ 538 h 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538"/>
                <a:gd name="T17" fmla="*/ 72 w 72"/>
                <a:gd name="T18" fmla="*/ 538 h 5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538">
                  <a:moveTo>
                    <a:pt x="31" y="0"/>
                  </a:moveTo>
                  <a:cubicBezTo>
                    <a:pt x="38" y="20"/>
                    <a:pt x="72" y="76"/>
                    <a:pt x="72" y="124"/>
                  </a:cubicBezTo>
                  <a:cubicBezTo>
                    <a:pt x="72" y="172"/>
                    <a:pt x="33" y="238"/>
                    <a:pt x="31" y="290"/>
                  </a:cubicBezTo>
                  <a:cubicBezTo>
                    <a:pt x="29" y="342"/>
                    <a:pt x="67" y="393"/>
                    <a:pt x="62" y="434"/>
                  </a:cubicBezTo>
                  <a:cubicBezTo>
                    <a:pt x="57" y="475"/>
                    <a:pt x="13" y="516"/>
                    <a:pt x="0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Line 31"/>
            <p:cNvSpPr>
              <a:spLocks noChangeShapeType="1"/>
            </p:cNvSpPr>
            <p:nvPr/>
          </p:nvSpPr>
          <p:spPr bwMode="auto">
            <a:xfrm>
              <a:off x="360" y="1291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283" y="118"/>
              <a:ext cx="0" cy="9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33"/>
            <p:cNvSpPr>
              <a:spLocks noChangeArrowheads="1"/>
            </p:cNvSpPr>
            <p:nvPr/>
          </p:nvSpPr>
          <p:spPr bwMode="auto">
            <a:xfrm>
              <a:off x="1309" y="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y</a:t>
              </a:r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auto">
            <a:xfrm>
              <a:off x="433" y="74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1" name="Rectangle 35"/>
            <p:cNvSpPr>
              <a:spLocks noChangeArrowheads="1"/>
            </p:cNvSpPr>
            <p:nvPr/>
          </p:nvSpPr>
          <p:spPr bwMode="auto">
            <a:xfrm>
              <a:off x="433" y="98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981" y="75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981" y="99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1808" y="739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5" name="Rectangle 39"/>
            <p:cNvSpPr>
              <a:spLocks noChangeArrowheads="1"/>
            </p:cNvSpPr>
            <p:nvPr/>
          </p:nvSpPr>
          <p:spPr bwMode="auto">
            <a:xfrm>
              <a:off x="1808" y="975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26" name="Line 40"/>
            <p:cNvSpPr>
              <a:spLocks noChangeShapeType="1"/>
            </p:cNvSpPr>
            <p:nvPr/>
          </p:nvSpPr>
          <p:spPr bwMode="auto">
            <a:xfrm rot="5400000">
              <a:off x="2327" y="638"/>
              <a:ext cx="0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 rot="5400000">
              <a:off x="2357" y="1187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42"/>
            <p:cNvSpPr>
              <a:spLocks noChangeShapeType="1"/>
            </p:cNvSpPr>
            <p:nvPr/>
          </p:nvSpPr>
          <p:spPr bwMode="auto">
            <a:xfrm rot="5400000">
              <a:off x="2068" y="1022"/>
              <a:ext cx="549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43"/>
            <p:cNvSpPr>
              <a:spLocks noChangeArrowheads="1"/>
            </p:cNvSpPr>
            <p:nvPr/>
          </p:nvSpPr>
          <p:spPr bwMode="auto">
            <a:xfrm>
              <a:off x="2412" y="745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d</a:t>
              </a:r>
            </a:p>
          </p:txBody>
        </p:sp>
        <p:sp>
          <p:nvSpPr>
            <p:cNvPr id="30" name="Rectangle 44"/>
            <p:cNvSpPr>
              <a:spLocks noChangeArrowheads="1"/>
            </p:cNvSpPr>
            <p:nvPr/>
          </p:nvSpPr>
          <p:spPr bwMode="auto">
            <a:xfrm>
              <a:off x="2579" y="102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dirty="0">
                  <a:solidFill>
                    <a:srgbClr val="3333FF"/>
                  </a:solidFill>
                  <a:sym typeface="Monotype Sorts" pitchFamily="2" charset="2"/>
                </a:rPr>
                <a:t>x</a:t>
              </a:r>
            </a:p>
          </p:txBody>
        </p:sp>
        <p:sp>
          <p:nvSpPr>
            <p:cNvPr id="31" name="Text Box 45"/>
            <p:cNvSpPr txBox="1">
              <a:spLocks noChangeArrowheads="1"/>
            </p:cNvSpPr>
            <p:nvPr/>
          </p:nvSpPr>
          <p:spPr bwMode="auto">
            <a:xfrm>
              <a:off x="1108" y="912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/>
                <a:t>o</a:t>
              </a:r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>
              <a:off x="300" y="1032"/>
              <a:ext cx="2336" cy="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" name="Line 11"/>
          <p:cNvSpPr>
            <a:spLocks noChangeShapeType="1"/>
          </p:cNvSpPr>
          <p:nvPr/>
        </p:nvSpPr>
        <p:spPr bwMode="auto">
          <a:xfrm flipH="1">
            <a:off x="5278697" y="2948833"/>
            <a:ext cx="782637" cy="7699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H="1">
            <a:off x="5908934" y="2958055"/>
            <a:ext cx="782637" cy="7699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flipH="1">
            <a:off x="6527045" y="2972088"/>
            <a:ext cx="782637" cy="7699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1"/>
          <p:cNvSpPr>
            <a:spLocks noChangeShapeType="1"/>
          </p:cNvSpPr>
          <p:nvPr/>
        </p:nvSpPr>
        <p:spPr bwMode="auto">
          <a:xfrm flipH="1">
            <a:off x="7112020" y="3011288"/>
            <a:ext cx="782637" cy="7699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H="1">
            <a:off x="7768427" y="2966839"/>
            <a:ext cx="782637" cy="7699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auto">
          <a:xfrm>
            <a:off x="3062729" y="4014086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66813"/>
              </p:ext>
            </p:extLst>
          </p:nvPr>
        </p:nvGraphicFramePr>
        <p:xfrm>
          <a:off x="4155337" y="3811680"/>
          <a:ext cx="3508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4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337" y="3811680"/>
                        <a:ext cx="35083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27"/>
          <p:cNvSpPr>
            <a:spLocks noChangeShapeType="1"/>
          </p:cNvSpPr>
          <p:nvPr/>
        </p:nvSpPr>
        <p:spPr bwMode="auto">
          <a:xfrm flipH="1" flipV="1">
            <a:off x="3363818" y="5625886"/>
            <a:ext cx="1112845" cy="178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870070"/>
              </p:ext>
            </p:extLst>
          </p:nvPr>
        </p:nvGraphicFramePr>
        <p:xfrm>
          <a:off x="3002791" y="5267439"/>
          <a:ext cx="352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5" name="公式" r:id="rId7" imgW="177480" imgH="203040" progId="Equation.3">
                  <p:embed/>
                </p:oleObj>
              </mc:Choice>
              <mc:Fallback>
                <p:oleObj name="公式" r:id="rId7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791" y="5267439"/>
                        <a:ext cx="3524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399322"/>
              </p:ext>
            </p:extLst>
          </p:nvPr>
        </p:nvGraphicFramePr>
        <p:xfrm>
          <a:off x="7293126" y="4098119"/>
          <a:ext cx="24749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6" name="公式" r:id="rId9" imgW="1028520" imgH="241200" progId="Equation.3">
                  <p:embed/>
                </p:oleObj>
              </mc:Choice>
              <mc:Fallback>
                <p:oleObj name="公式" r:id="rId9" imgW="1028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3126" y="4098119"/>
                        <a:ext cx="24749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7"/>
          <p:cNvGrpSpPr>
            <a:grpSpLocks/>
          </p:cNvGrpSpPr>
          <p:nvPr/>
        </p:nvGrpSpPr>
        <p:grpSpPr bwMode="auto">
          <a:xfrm>
            <a:off x="2823156" y="4398951"/>
            <a:ext cx="1884363" cy="619125"/>
            <a:chOff x="0" y="9"/>
            <a:chExt cx="1187" cy="390"/>
          </a:xfrm>
        </p:grpSpPr>
        <p:grpSp>
          <p:nvGrpSpPr>
            <p:cNvPr id="44" name="Group 48"/>
            <p:cNvGrpSpPr>
              <a:grpSpLocks/>
            </p:cNvGrpSpPr>
            <p:nvPr/>
          </p:nvGrpSpPr>
          <p:grpSpPr bwMode="auto">
            <a:xfrm>
              <a:off x="0" y="67"/>
              <a:ext cx="1127" cy="332"/>
              <a:chOff x="0" y="0"/>
              <a:chExt cx="1127" cy="332"/>
            </a:xfrm>
          </p:grpSpPr>
          <p:sp>
            <p:nvSpPr>
              <p:cNvPr id="46" name="Rectangle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27" cy="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" name="Line 50"/>
              <p:cNvSpPr>
                <a:spLocks noChangeShapeType="1"/>
              </p:cNvSpPr>
              <p:nvPr/>
            </p:nvSpPr>
            <p:spPr bwMode="auto">
              <a:xfrm flipH="1">
                <a:off x="898" y="1"/>
                <a:ext cx="0" cy="19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stealth" w="med" len="med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H="1">
                <a:off x="186" y="1"/>
                <a:ext cx="13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>
                <a:off x="186" y="332"/>
                <a:ext cx="13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5" name="Text Box 53"/>
            <p:cNvSpPr txBox="1">
              <a:spLocks noChangeArrowheads="1"/>
            </p:cNvSpPr>
            <p:nvPr/>
          </p:nvSpPr>
          <p:spPr bwMode="auto">
            <a:xfrm>
              <a:off x="898" y="9"/>
              <a:ext cx="2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000" dirty="0">
                  <a:solidFill>
                    <a:srgbClr val="0000FF"/>
                  </a:solidFill>
                </a:rPr>
                <a:t>y</a:t>
              </a:r>
            </a:p>
          </p:txBody>
        </p:sp>
      </p:grpSp>
      <p:grpSp>
        <p:nvGrpSpPr>
          <p:cNvPr id="50" name="Group 20"/>
          <p:cNvGrpSpPr>
            <a:grpSpLocks/>
          </p:cNvGrpSpPr>
          <p:nvPr/>
        </p:nvGrpSpPr>
        <p:grpSpPr bwMode="auto">
          <a:xfrm>
            <a:off x="2823017" y="3631149"/>
            <a:ext cx="1781175" cy="2824162"/>
            <a:chOff x="36" y="-30"/>
            <a:chExt cx="1122" cy="1779"/>
          </a:xfrm>
        </p:grpSpPr>
        <p:sp>
          <p:nvSpPr>
            <p:cNvPr id="51" name="Rectangle 21"/>
            <p:cNvSpPr>
              <a:spLocks noChangeArrowheads="1"/>
            </p:cNvSpPr>
            <p:nvPr/>
          </p:nvSpPr>
          <p:spPr bwMode="auto">
            <a:xfrm>
              <a:off x="44" y="-30"/>
              <a:ext cx="1114" cy="13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Line 22"/>
            <p:cNvSpPr>
              <a:spLocks noChangeShapeType="1"/>
            </p:cNvSpPr>
            <p:nvPr/>
          </p:nvSpPr>
          <p:spPr bwMode="auto">
            <a:xfrm>
              <a:off x="36" y="1399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23"/>
            <p:cNvSpPr>
              <a:spLocks noChangeShapeType="1"/>
            </p:cNvSpPr>
            <p:nvPr/>
          </p:nvSpPr>
          <p:spPr bwMode="auto">
            <a:xfrm>
              <a:off x="1151" y="1399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24"/>
            <p:cNvSpPr>
              <a:spLocks noChangeShapeType="1"/>
            </p:cNvSpPr>
            <p:nvPr/>
          </p:nvSpPr>
          <p:spPr bwMode="auto">
            <a:xfrm>
              <a:off x="44" y="1476"/>
              <a:ext cx="1114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Rectangle 25"/>
            <p:cNvSpPr>
              <a:spLocks noChangeArrowheads="1"/>
            </p:cNvSpPr>
            <p:nvPr/>
          </p:nvSpPr>
          <p:spPr bwMode="auto">
            <a:xfrm>
              <a:off x="449" y="1461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i="1" dirty="0">
                  <a:solidFill>
                    <a:srgbClr val="3333FF"/>
                  </a:solidFill>
                  <a:latin typeface="+mn-lt"/>
                  <a:sym typeface="Monotype Sorts" pitchFamily="2" charset="2"/>
                </a:rPr>
                <a:t>l</a:t>
              </a:r>
            </a:p>
          </p:txBody>
        </p:sp>
      </p:grp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3248729" y="5838812"/>
            <a:ext cx="2143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51"/>
          <p:cNvSpPr>
            <a:spLocks noChangeShapeType="1"/>
          </p:cNvSpPr>
          <p:nvPr/>
        </p:nvSpPr>
        <p:spPr bwMode="auto">
          <a:xfrm flipH="1">
            <a:off x="3177940" y="3631149"/>
            <a:ext cx="2143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7939238" y="4617232"/>
            <a:ext cx="1182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3300"/>
                </a:solidFill>
              </a:rPr>
              <a:t>板内:</a:t>
            </a:r>
          </a:p>
        </p:txBody>
      </p:sp>
      <p:graphicFrame>
        <p:nvGraphicFramePr>
          <p:cNvPr id="7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067627"/>
              </p:ext>
            </p:extLst>
          </p:nvPr>
        </p:nvGraphicFramePr>
        <p:xfrm>
          <a:off x="5679432" y="5267438"/>
          <a:ext cx="451961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7" name="公式" r:id="rId11" imgW="1803240" imgH="291960" progId="Equation.3">
                  <p:embed/>
                </p:oleObj>
              </mc:Choice>
              <mc:Fallback>
                <p:oleObj name="公式" r:id="rId11" imgW="18032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432" y="5267438"/>
                        <a:ext cx="4519613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AutoShape 18"/>
          <p:cNvSpPr>
            <a:spLocks noChangeArrowheads="1"/>
          </p:cNvSpPr>
          <p:nvPr/>
        </p:nvSpPr>
        <p:spPr bwMode="auto">
          <a:xfrm>
            <a:off x="5519176" y="6330822"/>
            <a:ext cx="744538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7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81042"/>
              </p:ext>
            </p:extLst>
          </p:nvPr>
        </p:nvGraphicFramePr>
        <p:xfrm>
          <a:off x="7029598" y="6185701"/>
          <a:ext cx="12144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8" name="公式" r:id="rId13" imgW="482400" imgH="203040" progId="Equation.3">
                  <p:embed/>
                </p:oleObj>
              </mc:Choice>
              <mc:Fallback>
                <p:oleObj name="公式" r:id="rId13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598" y="6185701"/>
                        <a:ext cx="12144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686426"/>
              </p:ext>
            </p:extLst>
          </p:nvPr>
        </p:nvGraphicFramePr>
        <p:xfrm>
          <a:off x="8704206" y="6145839"/>
          <a:ext cx="1470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9" name="公式" r:id="rId15" imgW="583920" imgH="228600" progId="Equation.3">
                  <p:embed/>
                </p:oleObj>
              </mc:Choice>
              <mc:Fallback>
                <p:oleObj name="公式" r:id="rId15" imgW="583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4206" y="6145839"/>
                        <a:ext cx="14700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214705"/>
              </p:ext>
            </p:extLst>
          </p:nvPr>
        </p:nvGraphicFramePr>
        <p:xfrm>
          <a:off x="4445261" y="840580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0" name="公式" r:id="rId17" imgW="215640" imgH="215640" progId="Equation.3">
                  <p:embed/>
                </p:oleObj>
              </mc:Choice>
              <mc:Fallback>
                <p:oleObj name="公式" r:id="rId17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261" y="840580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004911"/>
              </p:ext>
            </p:extLst>
          </p:nvPr>
        </p:nvGraphicFramePr>
        <p:xfrm>
          <a:off x="5624683" y="759325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1" name="公式" r:id="rId19" imgW="228600" imgH="215640" progId="Equation.3">
                  <p:embed/>
                </p:oleObj>
              </mc:Choice>
              <mc:Fallback>
                <p:oleObj name="公式" r:id="rId19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683" y="759325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747390"/>
              </p:ext>
            </p:extLst>
          </p:nvPr>
        </p:nvGraphicFramePr>
        <p:xfrm>
          <a:off x="4417800" y="1931108"/>
          <a:ext cx="611187" cy="60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2" name="公式" r:id="rId21" imgW="215640" imgH="215640" progId="Equation.3">
                  <p:embed/>
                </p:oleObj>
              </mc:Choice>
              <mc:Fallback>
                <p:oleObj name="公式" r:id="rId2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800" y="1931108"/>
                        <a:ext cx="611187" cy="60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693862"/>
              </p:ext>
            </p:extLst>
          </p:nvPr>
        </p:nvGraphicFramePr>
        <p:xfrm>
          <a:off x="8448619" y="3318907"/>
          <a:ext cx="72021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3" name="公式" r:id="rId22" imgW="228600" imgH="215640" progId="Equation.3">
                  <p:embed/>
                </p:oleObj>
              </mc:Choice>
              <mc:Fallback>
                <p:oleObj name="公式" r:id="rId22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8619" y="3318907"/>
                        <a:ext cx="72021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85179"/>
              </p:ext>
            </p:extLst>
          </p:nvPr>
        </p:nvGraphicFramePr>
        <p:xfrm>
          <a:off x="5390286" y="1302449"/>
          <a:ext cx="471292" cy="6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4" name="公式" r:id="rId23" imgW="164880" imgH="215640" progId="Equation.3">
                  <p:embed/>
                </p:oleObj>
              </mc:Choice>
              <mc:Fallback>
                <p:oleObj name="公式" r:id="rId23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390286" y="1302449"/>
                        <a:ext cx="471292" cy="61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602506"/>
              </p:ext>
            </p:extLst>
          </p:nvPr>
        </p:nvGraphicFramePr>
        <p:xfrm>
          <a:off x="7768427" y="1333656"/>
          <a:ext cx="5048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5" name="公式" r:id="rId25" imgW="177480" imgH="215640" progId="Equation.3">
                  <p:embed/>
                </p:oleObj>
              </mc:Choice>
              <mc:Fallback>
                <p:oleObj name="公式" r:id="rId25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768427" y="1333656"/>
                        <a:ext cx="5048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9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 animBg="1"/>
      <p:bldP spid="40" grpId="0" animBg="1"/>
      <p:bldP spid="56" grpId="0" animBg="1"/>
      <p:bldP spid="57" grpId="0" animBg="1"/>
      <p:bldP spid="58" grpId="0"/>
      <p:bldP spid="7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6"/>
          <p:cNvGrpSpPr>
            <a:grpSpLocks/>
          </p:cNvGrpSpPr>
          <p:nvPr/>
        </p:nvGrpSpPr>
        <p:grpSpPr bwMode="auto">
          <a:xfrm>
            <a:off x="6671693" y="119470"/>
            <a:ext cx="3956050" cy="2097088"/>
            <a:chOff x="300" y="0"/>
            <a:chExt cx="2492" cy="1321"/>
          </a:xfrm>
        </p:grpSpPr>
        <p:sp>
          <p:nvSpPr>
            <p:cNvPr id="62" name="未知"/>
            <p:cNvSpPr>
              <a:spLocks/>
            </p:cNvSpPr>
            <p:nvPr/>
          </p:nvSpPr>
          <p:spPr bwMode="auto">
            <a:xfrm>
              <a:off x="300" y="748"/>
              <a:ext cx="1932" cy="546"/>
            </a:xfrm>
            <a:custGeom>
              <a:avLst/>
              <a:gdLst>
                <a:gd name="T0" fmla="*/ 84 w 1932"/>
                <a:gd name="T1" fmla="*/ 6 h 546"/>
                <a:gd name="T2" fmla="*/ 1896 w 1932"/>
                <a:gd name="T3" fmla="*/ 0 h 546"/>
                <a:gd name="T4" fmla="*/ 1932 w 1932"/>
                <a:gd name="T5" fmla="*/ 114 h 546"/>
                <a:gd name="T6" fmla="*/ 1920 w 1932"/>
                <a:gd name="T7" fmla="*/ 234 h 546"/>
                <a:gd name="T8" fmla="*/ 1890 w 1932"/>
                <a:gd name="T9" fmla="*/ 294 h 546"/>
                <a:gd name="T10" fmla="*/ 1908 w 1932"/>
                <a:gd name="T11" fmla="*/ 378 h 546"/>
                <a:gd name="T12" fmla="*/ 1932 w 1932"/>
                <a:gd name="T13" fmla="*/ 462 h 546"/>
                <a:gd name="T14" fmla="*/ 1866 w 1932"/>
                <a:gd name="T15" fmla="*/ 546 h 546"/>
                <a:gd name="T16" fmla="*/ 36 w 1932"/>
                <a:gd name="T17" fmla="*/ 540 h 546"/>
                <a:gd name="T18" fmla="*/ 66 w 1932"/>
                <a:gd name="T19" fmla="*/ 486 h 546"/>
                <a:gd name="T20" fmla="*/ 30 w 1932"/>
                <a:gd name="T21" fmla="*/ 288 h 546"/>
                <a:gd name="T22" fmla="*/ 0 w 1932"/>
                <a:gd name="T23" fmla="*/ 144 h 546"/>
                <a:gd name="T24" fmla="*/ 84 w 1932"/>
                <a:gd name="T25" fmla="*/ 6 h 5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32"/>
                <a:gd name="T40" fmla="*/ 0 h 546"/>
                <a:gd name="T41" fmla="*/ 1932 w 1932"/>
                <a:gd name="T42" fmla="*/ 546 h 54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32" h="546">
                  <a:moveTo>
                    <a:pt x="84" y="6"/>
                  </a:moveTo>
                  <a:lnTo>
                    <a:pt x="1896" y="0"/>
                  </a:lnTo>
                  <a:lnTo>
                    <a:pt x="1932" y="114"/>
                  </a:lnTo>
                  <a:lnTo>
                    <a:pt x="1920" y="234"/>
                  </a:lnTo>
                  <a:lnTo>
                    <a:pt x="1890" y="294"/>
                  </a:lnTo>
                  <a:lnTo>
                    <a:pt x="1908" y="378"/>
                  </a:lnTo>
                  <a:lnTo>
                    <a:pt x="1932" y="462"/>
                  </a:lnTo>
                  <a:lnTo>
                    <a:pt x="1866" y="546"/>
                  </a:lnTo>
                  <a:lnTo>
                    <a:pt x="36" y="540"/>
                  </a:lnTo>
                  <a:lnTo>
                    <a:pt x="66" y="486"/>
                  </a:lnTo>
                  <a:lnTo>
                    <a:pt x="30" y="288"/>
                  </a:lnTo>
                  <a:lnTo>
                    <a:pt x="0" y="144"/>
                  </a:lnTo>
                  <a:lnTo>
                    <a:pt x="8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未知"/>
            <p:cNvSpPr>
              <a:spLocks/>
            </p:cNvSpPr>
            <p:nvPr/>
          </p:nvSpPr>
          <p:spPr bwMode="auto">
            <a:xfrm>
              <a:off x="307" y="752"/>
              <a:ext cx="74" cy="538"/>
            </a:xfrm>
            <a:custGeom>
              <a:avLst/>
              <a:gdLst>
                <a:gd name="T0" fmla="*/ 74 w 74"/>
                <a:gd name="T1" fmla="*/ 0 h 538"/>
                <a:gd name="T2" fmla="*/ 2 w 74"/>
                <a:gd name="T3" fmla="*/ 155 h 538"/>
                <a:gd name="T4" fmla="*/ 64 w 74"/>
                <a:gd name="T5" fmla="*/ 455 h 538"/>
                <a:gd name="T6" fmla="*/ 43 w 74"/>
                <a:gd name="T7" fmla="*/ 538 h 5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38"/>
                <a:gd name="T14" fmla="*/ 74 w 74"/>
                <a:gd name="T15" fmla="*/ 538 h 5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38">
                  <a:moveTo>
                    <a:pt x="74" y="0"/>
                  </a:moveTo>
                  <a:cubicBezTo>
                    <a:pt x="39" y="39"/>
                    <a:pt x="4" y="79"/>
                    <a:pt x="2" y="155"/>
                  </a:cubicBezTo>
                  <a:cubicBezTo>
                    <a:pt x="0" y="231"/>
                    <a:pt x="57" y="391"/>
                    <a:pt x="64" y="455"/>
                  </a:cubicBezTo>
                  <a:cubicBezTo>
                    <a:pt x="71" y="519"/>
                    <a:pt x="12" y="528"/>
                    <a:pt x="43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Line 29"/>
            <p:cNvSpPr>
              <a:spLocks noChangeShapeType="1"/>
            </p:cNvSpPr>
            <p:nvPr/>
          </p:nvSpPr>
          <p:spPr bwMode="auto">
            <a:xfrm>
              <a:off x="380" y="752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未知"/>
            <p:cNvSpPr>
              <a:spLocks/>
            </p:cNvSpPr>
            <p:nvPr/>
          </p:nvSpPr>
          <p:spPr bwMode="auto">
            <a:xfrm>
              <a:off x="2164" y="762"/>
              <a:ext cx="72" cy="538"/>
            </a:xfrm>
            <a:custGeom>
              <a:avLst/>
              <a:gdLst>
                <a:gd name="T0" fmla="*/ 31 w 72"/>
                <a:gd name="T1" fmla="*/ 0 h 538"/>
                <a:gd name="T2" fmla="*/ 72 w 72"/>
                <a:gd name="T3" fmla="*/ 124 h 538"/>
                <a:gd name="T4" fmla="*/ 31 w 72"/>
                <a:gd name="T5" fmla="*/ 290 h 538"/>
                <a:gd name="T6" fmla="*/ 62 w 72"/>
                <a:gd name="T7" fmla="*/ 434 h 538"/>
                <a:gd name="T8" fmla="*/ 0 w 72"/>
                <a:gd name="T9" fmla="*/ 538 h 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538"/>
                <a:gd name="T17" fmla="*/ 72 w 72"/>
                <a:gd name="T18" fmla="*/ 538 h 5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538">
                  <a:moveTo>
                    <a:pt x="31" y="0"/>
                  </a:moveTo>
                  <a:cubicBezTo>
                    <a:pt x="38" y="20"/>
                    <a:pt x="72" y="76"/>
                    <a:pt x="72" y="124"/>
                  </a:cubicBezTo>
                  <a:cubicBezTo>
                    <a:pt x="72" y="172"/>
                    <a:pt x="33" y="238"/>
                    <a:pt x="31" y="290"/>
                  </a:cubicBezTo>
                  <a:cubicBezTo>
                    <a:pt x="29" y="342"/>
                    <a:pt x="67" y="393"/>
                    <a:pt x="62" y="434"/>
                  </a:cubicBezTo>
                  <a:cubicBezTo>
                    <a:pt x="57" y="475"/>
                    <a:pt x="13" y="516"/>
                    <a:pt x="0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>
              <a:off x="360" y="1291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32"/>
            <p:cNvSpPr>
              <a:spLocks noChangeShapeType="1"/>
            </p:cNvSpPr>
            <p:nvPr/>
          </p:nvSpPr>
          <p:spPr bwMode="auto">
            <a:xfrm flipV="1">
              <a:off x="1283" y="118"/>
              <a:ext cx="0" cy="9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Rectangle 33"/>
            <p:cNvSpPr>
              <a:spLocks noChangeArrowheads="1"/>
            </p:cNvSpPr>
            <p:nvPr/>
          </p:nvSpPr>
          <p:spPr bwMode="auto">
            <a:xfrm>
              <a:off x="1309" y="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y</a:t>
              </a:r>
            </a:p>
          </p:txBody>
        </p:sp>
        <p:sp>
          <p:nvSpPr>
            <p:cNvPr id="69" name="Rectangle 34"/>
            <p:cNvSpPr>
              <a:spLocks noChangeArrowheads="1"/>
            </p:cNvSpPr>
            <p:nvPr/>
          </p:nvSpPr>
          <p:spPr bwMode="auto">
            <a:xfrm>
              <a:off x="433" y="74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0" name="Rectangle 35"/>
            <p:cNvSpPr>
              <a:spLocks noChangeArrowheads="1"/>
            </p:cNvSpPr>
            <p:nvPr/>
          </p:nvSpPr>
          <p:spPr bwMode="auto">
            <a:xfrm>
              <a:off x="433" y="98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1" name="Rectangle 36"/>
            <p:cNvSpPr>
              <a:spLocks noChangeArrowheads="1"/>
            </p:cNvSpPr>
            <p:nvPr/>
          </p:nvSpPr>
          <p:spPr bwMode="auto">
            <a:xfrm>
              <a:off x="981" y="75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2" name="Rectangle 37"/>
            <p:cNvSpPr>
              <a:spLocks noChangeArrowheads="1"/>
            </p:cNvSpPr>
            <p:nvPr/>
          </p:nvSpPr>
          <p:spPr bwMode="auto">
            <a:xfrm>
              <a:off x="981" y="99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3" name="Rectangle 38"/>
            <p:cNvSpPr>
              <a:spLocks noChangeArrowheads="1"/>
            </p:cNvSpPr>
            <p:nvPr/>
          </p:nvSpPr>
          <p:spPr bwMode="auto">
            <a:xfrm>
              <a:off x="1808" y="739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4" name="Rectangle 39"/>
            <p:cNvSpPr>
              <a:spLocks noChangeArrowheads="1"/>
            </p:cNvSpPr>
            <p:nvPr/>
          </p:nvSpPr>
          <p:spPr bwMode="auto">
            <a:xfrm>
              <a:off x="1808" y="975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75" name="Line 40"/>
            <p:cNvSpPr>
              <a:spLocks noChangeShapeType="1"/>
            </p:cNvSpPr>
            <p:nvPr/>
          </p:nvSpPr>
          <p:spPr bwMode="auto">
            <a:xfrm rot="5400000">
              <a:off x="2327" y="638"/>
              <a:ext cx="0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41"/>
            <p:cNvSpPr>
              <a:spLocks noChangeShapeType="1"/>
            </p:cNvSpPr>
            <p:nvPr/>
          </p:nvSpPr>
          <p:spPr bwMode="auto">
            <a:xfrm rot="5400000">
              <a:off x="2357" y="1187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42"/>
            <p:cNvSpPr>
              <a:spLocks noChangeShapeType="1"/>
            </p:cNvSpPr>
            <p:nvPr/>
          </p:nvSpPr>
          <p:spPr bwMode="auto">
            <a:xfrm rot="5400000">
              <a:off x="2068" y="1022"/>
              <a:ext cx="549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Rectangle 43"/>
            <p:cNvSpPr>
              <a:spLocks noChangeArrowheads="1"/>
            </p:cNvSpPr>
            <p:nvPr/>
          </p:nvSpPr>
          <p:spPr bwMode="auto">
            <a:xfrm>
              <a:off x="2412" y="745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d</a:t>
              </a:r>
            </a:p>
          </p:txBody>
        </p:sp>
        <p:sp>
          <p:nvSpPr>
            <p:cNvPr id="79" name="Rectangle 44"/>
            <p:cNvSpPr>
              <a:spLocks noChangeArrowheads="1"/>
            </p:cNvSpPr>
            <p:nvPr/>
          </p:nvSpPr>
          <p:spPr bwMode="auto">
            <a:xfrm>
              <a:off x="2579" y="102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dirty="0">
                  <a:solidFill>
                    <a:srgbClr val="3333FF"/>
                  </a:solidFill>
                  <a:sym typeface="Monotype Sorts" pitchFamily="2" charset="2"/>
                </a:rPr>
                <a:t>x</a:t>
              </a:r>
            </a:p>
          </p:txBody>
        </p:sp>
        <p:sp>
          <p:nvSpPr>
            <p:cNvPr id="80" name="Text Box 45"/>
            <p:cNvSpPr txBox="1">
              <a:spLocks noChangeArrowheads="1"/>
            </p:cNvSpPr>
            <p:nvPr/>
          </p:nvSpPr>
          <p:spPr bwMode="auto">
            <a:xfrm>
              <a:off x="1108" y="912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/>
                <a:t>o</a:t>
              </a:r>
            </a:p>
          </p:txBody>
        </p:sp>
        <p:sp>
          <p:nvSpPr>
            <p:cNvPr id="81" name="Line 46"/>
            <p:cNvSpPr>
              <a:spLocks noChangeShapeType="1"/>
            </p:cNvSpPr>
            <p:nvPr/>
          </p:nvSpPr>
          <p:spPr bwMode="auto">
            <a:xfrm>
              <a:off x="300" y="1032"/>
              <a:ext cx="2336" cy="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" name="Line 24"/>
          <p:cNvSpPr>
            <a:spLocks noChangeShapeType="1"/>
          </p:cNvSpPr>
          <p:nvPr/>
        </p:nvSpPr>
        <p:spPr bwMode="auto">
          <a:xfrm>
            <a:off x="7584507" y="979206"/>
            <a:ext cx="1027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94788"/>
              </p:ext>
            </p:extLst>
          </p:nvPr>
        </p:nvGraphicFramePr>
        <p:xfrm>
          <a:off x="8677115" y="776800"/>
          <a:ext cx="3508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95" name="公式" r:id="rId3" imgW="177480" imgH="203040" progId="Equation.3">
                  <p:embed/>
                </p:oleObj>
              </mc:Choice>
              <mc:Fallback>
                <p:oleObj name="公式" r:id="rId3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7115" y="776800"/>
                        <a:ext cx="35083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Line 27"/>
          <p:cNvSpPr>
            <a:spLocks noChangeShapeType="1"/>
          </p:cNvSpPr>
          <p:nvPr/>
        </p:nvSpPr>
        <p:spPr bwMode="auto">
          <a:xfrm flipH="1">
            <a:off x="7885595" y="2585407"/>
            <a:ext cx="1097497" cy="559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55368"/>
              </p:ext>
            </p:extLst>
          </p:nvPr>
        </p:nvGraphicFramePr>
        <p:xfrm>
          <a:off x="7524569" y="2232559"/>
          <a:ext cx="352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96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569" y="2232559"/>
                        <a:ext cx="3524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47"/>
          <p:cNvGrpSpPr>
            <a:grpSpLocks/>
          </p:cNvGrpSpPr>
          <p:nvPr/>
        </p:nvGrpSpPr>
        <p:grpSpPr bwMode="auto">
          <a:xfrm>
            <a:off x="7344934" y="1360895"/>
            <a:ext cx="1914525" cy="622300"/>
            <a:chOff x="0" y="7"/>
            <a:chExt cx="1206" cy="392"/>
          </a:xfrm>
        </p:grpSpPr>
        <p:grpSp>
          <p:nvGrpSpPr>
            <p:cNvPr id="87" name="Group 48"/>
            <p:cNvGrpSpPr>
              <a:grpSpLocks/>
            </p:cNvGrpSpPr>
            <p:nvPr/>
          </p:nvGrpSpPr>
          <p:grpSpPr bwMode="auto">
            <a:xfrm>
              <a:off x="0" y="67"/>
              <a:ext cx="1127" cy="332"/>
              <a:chOff x="0" y="0"/>
              <a:chExt cx="1127" cy="332"/>
            </a:xfrm>
          </p:grpSpPr>
          <p:sp>
            <p:nvSpPr>
              <p:cNvPr id="89" name="Rectangle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27" cy="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0" name="Line 50"/>
              <p:cNvSpPr>
                <a:spLocks noChangeShapeType="1"/>
              </p:cNvSpPr>
              <p:nvPr/>
            </p:nvSpPr>
            <p:spPr bwMode="auto">
              <a:xfrm>
                <a:off x="890" y="3"/>
                <a:ext cx="4" cy="17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stealth" w="med" len="med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51"/>
              <p:cNvSpPr>
                <a:spLocks noChangeShapeType="1"/>
              </p:cNvSpPr>
              <p:nvPr/>
            </p:nvSpPr>
            <p:spPr bwMode="auto">
              <a:xfrm flipH="1">
                <a:off x="186" y="1"/>
                <a:ext cx="13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52"/>
              <p:cNvSpPr>
                <a:spLocks noChangeShapeType="1"/>
              </p:cNvSpPr>
              <p:nvPr/>
            </p:nvSpPr>
            <p:spPr bwMode="auto">
              <a:xfrm>
                <a:off x="186" y="332"/>
                <a:ext cx="13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8" name="Text Box 53"/>
            <p:cNvSpPr txBox="1">
              <a:spLocks noChangeArrowheads="1"/>
            </p:cNvSpPr>
            <p:nvPr/>
          </p:nvSpPr>
          <p:spPr bwMode="auto">
            <a:xfrm>
              <a:off x="917" y="7"/>
              <a:ext cx="2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000" dirty="0">
                  <a:solidFill>
                    <a:srgbClr val="0000FF"/>
                  </a:solidFill>
                </a:rPr>
                <a:t>y</a:t>
              </a:r>
            </a:p>
          </p:txBody>
        </p:sp>
      </p:grpSp>
      <p:grpSp>
        <p:nvGrpSpPr>
          <p:cNvPr id="93" name="Group 20"/>
          <p:cNvGrpSpPr>
            <a:grpSpLocks/>
          </p:cNvGrpSpPr>
          <p:nvPr/>
        </p:nvGrpSpPr>
        <p:grpSpPr bwMode="auto">
          <a:xfrm>
            <a:off x="7351145" y="596269"/>
            <a:ext cx="1782763" cy="2824162"/>
            <a:chOff x="40" y="-30"/>
            <a:chExt cx="1123" cy="1779"/>
          </a:xfrm>
        </p:grpSpPr>
        <p:sp>
          <p:nvSpPr>
            <p:cNvPr id="94" name="Rectangle 21"/>
            <p:cNvSpPr>
              <a:spLocks noChangeArrowheads="1"/>
            </p:cNvSpPr>
            <p:nvPr/>
          </p:nvSpPr>
          <p:spPr bwMode="auto">
            <a:xfrm>
              <a:off x="44" y="-30"/>
              <a:ext cx="1114" cy="13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" name="Line 22"/>
            <p:cNvSpPr>
              <a:spLocks noChangeShapeType="1"/>
            </p:cNvSpPr>
            <p:nvPr/>
          </p:nvSpPr>
          <p:spPr bwMode="auto">
            <a:xfrm>
              <a:off x="40" y="1402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23"/>
            <p:cNvSpPr>
              <a:spLocks noChangeShapeType="1"/>
            </p:cNvSpPr>
            <p:nvPr/>
          </p:nvSpPr>
          <p:spPr bwMode="auto">
            <a:xfrm>
              <a:off x="1152" y="1381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24"/>
            <p:cNvSpPr>
              <a:spLocks noChangeShapeType="1"/>
            </p:cNvSpPr>
            <p:nvPr/>
          </p:nvSpPr>
          <p:spPr bwMode="auto">
            <a:xfrm flipV="1">
              <a:off x="44" y="1525"/>
              <a:ext cx="1119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Rectangle 25"/>
            <p:cNvSpPr>
              <a:spLocks noChangeArrowheads="1"/>
            </p:cNvSpPr>
            <p:nvPr/>
          </p:nvSpPr>
          <p:spPr bwMode="auto">
            <a:xfrm>
              <a:off x="449" y="1461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i="1" dirty="0">
                  <a:solidFill>
                    <a:srgbClr val="3333FF"/>
                  </a:solidFill>
                  <a:latin typeface="+mn-lt"/>
                  <a:sym typeface="Monotype Sorts" pitchFamily="2" charset="2"/>
                </a:rPr>
                <a:t>l</a:t>
              </a:r>
            </a:p>
          </p:txBody>
        </p:sp>
      </p:grpSp>
      <p:sp>
        <p:nvSpPr>
          <p:cNvPr id="99" name="Line 52"/>
          <p:cNvSpPr>
            <a:spLocks noChangeShapeType="1"/>
          </p:cNvSpPr>
          <p:nvPr/>
        </p:nvSpPr>
        <p:spPr bwMode="auto">
          <a:xfrm>
            <a:off x="7770507" y="2803932"/>
            <a:ext cx="2143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51"/>
          <p:cNvSpPr>
            <a:spLocks noChangeShapeType="1"/>
          </p:cNvSpPr>
          <p:nvPr/>
        </p:nvSpPr>
        <p:spPr bwMode="auto">
          <a:xfrm flipH="1">
            <a:off x="7786120" y="581433"/>
            <a:ext cx="2143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Text Box 16"/>
          <p:cNvSpPr txBox="1">
            <a:spLocks noChangeArrowheads="1"/>
          </p:cNvSpPr>
          <p:nvPr/>
        </p:nvSpPr>
        <p:spPr bwMode="auto">
          <a:xfrm>
            <a:off x="3278347" y="204861"/>
            <a:ext cx="1182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</a:rPr>
              <a:t>板外:</a:t>
            </a:r>
          </a:p>
        </p:txBody>
      </p:sp>
      <p:graphicFrame>
        <p:nvGraphicFramePr>
          <p:cNvPr id="10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85545"/>
              </p:ext>
            </p:extLst>
          </p:nvPr>
        </p:nvGraphicFramePr>
        <p:xfrm>
          <a:off x="2061596" y="1160852"/>
          <a:ext cx="37877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97" name="公式" r:id="rId7" imgW="1511280" imgH="291960" progId="Equation.3">
                  <p:embed/>
                </p:oleObj>
              </mc:Choice>
              <mc:Fallback>
                <p:oleObj name="公式" r:id="rId7" imgW="15112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596" y="1160852"/>
                        <a:ext cx="37877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AutoShape 18"/>
          <p:cNvSpPr>
            <a:spLocks noChangeArrowheads="1"/>
          </p:cNvSpPr>
          <p:nvPr/>
        </p:nvSpPr>
        <p:spPr bwMode="auto">
          <a:xfrm>
            <a:off x="2028985" y="2621120"/>
            <a:ext cx="744538" cy="295275"/>
          </a:xfrm>
          <a:prstGeom prst="rightArrow">
            <a:avLst>
              <a:gd name="adj1" fmla="val 50000"/>
              <a:gd name="adj2" fmla="val 107092"/>
            </a:avLst>
          </a:prstGeom>
          <a:solidFill>
            <a:srgbClr val="64E10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0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47975"/>
              </p:ext>
            </p:extLst>
          </p:nvPr>
        </p:nvGraphicFramePr>
        <p:xfrm>
          <a:off x="3278348" y="2086383"/>
          <a:ext cx="156686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98" name="公式" r:id="rId9" imgW="622080" imgH="393480" progId="Equation.3">
                  <p:embed/>
                </p:oleObj>
              </mc:Choice>
              <mc:Fallback>
                <p:oleObj name="公式" r:id="rId9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348" y="2086383"/>
                        <a:ext cx="156686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235414"/>
              </p:ext>
            </p:extLst>
          </p:nvPr>
        </p:nvGraphicFramePr>
        <p:xfrm>
          <a:off x="2191703" y="3269870"/>
          <a:ext cx="21732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99" name="公式" r:id="rId11" imgW="863280" imgH="393480" progId="Equation.3">
                  <p:embed/>
                </p:oleObj>
              </mc:Choice>
              <mc:Fallback>
                <p:oleObj name="公式" r:id="rId11" imgW="863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703" y="3269870"/>
                        <a:ext cx="217328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436090"/>
              </p:ext>
            </p:extLst>
          </p:nvPr>
        </p:nvGraphicFramePr>
        <p:xfrm>
          <a:off x="4970503" y="3151344"/>
          <a:ext cx="22685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0" name="公式" r:id="rId13" imgW="901440" imgH="393480" progId="Equation.3">
                  <p:embed/>
                </p:oleObj>
              </mc:Choice>
              <mc:Fallback>
                <p:oleObj name="公式" r:id="rId13" imgW="901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503" y="3151344"/>
                        <a:ext cx="226853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" name="Group 26"/>
          <p:cNvGrpSpPr>
            <a:grpSpLocks/>
          </p:cNvGrpSpPr>
          <p:nvPr/>
        </p:nvGrpSpPr>
        <p:grpSpPr bwMode="auto">
          <a:xfrm>
            <a:off x="6023992" y="4098749"/>
            <a:ext cx="3956050" cy="2097088"/>
            <a:chOff x="300" y="0"/>
            <a:chExt cx="2492" cy="1321"/>
          </a:xfrm>
        </p:grpSpPr>
        <p:sp>
          <p:nvSpPr>
            <p:cNvPr id="143" name="未知"/>
            <p:cNvSpPr>
              <a:spLocks/>
            </p:cNvSpPr>
            <p:nvPr/>
          </p:nvSpPr>
          <p:spPr bwMode="auto">
            <a:xfrm>
              <a:off x="300" y="748"/>
              <a:ext cx="1932" cy="546"/>
            </a:xfrm>
            <a:custGeom>
              <a:avLst/>
              <a:gdLst>
                <a:gd name="T0" fmla="*/ 84 w 1932"/>
                <a:gd name="T1" fmla="*/ 6 h 546"/>
                <a:gd name="T2" fmla="*/ 1896 w 1932"/>
                <a:gd name="T3" fmla="*/ 0 h 546"/>
                <a:gd name="T4" fmla="*/ 1932 w 1932"/>
                <a:gd name="T5" fmla="*/ 114 h 546"/>
                <a:gd name="T6" fmla="*/ 1920 w 1932"/>
                <a:gd name="T7" fmla="*/ 234 h 546"/>
                <a:gd name="T8" fmla="*/ 1890 w 1932"/>
                <a:gd name="T9" fmla="*/ 294 h 546"/>
                <a:gd name="T10" fmla="*/ 1908 w 1932"/>
                <a:gd name="T11" fmla="*/ 378 h 546"/>
                <a:gd name="T12" fmla="*/ 1932 w 1932"/>
                <a:gd name="T13" fmla="*/ 462 h 546"/>
                <a:gd name="T14" fmla="*/ 1866 w 1932"/>
                <a:gd name="T15" fmla="*/ 546 h 546"/>
                <a:gd name="T16" fmla="*/ 36 w 1932"/>
                <a:gd name="T17" fmla="*/ 540 h 546"/>
                <a:gd name="T18" fmla="*/ 66 w 1932"/>
                <a:gd name="T19" fmla="*/ 486 h 546"/>
                <a:gd name="T20" fmla="*/ 30 w 1932"/>
                <a:gd name="T21" fmla="*/ 288 h 546"/>
                <a:gd name="T22" fmla="*/ 0 w 1932"/>
                <a:gd name="T23" fmla="*/ 144 h 546"/>
                <a:gd name="T24" fmla="*/ 84 w 1932"/>
                <a:gd name="T25" fmla="*/ 6 h 5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32"/>
                <a:gd name="T40" fmla="*/ 0 h 546"/>
                <a:gd name="T41" fmla="*/ 1932 w 1932"/>
                <a:gd name="T42" fmla="*/ 546 h 54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32" h="546">
                  <a:moveTo>
                    <a:pt x="84" y="6"/>
                  </a:moveTo>
                  <a:lnTo>
                    <a:pt x="1896" y="0"/>
                  </a:lnTo>
                  <a:lnTo>
                    <a:pt x="1932" y="114"/>
                  </a:lnTo>
                  <a:lnTo>
                    <a:pt x="1920" y="234"/>
                  </a:lnTo>
                  <a:lnTo>
                    <a:pt x="1890" y="294"/>
                  </a:lnTo>
                  <a:lnTo>
                    <a:pt x="1908" y="378"/>
                  </a:lnTo>
                  <a:lnTo>
                    <a:pt x="1932" y="462"/>
                  </a:lnTo>
                  <a:lnTo>
                    <a:pt x="1866" y="546"/>
                  </a:lnTo>
                  <a:lnTo>
                    <a:pt x="36" y="540"/>
                  </a:lnTo>
                  <a:lnTo>
                    <a:pt x="66" y="486"/>
                  </a:lnTo>
                  <a:lnTo>
                    <a:pt x="30" y="288"/>
                  </a:lnTo>
                  <a:lnTo>
                    <a:pt x="0" y="144"/>
                  </a:lnTo>
                  <a:lnTo>
                    <a:pt x="8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未知"/>
            <p:cNvSpPr>
              <a:spLocks/>
            </p:cNvSpPr>
            <p:nvPr/>
          </p:nvSpPr>
          <p:spPr bwMode="auto">
            <a:xfrm>
              <a:off x="307" y="752"/>
              <a:ext cx="74" cy="538"/>
            </a:xfrm>
            <a:custGeom>
              <a:avLst/>
              <a:gdLst>
                <a:gd name="T0" fmla="*/ 74 w 74"/>
                <a:gd name="T1" fmla="*/ 0 h 538"/>
                <a:gd name="T2" fmla="*/ 2 w 74"/>
                <a:gd name="T3" fmla="*/ 155 h 538"/>
                <a:gd name="T4" fmla="*/ 64 w 74"/>
                <a:gd name="T5" fmla="*/ 455 h 538"/>
                <a:gd name="T6" fmla="*/ 43 w 74"/>
                <a:gd name="T7" fmla="*/ 538 h 5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38"/>
                <a:gd name="T14" fmla="*/ 74 w 74"/>
                <a:gd name="T15" fmla="*/ 538 h 5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38">
                  <a:moveTo>
                    <a:pt x="74" y="0"/>
                  </a:moveTo>
                  <a:cubicBezTo>
                    <a:pt x="39" y="39"/>
                    <a:pt x="4" y="79"/>
                    <a:pt x="2" y="155"/>
                  </a:cubicBezTo>
                  <a:cubicBezTo>
                    <a:pt x="0" y="231"/>
                    <a:pt x="57" y="391"/>
                    <a:pt x="64" y="455"/>
                  </a:cubicBezTo>
                  <a:cubicBezTo>
                    <a:pt x="71" y="519"/>
                    <a:pt x="12" y="528"/>
                    <a:pt x="43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Line 29"/>
            <p:cNvSpPr>
              <a:spLocks noChangeShapeType="1"/>
            </p:cNvSpPr>
            <p:nvPr/>
          </p:nvSpPr>
          <p:spPr bwMode="auto">
            <a:xfrm>
              <a:off x="380" y="752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未知"/>
            <p:cNvSpPr>
              <a:spLocks/>
            </p:cNvSpPr>
            <p:nvPr/>
          </p:nvSpPr>
          <p:spPr bwMode="auto">
            <a:xfrm>
              <a:off x="2164" y="762"/>
              <a:ext cx="72" cy="538"/>
            </a:xfrm>
            <a:custGeom>
              <a:avLst/>
              <a:gdLst>
                <a:gd name="T0" fmla="*/ 31 w 72"/>
                <a:gd name="T1" fmla="*/ 0 h 538"/>
                <a:gd name="T2" fmla="*/ 72 w 72"/>
                <a:gd name="T3" fmla="*/ 124 h 538"/>
                <a:gd name="T4" fmla="*/ 31 w 72"/>
                <a:gd name="T5" fmla="*/ 290 h 538"/>
                <a:gd name="T6" fmla="*/ 62 w 72"/>
                <a:gd name="T7" fmla="*/ 434 h 538"/>
                <a:gd name="T8" fmla="*/ 0 w 72"/>
                <a:gd name="T9" fmla="*/ 538 h 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538"/>
                <a:gd name="T17" fmla="*/ 72 w 72"/>
                <a:gd name="T18" fmla="*/ 538 h 5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538">
                  <a:moveTo>
                    <a:pt x="31" y="0"/>
                  </a:moveTo>
                  <a:cubicBezTo>
                    <a:pt x="38" y="20"/>
                    <a:pt x="72" y="76"/>
                    <a:pt x="72" y="124"/>
                  </a:cubicBezTo>
                  <a:cubicBezTo>
                    <a:pt x="72" y="172"/>
                    <a:pt x="33" y="238"/>
                    <a:pt x="31" y="290"/>
                  </a:cubicBezTo>
                  <a:cubicBezTo>
                    <a:pt x="29" y="342"/>
                    <a:pt x="67" y="393"/>
                    <a:pt x="62" y="434"/>
                  </a:cubicBezTo>
                  <a:cubicBezTo>
                    <a:pt x="57" y="475"/>
                    <a:pt x="13" y="516"/>
                    <a:pt x="0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Line 31"/>
            <p:cNvSpPr>
              <a:spLocks noChangeShapeType="1"/>
            </p:cNvSpPr>
            <p:nvPr/>
          </p:nvSpPr>
          <p:spPr bwMode="auto">
            <a:xfrm>
              <a:off x="360" y="1291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Line 32"/>
            <p:cNvSpPr>
              <a:spLocks noChangeShapeType="1"/>
            </p:cNvSpPr>
            <p:nvPr/>
          </p:nvSpPr>
          <p:spPr bwMode="auto">
            <a:xfrm flipV="1">
              <a:off x="1283" y="118"/>
              <a:ext cx="0" cy="9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Rectangle 33"/>
            <p:cNvSpPr>
              <a:spLocks noChangeArrowheads="1"/>
            </p:cNvSpPr>
            <p:nvPr/>
          </p:nvSpPr>
          <p:spPr bwMode="auto">
            <a:xfrm>
              <a:off x="1309" y="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y</a:t>
              </a:r>
            </a:p>
          </p:txBody>
        </p:sp>
        <p:sp>
          <p:nvSpPr>
            <p:cNvPr id="150" name="Rectangle 34"/>
            <p:cNvSpPr>
              <a:spLocks noChangeArrowheads="1"/>
            </p:cNvSpPr>
            <p:nvPr/>
          </p:nvSpPr>
          <p:spPr bwMode="auto">
            <a:xfrm>
              <a:off x="433" y="74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1" name="Rectangle 35"/>
            <p:cNvSpPr>
              <a:spLocks noChangeArrowheads="1"/>
            </p:cNvSpPr>
            <p:nvPr/>
          </p:nvSpPr>
          <p:spPr bwMode="auto">
            <a:xfrm>
              <a:off x="433" y="98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2" name="Rectangle 36"/>
            <p:cNvSpPr>
              <a:spLocks noChangeArrowheads="1"/>
            </p:cNvSpPr>
            <p:nvPr/>
          </p:nvSpPr>
          <p:spPr bwMode="auto">
            <a:xfrm>
              <a:off x="981" y="75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3" name="Rectangle 37"/>
            <p:cNvSpPr>
              <a:spLocks noChangeArrowheads="1"/>
            </p:cNvSpPr>
            <p:nvPr/>
          </p:nvSpPr>
          <p:spPr bwMode="auto">
            <a:xfrm>
              <a:off x="981" y="99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4" name="Rectangle 38"/>
            <p:cNvSpPr>
              <a:spLocks noChangeArrowheads="1"/>
            </p:cNvSpPr>
            <p:nvPr/>
          </p:nvSpPr>
          <p:spPr bwMode="auto">
            <a:xfrm>
              <a:off x="1808" y="739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5" name="Rectangle 39"/>
            <p:cNvSpPr>
              <a:spLocks noChangeArrowheads="1"/>
            </p:cNvSpPr>
            <p:nvPr/>
          </p:nvSpPr>
          <p:spPr bwMode="auto">
            <a:xfrm>
              <a:off x="1808" y="975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6" name="Line 40"/>
            <p:cNvSpPr>
              <a:spLocks noChangeShapeType="1"/>
            </p:cNvSpPr>
            <p:nvPr/>
          </p:nvSpPr>
          <p:spPr bwMode="auto">
            <a:xfrm rot="5400000">
              <a:off x="2327" y="638"/>
              <a:ext cx="0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Line 41"/>
            <p:cNvSpPr>
              <a:spLocks noChangeShapeType="1"/>
            </p:cNvSpPr>
            <p:nvPr/>
          </p:nvSpPr>
          <p:spPr bwMode="auto">
            <a:xfrm rot="5400000">
              <a:off x="2357" y="1187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Line 42"/>
            <p:cNvSpPr>
              <a:spLocks noChangeShapeType="1"/>
            </p:cNvSpPr>
            <p:nvPr/>
          </p:nvSpPr>
          <p:spPr bwMode="auto">
            <a:xfrm rot="5400000">
              <a:off x="2068" y="1022"/>
              <a:ext cx="549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Rectangle 43"/>
            <p:cNvSpPr>
              <a:spLocks noChangeArrowheads="1"/>
            </p:cNvSpPr>
            <p:nvPr/>
          </p:nvSpPr>
          <p:spPr bwMode="auto">
            <a:xfrm>
              <a:off x="2412" y="745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d</a:t>
              </a:r>
            </a:p>
          </p:txBody>
        </p:sp>
        <p:sp>
          <p:nvSpPr>
            <p:cNvPr id="160" name="Rectangle 44"/>
            <p:cNvSpPr>
              <a:spLocks noChangeArrowheads="1"/>
            </p:cNvSpPr>
            <p:nvPr/>
          </p:nvSpPr>
          <p:spPr bwMode="auto">
            <a:xfrm>
              <a:off x="2579" y="102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 dirty="0">
                  <a:solidFill>
                    <a:srgbClr val="3333FF"/>
                  </a:solidFill>
                  <a:sym typeface="Monotype Sorts" pitchFamily="2" charset="2"/>
                </a:rPr>
                <a:t>x</a:t>
              </a:r>
            </a:p>
          </p:txBody>
        </p:sp>
        <p:sp>
          <p:nvSpPr>
            <p:cNvPr id="161" name="Text Box 45"/>
            <p:cNvSpPr txBox="1">
              <a:spLocks noChangeArrowheads="1"/>
            </p:cNvSpPr>
            <p:nvPr/>
          </p:nvSpPr>
          <p:spPr bwMode="auto">
            <a:xfrm>
              <a:off x="1108" y="912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/>
                <a:t>o</a:t>
              </a:r>
            </a:p>
          </p:txBody>
        </p:sp>
        <p:sp>
          <p:nvSpPr>
            <p:cNvPr id="162" name="Line 46"/>
            <p:cNvSpPr>
              <a:spLocks noChangeShapeType="1"/>
            </p:cNvSpPr>
            <p:nvPr/>
          </p:nvSpPr>
          <p:spPr bwMode="auto">
            <a:xfrm>
              <a:off x="300" y="1032"/>
              <a:ext cx="2336" cy="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3" name="Line 24"/>
          <p:cNvSpPr>
            <a:spLocks noChangeShapeType="1"/>
          </p:cNvSpPr>
          <p:nvPr/>
        </p:nvSpPr>
        <p:spPr bwMode="auto">
          <a:xfrm>
            <a:off x="7794849" y="4994372"/>
            <a:ext cx="624798" cy="24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140634"/>
              </p:ext>
            </p:extLst>
          </p:nvPr>
        </p:nvGraphicFramePr>
        <p:xfrm>
          <a:off x="8493479" y="4769468"/>
          <a:ext cx="3508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1" name="公式" r:id="rId15" imgW="177480" imgH="203040" progId="Equation.3">
                  <p:embed/>
                </p:oleObj>
              </mc:Choice>
              <mc:Fallback>
                <p:oleObj name="公式" r:id="rId1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479" y="4769468"/>
                        <a:ext cx="35083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Line 27"/>
          <p:cNvSpPr>
            <a:spLocks noChangeShapeType="1"/>
          </p:cNvSpPr>
          <p:nvPr/>
        </p:nvSpPr>
        <p:spPr bwMode="auto">
          <a:xfrm flipH="1">
            <a:off x="7357494" y="6538738"/>
            <a:ext cx="73866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719587"/>
              </p:ext>
            </p:extLst>
          </p:nvPr>
        </p:nvGraphicFramePr>
        <p:xfrm>
          <a:off x="6944747" y="6320456"/>
          <a:ext cx="352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2" name="公式" r:id="rId16" imgW="177480" imgH="203040" progId="Equation.3">
                  <p:embed/>
                </p:oleObj>
              </mc:Choice>
              <mc:Fallback>
                <p:oleObj name="公式" r:id="rId16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747" y="6320456"/>
                        <a:ext cx="3524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38249"/>
              </p:ext>
            </p:extLst>
          </p:nvPr>
        </p:nvGraphicFramePr>
        <p:xfrm>
          <a:off x="7486006" y="3476067"/>
          <a:ext cx="3082750" cy="76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3" name="公式" r:id="rId17" imgW="1104840" imgH="253800" progId="Equation.3">
                  <p:embed/>
                </p:oleObj>
              </mc:Choice>
              <mc:Fallback>
                <p:oleObj name="公式" r:id="rId17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006" y="3476067"/>
                        <a:ext cx="3082750" cy="762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矩形 167"/>
          <p:cNvSpPr/>
          <p:nvPr/>
        </p:nvSpPr>
        <p:spPr>
          <a:xfrm>
            <a:off x="8780754" y="6281525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顺磁质</a:t>
            </a:r>
            <a:endParaRPr lang="zh-CN" altLang="en-US" dirty="0"/>
          </a:p>
        </p:txBody>
      </p:sp>
      <p:sp>
        <p:nvSpPr>
          <p:cNvPr id="169" name="Line 15"/>
          <p:cNvSpPr>
            <a:spLocks noChangeShapeType="1"/>
          </p:cNvSpPr>
          <p:nvPr/>
        </p:nvSpPr>
        <p:spPr bwMode="auto">
          <a:xfrm>
            <a:off x="6876866" y="5308423"/>
            <a:ext cx="4377" cy="709614"/>
          </a:xfrm>
          <a:prstGeom prst="line">
            <a:avLst/>
          </a:prstGeom>
          <a:noFill/>
          <a:ln w="38100">
            <a:solidFill>
              <a:srgbClr val="CC0000"/>
            </a:solidFill>
            <a:miter lim="800000"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838573"/>
              </p:ext>
            </p:extLst>
          </p:nvPr>
        </p:nvGraphicFramePr>
        <p:xfrm>
          <a:off x="6681884" y="4676598"/>
          <a:ext cx="50323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4" name="公式" r:id="rId19" imgW="190440" imgH="228600" progId="Equation.3">
                  <p:embed/>
                </p:oleObj>
              </mc:Choice>
              <mc:Fallback>
                <p:oleObj name="公式" r:id="rId19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884" y="4676598"/>
                        <a:ext cx="503238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7" name="Group 153"/>
          <p:cNvGrpSpPr>
            <a:grpSpLocks/>
          </p:cNvGrpSpPr>
          <p:nvPr/>
        </p:nvGrpSpPr>
        <p:grpSpPr bwMode="auto">
          <a:xfrm>
            <a:off x="6378395" y="4908705"/>
            <a:ext cx="228600" cy="228600"/>
            <a:chOff x="2784" y="1872"/>
            <a:chExt cx="144" cy="144"/>
          </a:xfrm>
        </p:grpSpPr>
        <p:sp>
          <p:nvSpPr>
            <p:cNvPr id="178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79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180" name="对象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178813"/>
              </p:ext>
            </p:extLst>
          </p:nvPr>
        </p:nvGraphicFramePr>
        <p:xfrm>
          <a:off x="5807298" y="4685452"/>
          <a:ext cx="427832" cy="55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5" name="公式" r:id="rId21" imgW="164880" imgH="215640" progId="Equation.3">
                  <p:embed/>
                </p:oleObj>
              </mc:Choice>
              <mc:Fallback>
                <p:oleObj name="公式" r:id="rId21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07298" y="4685452"/>
                        <a:ext cx="427832" cy="55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90154"/>
              </p:ext>
            </p:extLst>
          </p:nvPr>
        </p:nvGraphicFramePr>
        <p:xfrm>
          <a:off x="2535238" y="4302125"/>
          <a:ext cx="2976562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6" name="公式" r:id="rId23" imgW="1066680" imgH="393480" progId="Equation.3">
                  <p:embed/>
                </p:oleObj>
              </mc:Choice>
              <mc:Fallback>
                <p:oleObj name="公式" r:id="rId23" imgW="1066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4302125"/>
                        <a:ext cx="2976562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" name="Line 15"/>
          <p:cNvSpPr>
            <a:spLocks noChangeShapeType="1"/>
          </p:cNvSpPr>
          <p:nvPr/>
        </p:nvSpPr>
        <p:spPr bwMode="auto">
          <a:xfrm flipH="1" flipV="1">
            <a:off x="8189342" y="5483225"/>
            <a:ext cx="4762" cy="649564"/>
          </a:xfrm>
          <a:prstGeom prst="line">
            <a:avLst/>
          </a:prstGeom>
          <a:noFill/>
          <a:ln w="38100">
            <a:solidFill>
              <a:srgbClr val="CC0000"/>
            </a:solidFill>
            <a:miter lim="800000"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37681"/>
              </p:ext>
            </p:extLst>
          </p:nvPr>
        </p:nvGraphicFramePr>
        <p:xfrm>
          <a:off x="8254670" y="6050150"/>
          <a:ext cx="5699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7" name="公式" r:id="rId25" imgW="215640" imgH="228600" progId="Equation.3">
                  <p:embed/>
                </p:oleObj>
              </mc:Choice>
              <mc:Fallback>
                <p:oleObj name="公式" r:id="rId25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4670" y="6050150"/>
                        <a:ext cx="56991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5" name="Group 153"/>
          <p:cNvGrpSpPr>
            <a:grpSpLocks/>
          </p:cNvGrpSpPr>
          <p:nvPr/>
        </p:nvGrpSpPr>
        <p:grpSpPr bwMode="auto">
          <a:xfrm>
            <a:off x="6402172" y="6375224"/>
            <a:ext cx="228600" cy="228600"/>
            <a:chOff x="2784" y="1872"/>
            <a:chExt cx="144" cy="144"/>
          </a:xfrm>
        </p:grpSpPr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2784" y="187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2832" y="19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aphicFrame>
        <p:nvGraphicFramePr>
          <p:cNvPr id="188" name="对象 1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18334"/>
              </p:ext>
            </p:extLst>
          </p:nvPr>
        </p:nvGraphicFramePr>
        <p:xfrm>
          <a:off x="5760416" y="6230761"/>
          <a:ext cx="4619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8" name="公式" r:id="rId27" imgW="177480" imgH="215640" progId="Equation.3">
                  <p:embed/>
                </p:oleObj>
              </mc:Choice>
              <mc:Fallback>
                <p:oleObj name="公式" r:id="rId27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760416" y="6230761"/>
                        <a:ext cx="461963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695852"/>
              </p:ext>
            </p:extLst>
          </p:nvPr>
        </p:nvGraphicFramePr>
        <p:xfrm>
          <a:off x="2252663" y="5446713"/>
          <a:ext cx="3048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09" name="公式" r:id="rId29" imgW="1091880" imgH="393480" progId="Equation.3">
                  <p:embed/>
                </p:oleObj>
              </mc:Choice>
              <mc:Fallback>
                <p:oleObj name="公式" r:id="rId29" imgW="1091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5446713"/>
                        <a:ext cx="3048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9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4" grpId="0" animBg="1"/>
      <p:bldP spid="99" grpId="0" animBg="1"/>
      <p:bldP spid="100" grpId="0" animBg="1"/>
      <p:bldP spid="101" grpId="0"/>
      <p:bldP spid="103" grpId="0" animBg="1"/>
      <p:bldP spid="163" grpId="0" animBg="1"/>
      <p:bldP spid="165" grpId="0" animBg="1"/>
      <p:bldP spid="168" grpId="0"/>
      <p:bldP spid="169" grpId="0" animBg="1"/>
      <p:bldP spid="18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5066" y="639405"/>
            <a:ext cx="4187621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0000FF"/>
                </a:solidFill>
                <a:latin typeface="+mj-ea"/>
              </a:rPr>
              <a:t>无限长直线电流、均匀圆柱面电流、均匀圆柱电流</a:t>
            </a:r>
            <a:endParaRPr lang="en-US" altLang="zh-CN" dirty="0">
              <a:solidFill>
                <a:srgbClr val="0000FF"/>
              </a:solidFill>
              <a:latin typeface="+mj-ea"/>
            </a:endParaRPr>
          </a:p>
        </p:txBody>
      </p:sp>
      <p:grpSp>
        <p:nvGrpSpPr>
          <p:cNvPr id="3" name="Group 1268"/>
          <p:cNvGrpSpPr>
            <a:grpSpLocks/>
          </p:cNvGrpSpPr>
          <p:nvPr/>
        </p:nvGrpSpPr>
        <p:grpSpPr bwMode="auto">
          <a:xfrm>
            <a:off x="7899824" y="591690"/>
            <a:ext cx="2330450" cy="1462087"/>
            <a:chOff x="192" y="1600"/>
            <a:chExt cx="1468" cy="921"/>
          </a:xfrm>
        </p:grpSpPr>
        <p:sp>
          <p:nvSpPr>
            <p:cNvPr id="4" name="Line 1269"/>
            <p:cNvSpPr>
              <a:spLocks noChangeShapeType="1"/>
            </p:cNvSpPr>
            <p:nvPr/>
          </p:nvSpPr>
          <p:spPr bwMode="auto">
            <a:xfrm rot="21420000" flipV="1">
              <a:off x="1297" y="2449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1270"/>
            <p:cNvSpPr>
              <a:spLocks noChangeShapeType="1"/>
            </p:cNvSpPr>
            <p:nvPr/>
          </p:nvSpPr>
          <p:spPr bwMode="auto">
            <a:xfrm rot="21300000" flipV="1">
              <a:off x="1200" y="2374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1271"/>
            <p:cNvSpPr>
              <a:spLocks noChangeShapeType="1"/>
            </p:cNvSpPr>
            <p:nvPr/>
          </p:nvSpPr>
          <p:spPr bwMode="auto">
            <a:xfrm rot="21240000" flipV="1">
              <a:off x="1087" y="2306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1272"/>
            <p:cNvSpPr>
              <a:spLocks noChangeShapeType="1"/>
            </p:cNvSpPr>
            <p:nvPr/>
          </p:nvSpPr>
          <p:spPr bwMode="auto">
            <a:xfrm rot="10620000" flipV="1">
              <a:off x="432" y="196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273"/>
            <p:cNvSpPr>
              <a:spLocks noChangeShapeType="1"/>
            </p:cNvSpPr>
            <p:nvPr/>
          </p:nvSpPr>
          <p:spPr bwMode="auto">
            <a:xfrm rot="10500000" flipV="1">
              <a:off x="576" y="2038"/>
              <a:ext cx="144" cy="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274"/>
            <p:cNvSpPr>
              <a:spLocks noChangeShapeType="1"/>
            </p:cNvSpPr>
            <p:nvPr/>
          </p:nvSpPr>
          <p:spPr bwMode="auto">
            <a:xfrm rot="10920000" flipV="1">
              <a:off x="672" y="2112"/>
              <a:ext cx="144" cy="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" name="Object 12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5155134"/>
                </p:ext>
              </p:extLst>
            </p:nvPr>
          </p:nvGraphicFramePr>
          <p:xfrm>
            <a:off x="300" y="1600"/>
            <a:ext cx="336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606" name="公式" r:id="rId3" imgW="177480" imgH="203040" progId="Equation.3">
                    <p:embed/>
                  </p:oleObj>
                </mc:Choice>
                <mc:Fallback>
                  <p:oleObj name="公式" r:id="rId3" imgW="1774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1600"/>
                          <a:ext cx="336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1276"/>
            <p:cNvSpPr>
              <a:spLocks noChangeArrowheads="1"/>
            </p:cNvSpPr>
            <p:nvPr/>
          </p:nvSpPr>
          <p:spPr bwMode="auto">
            <a:xfrm>
              <a:off x="192" y="1920"/>
              <a:ext cx="1468" cy="601"/>
            </a:xfrm>
            <a:prstGeom prst="ellipse">
              <a:avLst/>
            </a:prstGeom>
            <a:noFill/>
            <a:ln w="39688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2" name="Oval 1277"/>
            <p:cNvSpPr>
              <a:spLocks noChangeAspect="1" noChangeArrowheads="1"/>
            </p:cNvSpPr>
            <p:nvPr/>
          </p:nvSpPr>
          <p:spPr bwMode="auto">
            <a:xfrm>
              <a:off x="395" y="2016"/>
              <a:ext cx="1045" cy="422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3" name="Oval 1278"/>
            <p:cNvSpPr>
              <a:spLocks noChangeAspect="1" noChangeArrowheads="1"/>
            </p:cNvSpPr>
            <p:nvPr/>
          </p:nvSpPr>
          <p:spPr bwMode="auto">
            <a:xfrm>
              <a:off x="624" y="2104"/>
              <a:ext cx="620" cy="254"/>
            </a:xfrm>
            <a:prstGeom prst="ellipse">
              <a:avLst/>
            </a:prstGeom>
            <a:noFill/>
            <a:ln w="39751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4" name="Rectangle 1279"/>
            <p:cNvSpPr>
              <a:spLocks noChangeArrowheads="1"/>
            </p:cNvSpPr>
            <p:nvPr/>
          </p:nvSpPr>
          <p:spPr bwMode="auto">
            <a:xfrm>
              <a:off x="884" y="1779"/>
              <a:ext cx="59" cy="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15" name="Line 158"/>
          <p:cNvSpPr>
            <a:spLocks noChangeShapeType="1"/>
          </p:cNvSpPr>
          <p:nvPr/>
        </p:nvSpPr>
        <p:spPr bwMode="auto">
          <a:xfrm flipH="1" flipV="1">
            <a:off x="9065048" y="243290"/>
            <a:ext cx="10634" cy="224804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917345"/>
              </p:ext>
            </p:extLst>
          </p:nvPr>
        </p:nvGraphicFramePr>
        <p:xfrm>
          <a:off x="9318809" y="343283"/>
          <a:ext cx="31908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07" name="公式" r:id="rId5" imgW="126720" imgH="164880" progId="Equation.3">
                  <p:embed/>
                </p:oleObj>
              </mc:Choice>
              <mc:Fallback>
                <p:oleObj name="公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809" y="343283"/>
                        <a:ext cx="31908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266"/>
          <p:cNvSpPr txBox="1">
            <a:spLocks noChangeArrowheads="1"/>
          </p:cNvSpPr>
          <p:nvPr/>
        </p:nvSpPr>
        <p:spPr bwMode="auto">
          <a:xfrm>
            <a:off x="2239326" y="1535694"/>
            <a:ext cx="9127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30DD2"/>
                </a:solidFill>
              </a:rPr>
              <a:t>线：</a:t>
            </a:r>
          </a:p>
        </p:txBody>
      </p:sp>
      <p:sp>
        <p:nvSpPr>
          <p:cNvPr id="18" name="矩形 17"/>
          <p:cNvSpPr/>
          <p:nvPr/>
        </p:nvSpPr>
        <p:spPr>
          <a:xfrm>
            <a:off x="1830812" y="2577846"/>
            <a:ext cx="41203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</a:rPr>
              <a:t>根据</a:t>
            </a:r>
            <a:r>
              <a:rPr lang="zh-CN" altLang="zh-CN" dirty="0">
                <a:solidFill>
                  <a:srgbClr val="9900FF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</a:rPr>
              <a:t>对称性</a:t>
            </a:r>
            <a:r>
              <a:rPr lang="en-US" altLang="zh-CN" dirty="0">
                <a:solidFill>
                  <a:srgbClr val="9900FF"/>
                </a:solidFill>
                <a:latin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选取安培环路</a:t>
            </a:r>
            <a:r>
              <a:rPr lang="zh-CN" altLang="en-US" dirty="0">
                <a:solidFill>
                  <a:srgbClr val="9900FF"/>
                </a:solidFill>
              </a:rPr>
              <a:t>为</a:t>
            </a:r>
            <a:r>
              <a:rPr lang="zh-CN" altLang="en-US" dirty="0">
                <a:solidFill>
                  <a:srgbClr val="FF00FF"/>
                </a:solidFill>
              </a:rPr>
              <a:t>        线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203914"/>
              </p:ext>
            </p:extLst>
          </p:nvPr>
        </p:nvGraphicFramePr>
        <p:xfrm>
          <a:off x="1857710" y="1465893"/>
          <a:ext cx="44413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08" name="公式" r:id="rId7" imgW="177480" imgH="203040" progId="Equation.3">
                  <p:embed/>
                </p:oleObj>
              </mc:Choice>
              <mc:Fallback>
                <p:oleObj name="公式" r:id="rId7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710" y="1465893"/>
                        <a:ext cx="44413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374423"/>
              </p:ext>
            </p:extLst>
          </p:nvPr>
        </p:nvGraphicFramePr>
        <p:xfrm>
          <a:off x="3839425" y="2963628"/>
          <a:ext cx="44413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09" name="公式" r:id="rId9" imgW="177480" imgH="203040" progId="Equation.3">
                  <p:embed/>
                </p:oleObj>
              </mc:Choice>
              <mc:Fallback>
                <p:oleObj name="公式" r:id="rId9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425" y="2963628"/>
                        <a:ext cx="44413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267"/>
          <p:cNvSpPr txBox="1">
            <a:spLocks noChangeArrowheads="1"/>
          </p:cNvSpPr>
          <p:nvPr/>
        </p:nvSpPr>
        <p:spPr bwMode="auto">
          <a:xfrm>
            <a:off x="2844994" y="1567530"/>
            <a:ext cx="447057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</a:rPr>
              <a:t>垂直于电流的平面内的以系统</a:t>
            </a:r>
            <a:r>
              <a:rPr lang="zh-CN" altLang="en-US" sz="2800" dirty="0">
                <a:solidFill>
                  <a:srgbClr val="FF0000"/>
                </a:solidFill>
              </a:rPr>
              <a:t>对称轴</a:t>
            </a:r>
            <a:r>
              <a:rPr lang="zh-CN" altLang="en-US" sz="2800" dirty="0">
                <a:solidFill>
                  <a:srgbClr val="009900"/>
                </a:solidFill>
              </a:rPr>
              <a:t>为圆心的同心圆。</a:t>
            </a:r>
            <a:endParaRPr lang="en-US" altLang="zh-CN" sz="2800" dirty="0">
              <a:solidFill>
                <a:srgbClr val="009900"/>
              </a:solidFill>
            </a:endParaRPr>
          </a:p>
        </p:txBody>
      </p:sp>
      <p:grpSp>
        <p:nvGrpSpPr>
          <p:cNvPr id="22" name="Group 4"/>
          <p:cNvGrpSpPr>
            <a:grpSpLocks/>
          </p:cNvGrpSpPr>
          <p:nvPr/>
        </p:nvGrpSpPr>
        <p:grpSpPr bwMode="auto">
          <a:xfrm>
            <a:off x="3187403" y="4460383"/>
            <a:ext cx="488950" cy="392113"/>
            <a:chOff x="0" y="0"/>
            <a:chExt cx="308" cy="247"/>
          </a:xfrm>
        </p:grpSpPr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205" y="148"/>
              <a:ext cx="51" cy="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154" y="99"/>
              <a:ext cx="154" cy="1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aphicFrame>
          <p:nvGraphicFramePr>
            <p:cNvPr id="25" name="Object 7"/>
            <p:cNvGraphicFramePr>
              <a:graphicFrameLocks noChangeAspect="1"/>
            </p:cNvGraphicFramePr>
            <p:nvPr/>
          </p:nvGraphicFramePr>
          <p:xfrm>
            <a:off x="0" y="0"/>
            <a:ext cx="161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610" name="公式" r:id="rId10" imgW="127000" imgH="165100" progId="Equation.3">
                    <p:embed/>
                  </p:oleObj>
                </mc:Choice>
                <mc:Fallback>
                  <p:oleObj name="公式" r:id="rId10" imgW="127000" imgH="165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61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2"/>
          <p:cNvGrpSpPr>
            <a:grpSpLocks/>
          </p:cNvGrpSpPr>
          <p:nvPr/>
        </p:nvGrpSpPr>
        <p:grpSpPr bwMode="auto">
          <a:xfrm>
            <a:off x="2942928" y="4144470"/>
            <a:ext cx="1220788" cy="1181100"/>
            <a:chOff x="0" y="0"/>
            <a:chExt cx="769" cy="744"/>
          </a:xfrm>
        </p:grpSpPr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0" y="0"/>
              <a:ext cx="769" cy="744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310" y="732"/>
              <a:ext cx="48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2268240" y="3515819"/>
            <a:ext cx="2605088" cy="2438400"/>
            <a:chOff x="0" y="0"/>
            <a:chExt cx="1641" cy="1536"/>
          </a:xfrm>
        </p:grpSpPr>
        <p:grpSp>
          <p:nvGrpSpPr>
            <p:cNvPr id="30" name="Group 16"/>
            <p:cNvGrpSpPr>
              <a:grpSpLocks/>
            </p:cNvGrpSpPr>
            <p:nvPr/>
          </p:nvGrpSpPr>
          <p:grpSpPr bwMode="auto">
            <a:xfrm>
              <a:off x="0" y="0"/>
              <a:ext cx="1641" cy="1536"/>
              <a:chOff x="0" y="0"/>
              <a:chExt cx="1641" cy="1536"/>
            </a:xfrm>
          </p:grpSpPr>
          <p:sp>
            <p:nvSpPr>
              <p:cNvPr id="32" name="Oval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41" cy="1536"/>
              </a:xfrm>
              <a:prstGeom prst="ellipse">
                <a:avLst/>
              </a:prstGeom>
              <a:noFill/>
              <a:ln w="28575">
                <a:solidFill>
                  <a:srgbClr val="0099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>
                <a:off x="816" y="1536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1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704028"/>
                </p:ext>
              </p:extLst>
            </p:nvPr>
          </p:nvGraphicFramePr>
          <p:xfrm>
            <a:off x="512" y="1118"/>
            <a:ext cx="325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611" name="公式" r:id="rId12" imgW="177480" imgH="203040" progId="Equation.3">
                    <p:embed/>
                  </p:oleObj>
                </mc:Choice>
                <mc:Fallback>
                  <p:oleObj name="公式" r:id="rId12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1118"/>
                          <a:ext cx="325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Oval 13"/>
          <p:cNvSpPr>
            <a:spLocks noChangeArrowheads="1"/>
          </p:cNvSpPr>
          <p:nvPr/>
        </p:nvSpPr>
        <p:spPr bwMode="auto">
          <a:xfrm>
            <a:off x="2489062" y="3707927"/>
            <a:ext cx="2158922" cy="2038121"/>
          </a:xfrm>
          <a:prstGeom prst="ellipse">
            <a:avLst/>
          </a:prstGeom>
          <a:noFill/>
          <a:ln w="28575">
            <a:solidFill>
              <a:srgbClr val="660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3779700" y="5676169"/>
            <a:ext cx="211242" cy="183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427835"/>
              </p:ext>
            </p:extLst>
          </p:nvPr>
        </p:nvGraphicFramePr>
        <p:xfrm>
          <a:off x="4913487" y="4642691"/>
          <a:ext cx="5032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2" name="公式" r:id="rId14" imgW="203024" imgH="215713" progId="Equation.3">
                  <p:embed/>
                </p:oleObj>
              </mc:Choice>
              <mc:Fallback>
                <p:oleObj name="公式" r:id="rId14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487" y="4642691"/>
                        <a:ext cx="5032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27"/>
          <p:cNvSpPr>
            <a:spLocks noChangeShapeType="1"/>
          </p:cNvSpPr>
          <p:nvPr/>
        </p:nvSpPr>
        <p:spPr bwMode="auto">
          <a:xfrm flipV="1">
            <a:off x="4595856" y="4058355"/>
            <a:ext cx="276680" cy="104151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60304"/>
              </p:ext>
            </p:extLst>
          </p:nvPr>
        </p:nvGraphicFramePr>
        <p:xfrm>
          <a:off x="2173785" y="4918153"/>
          <a:ext cx="346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3" name="公式" r:id="rId16" imgW="139680" imgH="164880" progId="Equation.3">
                  <p:embed/>
                </p:oleObj>
              </mc:Choice>
              <mc:Fallback>
                <p:oleObj name="公式" r:id="rId16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785" y="4918153"/>
                        <a:ext cx="346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229308"/>
              </p:ext>
            </p:extLst>
          </p:nvPr>
        </p:nvGraphicFramePr>
        <p:xfrm>
          <a:off x="4902200" y="3709988"/>
          <a:ext cx="438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4" name="公式" r:id="rId18" imgW="177480" imgH="203040" progId="Equation.3">
                  <p:embed/>
                </p:oleObj>
              </mc:Choice>
              <mc:Fallback>
                <p:oleObj name="公式" r:id="rId18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3709988"/>
                        <a:ext cx="4381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27"/>
          <p:cNvSpPr>
            <a:spLocks noChangeShapeType="1"/>
          </p:cNvSpPr>
          <p:nvPr/>
        </p:nvSpPr>
        <p:spPr bwMode="auto">
          <a:xfrm flipV="1">
            <a:off x="4579295" y="4781057"/>
            <a:ext cx="108848" cy="33520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903285" y="2602203"/>
            <a:ext cx="2890535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en-US" altLang="zh-CN" dirty="0">
                <a:solidFill>
                  <a:srgbClr val="0070C0"/>
                </a:solidFill>
                <a:latin typeface="+mj-ea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+mj-ea"/>
              </a:rPr>
              <a:t>无限长直线电流</a:t>
            </a:r>
            <a:endParaRPr lang="en-US" altLang="zh-CN" dirty="0">
              <a:solidFill>
                <a:srgbClr val="0070C0"/>
              </a:solidFill>
              <a:latin typeface="+mj-ea"/>
            </a:endParaRPr>
          </a:p>
        </p:txBody>
      </p:sp>
      <p:graphicFrame>
        <p:nvGraphicFramePr>
          <p:cNvPr id="4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47033"/>
              </p:ext>
            </p:extLst>
          </p:nvPr>
        </p:nvGraphicFramePr>
        <p:xfrm>
          <a:off x="8766176" y="2330450"/>
          <a:ext cx="15795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5" name="公式" r:id="rId20" imgW="672840" imgH="393480" progId="Equation.3">
                  <p:embed/>
                </p:oleObj>
              </mc:Choice>
              <mc:Fallback>
                <p:oleObj name="公式" r:id="rId20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6176" y="2330450"/>
                        <a:ext cx="157956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 42"/>
          <p:cNvSpPr/>
          <p:nvPr/>
        </p:nvSpPr>
        <p:spPr>
          <a:xfrm>
            <a:off x="6045571" y="319459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+mj-ea"/>
              </a:rPr>
              <a:t>无限长均匀圆柱面电流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4" name="AutoShape 5"/>
          <p:cNvSpPr>
            <a:spLocks/>
          </p:cNvSpPr>
          <p:nvPr/>
        </p:nvSpPr>
        <p:spPr bwMode="auto">
          <a:xfrm>
            <a:off x="6920523" y="3844063"/>
            <a:ext cx="214313" cy="928687"/>
          </a:xfrm>
          <a:prstGeom prst="leftBrace">
            <a:avLst>
              <a:gd name="adj1" fmla="val 29170"/>
              <a:gd name="adj2" fmla="val 50000"/>
            </a:avLst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4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860569"/>
              </p:ext>
            </p:extLst>
          </p:nvPr>
        </p:nvGraphicFramePr>
        <p:xfrm>
          <a:off x="7073900" y="3617914"/>
          <a:ext cx="9842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6" name="公式" r:id="rId22" imgW="419040" imgH="393480" progId="Equation.3">
                  <p:embed/>
                </p:oleObj>
              </mc:Choice>
              <mc:Fallback>
                <p:oleObj name="公式" r:id="rId22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3900" y="3617914"/>
                        <a:ext cx="9842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752191"/>
              </p:ext>
            </p:extLst>
          </p:nvPr>
        </p:nvGraphicFramePr>
        <p:xfrm>
          <a:off x="6223773" y="4092739"/>
          <a:ext cx="6254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7" name="公式" r:id="rId24" imgW="266353" imgH="164885" progId="Equation.3">
                  <p:embed/>
                </p:oleObj>
              </mc:Choice>
              <mc:Fallback>
                <p:oleObj name="公式" r:id="rId24" imgW="266353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773" y="4092739"/>
                        <a:ext cx="6254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991138"/>
              </p:ext>
            </p:extLst>
          </p:nvPr>
        </p:nvGraphicFramePr>
        <p:xfrm>
          <a:off x="8718043" y="3824125"/>
          <a:ext cx="86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8" name="公式" r:id="rId26" imgW="368140" imgH="165028" progId="Equation.3">
                  <p:embed/>
                </p:oleObj>
              </mc:Choice>
              <mc:Fallback>
                <p:oleObj name="公式" r:id="rId26" imgW="368140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8043" y="3824125"/>
                        <a:ext cx="8636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5719"/>
              </p:ext>
            </p:extLst>
          </p:nvPr>
        </p:nvGraphicFramePr>
        <p:xfrm>
          <a:off x="8718043" y="4525543"/>
          <a:ext cx="86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19" name="公式" r:id="rId28" imgW="368140" imgH="165028" progId="Equation.3">
                  <p:embed/>
                </p:oleObj>
              </mc:Choice>
              <mc:Fallback>
                <p:oleObj name="公式" r:id="rId28" imgW="368140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8043" y="4525543"/>
                        <a:ext cx="8636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947311"/>
              </p:ext>
            </p:extLst>
          </p:nvPr>
        </p:nvGraphicFramePr>
        <p:xfrm>
          <a:off x="7384242" y="4607319"/>
          <a:ext cx="2968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0" name="公式" r:id="rId30" imgW="126725" imgH="177415" progId="Equation.3">
                  <p:embed/>
                </p:oleObj>
              </mc:Choice>
              <mc:Fallback>
                <p:oleObj name="公式" r:id="rId30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4242" y="4607319"/>
                        <a:ext cx="2968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/>
          <p:cNvSpPr/>
          <p:nvPr/>
        </p:nvSpPr>
        <p:spPr>
          <a:xfrm>
            <a:off x="2546148" y="6084862"/>
            <a:ext cx="34226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</a:rPr>
              <a:t>无限长均匀圆柱电流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51" name="AutoShape 5"/>
          <p:cNvSpPr>
            <a:spLocks/>
          </p:cNvSpPr>
          <p:nvPr/>
        </p:nvSpPr>
        <p:spPr bwMode="auto">
          <a:xfrm>
            <a:off x="6728275" y="5458126"/>
            <a:ext cx="139700" cy="842963"/>
          </a:xfrm>
          <a:prstGeom prst="leftBrace">
            <a:avLst>
              <a:gd name="adj1" fmla="val 29165"/>
              <a:gd name="adj2" fmla="val 50000"/>
            </a:avLst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aphicFrame>
        <p:nvGraphicFramePr>
          <p:cNvPr id="5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122930"/>
              </p:ext>
            </p:extLst>
          </p:nvPr>
        </p:nvGraphicFramePr>
        <p:xfrm>
          <a:off x="6867525" y="4883150"/>
          <a:ext cx="9842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1" name="公式" r:id="rId32" imgW="419040" imgH="393480" progId="Equation.3">
                  <p:embed/>
                </p:oleObj>
              </mc:Choice>
              <mc:Fallback>
                <p:oleObj name="公式" r:id="rId32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4883150"/>
                        <a:ext cx="9842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40681"/>
              </p:ext>
            </p:extLst>
          </p:nvPr>
        </p:nvGraphicFramePr>
        <p:xfrm>
          <a:off x="6017779" y="5676151"/>
          <a:ext cx="6254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2" name="公式" r:id="rId34" imgW="266353" imgH="164885" progId="Equation.3">
                  <p:embed/>
                </p:oleObj>
              </mc:Choice>
              <mc:Fallback>
                <p:oleObj name="公式" r:id="rId34" imgW="266353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7779" y="5676151"/>
                        <a:ext cx="62547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96704"/>
              </p:ext>
            </p:extLst>
          </p:nvPr>
        </p:nvGraphicFramePr>
        <p:xfrm>
          <a:off x="8652654" y="5255473"/>
          <a:ext cx="86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3" name="公式" r:id="rId35" imgW="368140" imgH="165028" progId="Equation.3">
                  <p:embed/>
                </p:oleObj>
              </mc:Choice>
              <mc:Fallback>
                <p:oleObj name="公式" r:id="rId35" imgW="368140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2654" y="5255473"/>
                        <a:ext cx="8636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53358"/>
              </p:ext>
            </p:extLst>
          </p:nvPr>
        </p:nvGraphicFramePr>
        <p:xfrm>
          <a:off x="8718043" y="6160909"/>
          <a:ext cx="86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4" name="公式" r:id="rId36" imgW="368140" imgH="165028" progId="Equation.3">
                  <p:embed/>
                </p:oleObj>
              </mc:Choice>
              <mc:Fallback>
                <p:oleObj name="公式" r:id="rId36" imgW="368140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8043" y="6160909"/>
                        <a:ext cx="8636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37387"/>
              </p:ext>
            </p:extLst>
          </p:nvPr>
        </p:nvGraphicFramePr>
        <p:xfrm>
          <a:off x="6955992" y="5811942"/>
          <a:ext cx="1032579" cy="94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25" name="公式" r:id="rId37" imgW="444307" imgH="393529" progId="Equation.3">
                  <p:embed/>
                </p:oleObj>
              </mc:Choice>
              <mc:Fallback>
                <p:oleObj name="公式" r:id="rId37" imgW="44430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5992" y="5811942"/>
                        <a:ext cx="1032579" cy="944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矩形 56"/>
          <p:cNvSpPr/>
          <p:nvPr/>
        </p:nvSpPr>
        <p:spPr>
          <a:xfrm>
            <a:off x="2726464" y="58502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009900"/>
                </a:solidFill>
              </a:rPr>
              <a:t>安培环路定理</a:t>
            </a:r>
            <a:r>
              <a:rPr lang="zh-CN" altLang="en-US" sz="3200" dirty="0">
                <a:solidFill>
                  <a:srgbClr val="FF0000"/>
                </a:solidFill>
                <a:latin typeface="+mj-ea"/>
              </a:rPr>
              <a:t>总结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7" grpId="0"/>
      <p:bldP spid="18" grpId="0"/>
      <p:bldP spid="21" grpId="0"/>
      <p:bldP spid="34" grpId="0" animBg="1"/>
      <p:bldP spid="35" grpId="0" animBg="1"/>
      <p:bldP spid="37" grpId="0" animBg="1"/>
      <p:bldP spid="40" grpId="0" animBg="1"/>
      <p:bldP spid="41" grpId="0"/>
      <p:bldP spid="43" grpId="0"/>
      <p:bldP spid="44" grpId="0" animBg="1"/>
      <p:bldP spid="50" grpId="0"/>
      <p:bldP spid="5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7283" y="151026"/>
            <a:ext cx="3070071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CC3300"/>
                </a:solidFill>
                <a:latin typeface="+mj-ea"/>
              </a:rPr>
              <a:t>无限长密绕螺线管</a:t>
            </a:r>
            <a:endParaRPr lang="zh-CN" altLang="en-US" dirty="0">
              <a:solidFill>
                <a:srgbClr val="CC3300"/>
              </a:solidFill>
            </a:endParaRPr>
          </a:p>
        </p:txBody>
      </p:sp>
      <p:pic>
        <p:nvPicPr>
          <p:cNvPr id="3" name="Picture 90" descr="HWOCRTEMP_ROC10"/>
          <p:cNvPicPr>
            <a:picLocks noChangeAspect="1" noChangeArrowheads="1"/>
          </p:cNvPicPr>
          <p:nvPr/>
        </p:nvPicPr>
        <p:blipFill>
          <a:blip r:embed="rId3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712" b="51158"/>
          <a:stretch>
            <a:fillRect/>
          </a:stretch>
        </p:blipFill>
        <p:spPr bwMode="auto">
          <a:xfrm>
            <a:off x="3326397" y="1152749"/>
            <a:ext cx="6048672" cy="26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87696"/>
              </p:ext>
            </p:extLst>
          </p:nvPr>
        </p:nvGraphicFramePr>
        <p:xfrm>
          <a:off x="8688289" y="1168525"/>
          <a:ext cx="25717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89" name="公式" r:id="rId4" imgW="38201" imgH="76169" progId="Equation.3">
                  <p:embed/>
                </p:oleObj>
              </mc:Choice>
              <mc:Fallback>
                <p:oleObj name="公式" r:id="rId4" imgW="38201" imgH="76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8289" y="1168525"/>
                        <a:ext cx="25717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53481"/>
              </p:ext>
            </p:extLst>
          </p:nvPr>
        </p:nvGraphicFramePr>
        <p:xfrm>
          <a:off x="3197810" y="836738"/>
          <a:ext cx="25717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90" name="公式" r:id="rId6" imgW="38201" imgH="76169" progId="Equation.3">
                  <p:embed/>
                </p:oleObj>
              </mc:Choice>
              <mc:Fallback>
                <p:oleObj name="公式" r:id="rId6" imgW="38201" imgH="76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810" y="836738"/>
                        <a:ext cx="25717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117854" y="3574333"/>
            <a:ext cx="305266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</a:rPr>
              <a:t>对称性分析</a:t>
            </a:r>
            <a:r>
              <a:rPr lang="en-US" altLang="zh-CN" sz="2800" dirty="0">
                <a:solidFill>
                  <a:srgbClr val="009900"/>
                </a:solidFill>
              </a:rPr>
              <a:t>:</a:t>
            </a:r>
            <a:r>
              <a:rPr lang="zh-CN" altLang="en-US" sz="2800" dirty="0">
                <a:solidFill>
                  <a:srgbClr val="009900"/>
                </a:solidFill>
              </a:rPr>
              <a:t>由于</a:t>
            </a:r>
            <a:r>
              <a:rPr lang="zh-CN" altLang="en-US" sz="2800" dirty="0">
                <a:solidFill>
                  <a:srgbClr val="FF0000"/>
                </a:solidFill>
              </a:rPr>
              <a:t>很长</a:t>
            </a:r>
            <a:r>
              <a:rPr lang="zh-CN" altLang="en-US" sz="2800" dirty="0">
                <a:solidFill>
                  <a:srgbClr val="009900"/>
                </a:solidFill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密绕</a:t>
            </a:r>
            <a:r>
              <a:rPr lang="zh-CN" altLang="en-US" sz="2800" dirty="0">
                <a:solidFill>
                  <a:srgbClr val="009900"/>
                </a:solidFill>
              </a:rPr>
              <a:t>，螺旋管内      方向沿轴向，外部      趋于零 。             </a:t>
            </a:r>
            <a:endParaRPr lang="en-US" altLang="zh-CN" sz="2800" dirty="0">
              <a:solidFill>
                <a:srgbClr val="009900"/>
              </a:solidFill>
            </a:endParaRPr>
          </a:p>
        </p:txBody>
      </p:sp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24747"/>
              </p:ext>
            </p:extLst>
          </p:nvPr>
        </p:nvGraphicFramePr>
        <p:xfrm>
          <a:off x="2882264" y="4379653"/>
          <a:ext cx="44413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91" name="公式" r:id="rId7" imgW="177480" imgH="203040" progId="Equation.3">
                  <p:embed/>
                </p:oleObj>
              </mc:Choice>
              <mc:Fallback>
                <p:oleObj name="公式" r:id="rId7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264" y="4379653"/>
                        <a:ext cx="44413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218241"/>
              </p:ext>
            </p:extLst>
          </p:nvPr>
        </p:nvGraphicFramePr>
        <p:xfrm>
          <a:off x="3592877" y="4793807"/>
          <a:ext cx="44413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92" name="公式" r:id="rId9" imgW="177480" imgH="203040" progId="Equation.3">
                  <p:embed/>
                </p:oleObj>
              </mc:Choice>
              <mc:Fallback>
                <p:oleObj name="公式" r:id="rId9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877" y="4793807"/>
                        <a:ext cx="44413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5591944" y="3916101"/>
            <a:ext cx="4495800" cy="2070100"/>
            <a:chOff x="2736" y="480"/>
            <a:chExt cx="2832" cy="1304"/>
          </a:xfrm>
        </p:grpSpPr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736" y="480"/>
              <a:ext cx="2832" cy="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2890" y="545"/>
              <a:ext cx="2486" cy="912"/>
              <a:chOff x="2890" y="545"/>
              <a:chExt cx="2486" cy="912"/>
            </a:xfrm>
          </p:grpSpPr>
          <p:grpSp>
            <p:nvGrpSpPr>
              <p:cNvPr id="16" name="Group 15"/>
              <p:cNvGrpSpPr>
                <a:grpSpLocks/>
              </p:cNvGrpSpPr>
              <p:nvPr/>
            </p:nvGrpSpPr>
            <p:grpSpPr bwMode="auto">
              <a:xfrm>
                <a:off x="3226" y="545"/>
                <a:ext cx="144" cy="144"/>
                <a:chOff x="1200" y="2304"/>
                <a:chExt cx="144" cy="144"/>
              </a:xfrm>
            </p:grpSpPr>
            <p:sp>
              <p:nvSpPr>
                <p:cNvPr id="93" name="Oval 1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94" name="Oval 1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3178" y="689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8" name="Group 19"/>
              <p:cNvGrpSpPr>
                <a:grpSpLocks/>
              </p:cNvGrpSpPr>
              <p:nvPr/>
            </p:nvGrpSpPr>
            <p:grpSpPr bwMode="auto">
              <a:xfrm>
                <a:off x="3370" y="545"/>
                <a:ext cx="144" cy="144"/>
                <a:chOff x="1200" y="2304"/>
                <a:chExt cx="144" cy="144"/>
              </a:xfrm>
            </p:grpSpPr>
            <p:sp>
              <p:nvSpPr>
                <p:cNvPr id="91" name="Oval 2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92" name="Oval 2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19" name="Group 22"/>
              <p:cNvGrpSpPr>
                <a:grpSpLocks/>
              </p:cNvGrpSpPr>
              <p:nvPr/>
            </p:nvGrpSpPr>
            <p:grpSpPr bwMode="auto">
              <a:xfrm>
                <a:off x="3658" y="545"/>
                <a:ext cx="144" cy="144"/>
                <a:chOff x="1200" y="2304"/>
                <a:chExt cx="144" cy="144"/>
              </a:xfrm>
            </p:grpSpPr>
            <p:sp>
              <p:nvSpPr>
                <p:cNvPr id="89" name="Oval 2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90" name="Oval 2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0" name="Group 25"/>
              <p:cNvGrpSpPr>
                <a:grpSpLocks/>
              </p:cNvGrpSpPr>
              <p:nvPr/>
            </p:nvGrpSpPr>
            <p:grpSpPr bwMode="auto">
              <a:xfrm>
                <a:off x="3514" y="545"/>
                <a:ext cx="144" cy="144"/>
                <a:chOff x="1200" y="2304"/>
                <a:chExt cx="144" cy="144"/>
              </a:xfrm>
            </p:grpSpPr>
            <p:sp>
              <p:nvSpPr>
                <p:cNvPr id="87" name="Oval 2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88" name="Oval 2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3802" y="545"/>
                <a:ext cx="144" cy="144"/>
                <a:chOff x="1200" y="2304"/>
                <a:chExt cx="144" cy="144"/>
              </a:xfrm>
            </p:grpSpPr>
            <p:sp>
              <p:nvSpPr>
                <p:cNvPr id="85" name="Oval 2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86" name="Oval 3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2" name="Group 31"/>
              <p:cNvGrpSpPr>
                <a:grpSpLocks/>
              </p:cNvGrpSpPr>
              <p:nvPr/>
            </p:nvGrpSpPr>
            <p:grpSpPr bwMode="auto">
              <a:xfrm>
                <a:off x="3946" y="545"/>
                <a:ext cx="144" cy="144"/>
                <a:chOff x="1200" y="2304"/>
                <a:chExt cx="144" cy="144"/>
              </a:xfrm>
            </p:grpSpPr>
            <p:sp>
              <p:nvSpPr>
                <p:cNvPr id="83" name="Oval 32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84" name="Oval 33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3" name="Group 34"/>
              <p:cNvGrpSpPr>
                <a:grpSpLocks/>
              </p:cNvGrpSpPr>
              <p:nvPr/>
            </p:nvGrpSpPr>
            <p:grpSpPr bwMode="auto">
              <a:xfrm>
                <a:off x="4090" y="545"/>
                <a:ext cx="144" cy="144"/>
                <a:chOff x="1200" y="2304"/>
                <a:chExt cx="144" cy="144"/>
              </a:xfrm>
            </p:grpSpPr>
            <p:sp>
              <p:nvSpPr>
                <p:cNvPr id="81" name="Oval 35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82" name="Oval 36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4" name="Group 37"/>
              <p:cNvGrpSpPr>
                <a:grpSpLocks/>
              </p:cNvGrpSpPr>
              <p:nvPr/>
            </p:nvGrpSpPr>
            <p:grpSpPr bwMode="auto">
              <a:xfrm>
                <a:off x="4234" y="545"/>
                <a:ext cx="144" cy="144"/>
                <a:chOff x="1200" y="2304"/>
                <a:chExt cx="144" cy="144"/>
              </a:xfrm>
            </p:grpSpPr>
            <p:sp>
              <p:nvSpPr>
                <p:cNvPr id="79" name="Oval 38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80" name="Oval 39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5" name="Group 40"/>
              <p:cNvGrpSpPr>
                <a:grpSpLocks/>
              </p:cNvGrpSpPr>
              <p:nvPr/>
            </p:nvGrpSpPr>
            <p:grpSpPr bwMode="auto">
              <a:xfrm>
                <a:off x="4378" y="545"/>
                <a:ext cx="144" cy="144"/>
                <a:chOff x="1200" y="2304"/>
                <a:chExt cx="144" cy="144"/>
              </a:xfrm>
            </p:grpSpPr>
            <p:sp>
              <p:nvSpPr>
                <p:cNvPr id="77" name="Oval 41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78" name="Oval 42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6" name="Group 43"/>
              <p:cNvGrpSpPr>
                <a:grpSpLocks/>
              </p:cNvGrpSpPr>
              <p:nvPr/>
            </p:nvGrpSpPr>
            <p:grpSpPr bwMode="auto">
              <a:xfrm>
                <a:off x="4522" y="545"/>
                <a:ext cx="144" cy="144"/>
                <a:chOff x="1200" y="2304"/>
                <a:chExt cx="144" cy="144"/>
              </a:xfrm>
            </p:grpSpPr>
            <p:sp>
              <p:nvSpPr>
                <p:cNvPr id="75" name="Oval 44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76" name="Oval 45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7" name="Group 46"/>
              <p:cNvGrpSpPr>
                <a:grpSpLocks/>
              </p:cNvGrpSpPr>
              <p:nvPr/>
            </p:nvGrpSpPr>
            <p:grpSpPr bwMode="auto">
              <a:xfrm>
                <a:off x="4666" y="545"/>
                <a:ext cx="144" cy="144"/>
                <a:chOff x="1200" y="2304"/>
                <a:chExt cx="144" cy="144"/>
              </a:xfrm>
            </p:grpSpPr>
            <p:sp>
              <p:nvSpPr>
                <p:cNvPr id="73" name="Oval 47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74" name="Oval 48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28" name="Group 49"/>
              <p:cNvGrpSpPr>
                <a:grpSpLocks/>
              </p:cNvGrpSpPr>
              <p:nvPr/>
            </p:nvGrpSpPr>
            <p:grpSpPr bwMode="auto">
              <a:xfrm>
                <a:off x="4810" y="545"/>
                <a:ext cx="144" cy="144"/>
                <a:chOff x="1200" y="2304"/>
                <a:chExt cx="144" cy="144"/>
              </a:xfrm>
            </p:grpSpPr>
            <p:sp>
              <p:nvSpPr>
                <p:cNvPr id="71" name="Oval 5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72" name="Oval 5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sp>
            <p:nvSpPr>
              <p:cNvPr id="29" name="Oval 52"/>
              <p:cNvSpPr>
                <a:spLocks noChangeArrowheads="1"/>
              </p:cNvSpPr>
              <p:nvPr/>
            </p:nvSpPr>
            <p:spPr bwMode="auto">
              <a:xfrm>
                <a:off x="322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0" name="Text Box 53"/>
              <p:cNvSpPr txBox="1">
                <a:spLocks noChangeArrowheads="1"/>
              </p:cNvSpPr>
              <p:nvPr/>
            </p:nvSpPr>
            <p:spPr bwMode="auto">
              <a:xfrm>
                <a:off x="317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31" name="Line 54"/>
              <p:cNvSpPr>
                <a:spLocks noChangeShapeType="1"/>
              </p:cNvSpPr>
              <p:nvPr/>
            </p:nvSpPr>
            <p:spPr bwMode="auto">
              <a:xfrm>
                <a:off x="3178" y="785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55"/>
              <p:cNvSpPr>
                <a:spLocks noChangeShapeType="1"/>
              </p:cNvSpPr>
              <p:nvPr/>
            </p:nvSpPr>
            <p:spPr bwMode="auto">
              <a:xfrm>
                <a:off x="3178" y="881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56"/>
              <p:cNvSpPr>
                <a:spLocks noChangeShapeType="1"/>
              </p:cNvSpPr>
              <p:nvPr/>
            </p:nvSpPr>
            <p:spPr bwMode="auto">
              <a:xfrm>
                <a:off x="3178" y="977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57"/>
              <p:cNvSpPr>
                <a:spLocks noChangeShapeType="1"/>
              </p:cNvSpPr>
              <p:nvPr/>
            </p:nvSpPr>
            <p:spPr bwMode="auto">
              <a:xfrm>
                <a:off x="3178" y="1073"/>
                <a:ext cx="182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58"/>
              <p:cNvSpPr>
                <a:spLocks noChangeShapeType="1"/>
              </p:cNvSpPr>
              <p:nvPr/>
            </p:nvSpPr>
            <p:spPr bwMode="auto">
              <a:xfrm>
                <a:off x="3178" y="1217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Oval 59"/>
              <p:cNvSpPr>
                <a:spLocks noChangeArrowheads="1"/>
              </p:cNvSpPr>
              <p:nvPr/>
            </p:nvSpPr>
            <p:spPr bwMode="auto">
              <a:xfrm>
                <a:off x="337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7" name="Text Box 60"/>
              <p:cNvSpPr txBox="1">
                <a:spLocks noChangeArrowheads="1"/>
              </p:cNvSpPr>
              <p:nvPr/>
            </p:nvSpPr>
            <p:spPr bwMode="auto">
              <a:xfrm>
                <a:off x="332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38" name="Oval 61"/>
              <p:cNvSpPr>
                <a:spLocks noChangeArrowheads="1"/>
              </p:cNvSpPr>
              <p:nvPr/>
            </p:nvSpPr>
            <p:spPr bwMode="auto">
              <a:xfrm>
                <a:off x="3514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9" name="Text Box 62"/>
              <p:cNvSpPr txBox="1">
                <a:spLocks noChangeArrowheads="1"/>
              </p:cNvSpPr>
              <p:nvPr/>
            </p:nvSpPr>
            <p:spPr bwMode="auto">
              <a:xfrm>
                <a:off x="3466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40" name="Oval 63"/>
              <p:cNvSpPr>
                <a:spLocks noChangeArrowheads="1"/>
              </p:cNvSpPr>
              <p:nvPr/>
            </p:nvSpPr>
            <p:spPr bwMode="auto">
              <a:xfrm>
                <a:off x="394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1" name="Text Box 64"/>
              <p:cNvSpPr txBox="1">
                <a:spLocks noChangeArrowheads="1"/>
              </p:cNvSpPr>
              <p:nvPr/>
            </p:nvSpPr>
            <p:spPr bwMode="auto">
              <a:xfrm>
                <a:off x="389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42" name="Oval 65"/>
              <p:cNvSpPr>
                <a:spLocks noChangeArrowheads="1"/>
              </p:cNvSpPr>
              <p:nvPr/>
            </p:nvSpPr>
            <p:spPr bwMode="auto">
              <a:xfrm>
                <a:off x="3802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3" name="Text Box 66"/>
              <p:cNvSpPr txBox="1">
                <a:spLocks noChangeArrowheads="1"/>
              </p:cNvSpPr>
              <p:nvPr/>
            </p:nvSpPr>
            <p:spPr bwMode="auto">
              <a:xfrm>
                <a:off x="3754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44" name="Oval 67"/>
              <p:cNvSpPr>
                <a:spLocks noChangeArrowheads="1"/>
              </p:cNvSpPr>
              <p:nvPr/>
            </p:nvSpPr>
            <p:spPr bwMode="auto">
              <a:xfrm>
                <a:off x="3658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5" name="Text Box 68"/>
              <p:cNvSpPr txBox="1">
                <a:spLocks noChangeArrowheads="1"/>
              </p:cNvSpPr>
              <p:nvPr/>
            </p:nvSpPr>
            <p:spPr bwMode="auto">
              <a:xfrm>
                <a:off x="3610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46" name="Oval 69"/>
              <p:cNvSpPr>
                <a:spLocks noChangeArrowheads="1"/>
              </p:cNvSpPr>
              <p:nvPr/>
            </p:nvSpPr>
            <p:spPr bwMode="auto">
              <a:xfrm>
                <a:off x="409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7" name="Text Box 70"/>
              <p:cNvSpPr txBox="1">
                <a:spLocks noChangeArrowheads="1"/>
              </p:cNvSpPr>
              <p:nvPr/>
            </p:nvSpPr>
            <p:spPr bwMode="auto">
              <a:xfrm>
                <a:off x="404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48" name="Oval 71"/>
              <p:cNvSpPr>
                <a:spLocks noChangeArrowheads="1"/>
              </p:cNvSpPr>
              <p:nvPr/>
            </p:nvSpPr>
            <p:spPr bwMode="auto">
              <a:xfrm>
                <a:off x="4234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9" name="Text Box 72"/>
              <p:cNvSpPr txBox="1">
                <a:spLocks noChangeArrowheads="1"/>
              </p:cNvSpPr>
              <p:nvPr/>
            </p:nvSpPr>
            <p:spPr bwMode="auto">
              <a:xfrm>
                <a:off x="4186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50" name="Oval 73"/>
              <p:cNvSpPr>
                <a:spLocks noChangeArrowheads="1"/>
              </p:cNvSpPr>
              <p:nvPr/>
            </p:nvSpPr>
            <p:spPr bwMode="auto">
              <a:xfrm>
                <a:off x="4378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51" name="Text Box 74"/>
              <p:cNvSpPr txBox="1">
                <a:spLocks noChangeArrowheads="1"/>
              </p:cNvSpPr>
              <p:nvPr/>
            </p:nvSpPr>
            <p:spPr bwMode="auto">
              <a:xfrm>
                <a:off x="4330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52" name="Oval 75"/>
              <p:cNvSpPr>
                <a:spLocks noChangeArrowheads="1"/>
              </p:cNvSpPr>
              <p:nvPr/>
            </p:nvSpPr>
            <p:spPr bwMode="auto">
              <a:xfrm>
                <a:off x="4522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53" name="Text Box 76"/>
              <p:cNvSpPr txBox="1">
                <a:spLocks noChangeArrowheads="1"/>
              </p:cNvSpPr>
              <p:nvPr/>
            </p:nvSpPr>
            <p:spPr bwMode="auto">
              <a:xfrm>
                <a:off x="4474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54" name="Oval 77"/>
              <p:cNvSpPr>
                <a:spLocks noChangeArrowheads="1"/>
              </p:cNvSpPr>
              <p:nvPr/>
            </p:nvSpPr>
            <p:spPr bwMode="auto">
              <a:xfrm>
                <a:off x="4666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55" name="Text Box 78"/>
              <p:cNvSpPr txBox="1">
                <a:spLocks noChangeArrowheads="1"/>
              </p:cNvSpPr>
              <p:nvPr/>
            </p:nvSpPr>
            <p:spPr bwMode="auto">
              <a:xfrm>
                <a:off x="4618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56" name="Oval 79"/>
              <p:cNvSpPr>
                <a:spLocks noChangeArrowheads="1"/>
              </p:cNvSpPr>
              <p:nvPr/>
            </p:nvSpPr>
            <p:spPr bwMode="auto">
              <a:xfrm>
                <a:off x="4810" y="1217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57" name="Text Box 80"/>
              <p:cNvSpPr txBox="1">
                <a:spLocks noChangeArrowheads="1"/>
              </p:cNvSpPr>
              <p:nvPr/>
            </p:nvSpPr>
            <p:spPr bwMode="auto">
              <a:xfrm>
                <a:off x="4762" y="1130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en-US" altLang="zh-CN" sz="2800"/>
              </a:p>
            </p:txBody>
          </p:sp>
          <p:sp>
            <p:nvSpPr>
              <p:cNvPr id="58" name="Line 81"/>
              <p:cNvSpPr>
                <a:spLocks noChangeShapeType="1"/>
              </p:cNvSpPr>
              <p:nvPr/>
            </p:nvSpPr>
            <p:spPr bwMode="auto">
              <a:xfrm>
                <a:off x="2890" y="689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82"/>
              <p:cNvSpPr>
                <a:spLocks noChangeShapeType="1"/>
              </p:cNvSpPr>
              <p:nvPr/>
            </p:nvSpPr>
            <p:spPr bwMode="auto">
              <a:xfrm flipH="1">
                <a:off x="2890" y="785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83"/>
              <p:cNvSpPr>
                <a:spLocks noChangeShapeType="1"/>
              </p:cNvSpPr>
              <p:nvPr/>
            </p:nvSpPr>
            <p:spPr bwMode="auto">
              <a:xfrm flipH="1">
                <a:off x="2890" y="881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84"/>
              <p:cNvSpPr>
                <a:spLocks noChangeShapeType="1"/>
              </p:cNvSpPr>
              <p:nvPr/>
            </p:nvSpPr>
            <p:spPr bwMode="auto">
              <a:xfrm flipH="1">
                <a:off x="2890" y="977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85"/>
              <p:cNvSpPr>
                <a:spLocks noChangeShapeType="1"/>
              </p:cNvSpPr>
              <p:nvPr/>
            </p:nvSpPr>
            <p:spPr bwMode="auto">
              <a:xfrm flipH="1">
                <a:off x="2890" y="1073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2890" y="1217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>
                <a:off x="4954" y="689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88"/>
              <p:cNvSpPr>
                <a:spLocks noChangeShapeType="1"/>
              </p:cNvSpPr>
              <p:nvPr/>
            </p:nvSpPr>
            <p:spPr bwMode="auto">
              <a:xfrm>
                <a:off x="5002" y="1217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89"/>
              <p:cNvSpPr>
                <a:spLocks noChangeShapeType="1"/>
              </p:cNvSpPr>
              <p:nvPr/>
            </p:nvSpPr>
            <p:spPr bwMode="auto">
              <a:xfrm>
                <a:off x="4954" y="785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90"/>
              <p:cNvSpPr>
                <a:spLocks noChangeShapeType="1"/>
              </p:cNvSpPr>
              <p:nvPr/>
            </p:nvSpPr>
            <p:spPr bwMode="auto">
              <a:xfrm>
                <a:off x="5002" y="881"/>
                <a:ext cx="374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91"/>
              <p:cNvSpPr>
                <a:spLocks noChangeShapeType="1"/>
              </p:cNvSpPr>
              <p:nvPr/>
            </p:nvSpPr>
            <p:spPr bwMode="auto">
              <a:xfrm>
                <a:off x="5002" y="977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92"/>
              <p:cNvSpPr>
                <a:spLocks noChangeShapeType="1"/>
              </p:cNvSpPr>
              <p:nvPr/>
            </p:nvSpPr>
            <p:spPr bwMode="auto">
              <a:xfrm>
                <a:off x="5002" y="1073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0" name="Object 9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248659"/>
                  </p:ext>
                </p:extLst>
              </p:nvPr>
            </p:nvGraphicFramePr>
            <p:xfrm>
              <a:off x="5176" y="800"/>
              <a:ext cx="181" cy="2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2593" name="公式" r:id="rId10" imgW="177480" imgH="203040" progId="Equation.3">
                      <p:embed/>
                    </p:oleObj>
                  </mc:Choice>
                  <mc:Fallback>
                    <p:oleObj name="公式" r:id="rId10" imgW="17748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6" y="800"/>
                            <a:ext cx="181" cy="2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 Box 94"/>
            <p:cNvSpPr txBox="1">
              <a:spLocks noChangeArrowheads="1"/>
            </p:cNvSpPr>
            <p:nvPr/>
          </p:nvSpPr>
          <p:spPr bwMode="auto">
            <a:xfrm>
              <a:off x="3322" y="1457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3" name="Text Box 95"/>
            <p:cNvSpPr txBox="1">
              <a:spLocks noChangeArrowheads="1"/>
            </p:cNvSpPr>
            <p:nvPr/>
          </p:nvSpPr>
          <p:spPr bwMode="auto">
            <a:xfrm>
              <a:off x="3322" y="833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4" name="Text Box 96"/>
            <p:cNvSpPr txBox="1">
              <a:spLocks noChangeArrowheads="1"/>
            </p:cNvSpPr>
            <p:nvPr/>
          </p:nvSpPr>
          <p:spPr bwMode="auto">
            <a:xfrm>
              <a:off x="4522" y="785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800">
                <a:solidFill>
                  <a:srgbClr val="CC0000"/>
                </a:solidFill>
              </a:endParaRPr>
            </a:p>
          </p:txBody>
        </p:sp>
        <p:sp>
          <p:nvSpPr>
            <p:cNvPr id="15" name="Text Box 97"/>
            <p:cNvSpPr txBox="1">
              <a:spLocks noChangeArrowheads="1"/>
            </p:cNvSpPr>
            <p:nvPr/>
          </p:nvSpPr>
          <p:spPr bwMode="auto">
            <a:xfrm>
              <a:off x="4522" y="1409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800">
                <a:solidFill>
                  <a:srgbClr val="CC0000"/>
                </a:solidFill>
              </a:endParaRPr>
            </a:p>
          </p:txBody>
        </p:sp>
      </p:grpSp>
      <p:grpSp>
        <p:nvGrpSpPr>
          <p:cNvPr id="95" name="Group 102"/>
          <p:cNvGrpSpPr>
            <a:grpSpLocks/>
          </p:cNvGrpSpPr>
          <p:nvPr/>
        </p:nvGrpSpPr>
        <p:grpSpPr bwMode="auto">
          <a:xfrm>
            <a:off x="6430144" y="4463789"/>
            <a:ext cx="2590800" cy="1433512"/>
            <a:chOff x="3264" y="825"/>
            <a:chExt cx="1632" cy="903"/>
          </a:xfrm>
        </p:grpSpPr>
        <p:sp>
          <p:nvSpPr>
            <p:cNvPr id="96" name="Rectangle 103"/>
            <p:cNvSpPr>
              <a:spLocks noChangeArrowheads="1"/>
            </p:cNvSpPr>
            <p:nvPr/>
          </p:nvSpPr>
          <p:spPr bwMode="auto">
            <a:xfrm>
              <a:off x="3514" y="1023"/>
              <a:ext cx="1008" cy="57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97" name="Line 104"/>
            <p:cNvSpPr>
              <a:spLocks noChangeShapeType="1"/>
            </p:cNvSpPr>
            <p:nvPr/>
          </p:nvSpPr>
          <p:spPr bwMode="auto">
            <a:xfrm flipH="1">
              <a:off x="3898" y="1591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105"/>
            <p:cNvSpPr>
              <a:spLocks noChangeShapeType="1"/>
            </p:cNvSpPr>
            <p:nvPr/>
          </p:nvSpPr>
          <p:spPr bwMode="auto">
            <a:xfrm>
              <a:off x="3898" y="1023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9" name="Object 106"/>
            <p:cNvGraphicFramePr>
              <a:graphicFrameLocks noChangeAspect="1"/>
            </p:cNvGraphicFramePr>
            <p:nvPr/>
          </p:nvGraphicFramePr>
          <p:xfrm>
            <a:off x="4140" y="1383"/>
            <a:ext cx="18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594" name="公式" r:id="rId12" imgW="190500" imgH="228600" progId="Equation.3">
                    <p:embed/>
                  </p:oleObj>
                </mc:Choice>
                <mc:Fallback>
                  <p:oleObj name="公式" r:id="rId12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" y="1383"/>
                          <a:ext cx="18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Text Box 107"/>
            <p:cNvSpPr txBox="1">
              <a:spLocks noChangeArrowheads="1"/>
            </p:cNvSpPr>
            <p:nvPr/>
          </p:nvSpPr>
          <p:spPr bwMode="auto">
            <a:xfrm>
              <a:off x="3264" y="825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0">
                  <a:solidFill>
                    <a:srgbClr val="0000FF"/>
                  </a:solidFill>
                </a:rPr>
                <a:t>M</a:t>
              </a:r>
            </a:p>
          </p:txBody>
        </p:sp>
        <p:sp>
          <p:nvSpPr>
            <p:cNvPr id="101" name="Text Box 108"/>
            <p:cNvSpPr txBox="1">
              <a:spLocks noChangeArrowheads="1"/>
            </p:cNvSpPr>
            <p:nvPr/>
          </p:nvSpPr>
          <p:spPr bwMode="auto">
            <a:xfrm>
              <a:off x="4464" y="840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0">
                  <a:solidFill>
                    <a:srgbClr val="0000FF"/>
                  </a:solidFill>
                </a:rPr>
                <a:t>N</a:t>
              </a:r>
            </a:p>
          </p:txBody>
        </p:sp>
        <p:sp>
          <p:nvSpPr>
            <p:cNvPr id="102" name="Text Box 109"/>
            <p:cNvSpPr txBox="1">
              <a:spLocks noChangeArrowheads="1"/>
            </p:cNvSpPr>
            <p:nvPr/>
          </p:nvSpPr>
          <p:spPr bwMode="auto">
            <a:xfrm>
              <a:off x="3264" y="140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0">
                  <a:solidFill>
                    <a:srgbClr val="0000FF"/>
                  </a:solidFill>
                </a:rPr>
                <a:t>P</a:t>
              </a:r>
            </a:p>
          </p:txBody>
        </p:sp>
        <p:sp>
          <p:nvSpPr>
            <p:cNvPr id="103" name="Text Box 110"/>
            <p:cNvSpPr txBox="1">
              <a:spLocks noChangeArrowheads="1"/>
            </p:cNvSpPr>
            <p:nvPr/>
          </p:nvSpPr>
          <p:spPr bwMode="auto">
            <a:xfrm>
              <a:off x="4512" y="1401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0">
                  <a:solidFill>
                    <a:srgbClr val="0000FF"/>
                  </a:solidFill>
                </a:rPr>
                <a:t>O</a:t>
              </a:r>
            </a:p>
          </p:txBody>
        </p:sp>
      </p:grpSp>
      <p:graphicFrame>
        <p:nvGraphicFramePr>
          <p:cNvPr id="10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41514"/>
              </p:ext>
            </p:extLst>
          </p:nvPr>
        </p:nvGraphicFramePr>
        <p:xfrm>
          <a:off x="2725738" y="5986463"/>
          <a:ext cx="24955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95" name="公式" r:id="rId14" imgW="723600" imgH="228600" progId="Equation.3">
                  <p:embed/>
                </p:oleObj>
              </mc:Choice>
              <mc:Fallback>
                <p:oleObj name="公式" r:id="rId14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5986463"/>
                        <a:ext cx="2495550" cy="7112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0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1585" y="404664"/>
            <a:ext cx="1266693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009900"/>
                </a:solidFill>
              </a:rPr>
              <a:t>螺绕环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083762" y="-175419"/>
            <a:ext cx="4445000" cy="6354763"/>
            <a:chOff x="2960" y="0"/>
            <a:chExt cx="2800" cy="4003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2960" y="0"/>
              <a:ext cx="2800" cy="4003"/>
              <a:chOff x="2960" y="0"/>
              <a:chExt cx="2800" cy="4003"/>
            </a:xfrm>
          </p:grpSpPr>
          <p:grpSp>
            <p:nvGrpSpPr>
              <p:cNvPr id="8" name="Group 25"/>
              <p:cNvGrpSpPr>
                <a:grpSpLocks/>
              </p:cNvGrpSpPr>
              <p:nvPr/>
            </p:nvGrpSpPr>
            <p:grpSpPr bwMode="auto">
              <a:xfrm>
                <a:off x="2960" y="0"/>
                <a:ext cx="2800" cy="3044"/>
                <a:chOff x="2960" y="240"/>
                <a:chExt cx="2800" cy="3044"/>
              </a:xfrm>
            </p:grpSpPr>
            <p:sp>
              <p:nvSpPr>
                <p:cNvPr id="55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739" y="1836"/>
                  <a:ext cx="576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29"/>
                <p:cNvSpPr>
                  <a:spLocks noChangeShapeType="1"/>
                </p:cNvSpPr>
                <p:nvPr/>
              </p:nvSpPr>
              <p:spPr bwMode="auto">
                <a:xfrm>
                  <a:off x="4315" y="1836"/>
                  <a:ext cx="528" cy="11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Rectangle 30"/>
                <p:cNvSpPr>
                  <a:spLocks noChangeArrowheads="1"/>
                </p:cNvSpPr>
                <p:nvPr/>
              </p:nvSpPr>
              <p:spPr bwMode="auto">
                <a:xfrm>
                  <a:off x="3729" y="1691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3921" y="1869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59" name="Rectangle 32"/>
                <p:cNvSpPr>
                  <a:spLocks noChangeArrowheads="1"/>
                </p:cNvSpPr>
                <p:nvPr/>
              </p:nvSpPr>
              <p:spPr bwMode="auto">
                <a:xfrm>
                  <a:off x="4113" y="2123"/>
                  <a:ext cx="326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3600" b="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R</a:t>
                  </a:r>
                </a:p>
              </p:txBody>
            </p:sp>
            <p:sp>
              <p:nvSpPr>
                <p:cNvPr id="60" name="Rectangle 33"/>
                <p:cNvSpPr>
                  <a:spLocks noChangeArrowheads="1"/>
                </p:cNvSpPr>
                <p:nvPr/>
              </p:nvSpPr>
              <p:spPr bwMode="auto">
                <a:xfrm>
                  <a:off x="4305" y="2301"/>
                  <a:ext cx="21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algn="l"/>
                  <a:r>
                    <a:rPr lang="en-US" altLang="zh-CN" sz="1800"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pSp>
              <p:nvGrpSpPr>
                <p:cNvPr id="61" name="Group 34"/>
                <p:cNvGrpSpPr>
                  <a:grpSpLocks/>
                </p:cNvGrpSpPr>
                <p:nvPr/>
              </p:nvGrpSpPr>
              <p:grpSpPr bwMode="auto">
                <a:xfrm>
                  <a:off x="3008" y="1116"/>
                  <a:ext cx="208" cy="404"/>
                  <a:chOff x="3007" y="876"/>
                  <a:chExt cx="208" cy="404"/>
                </a:xfrm>
              </p:grpSpPr>
              <p:sp>
                <p:nvSpPr>
                  <p:cNvPr id="251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0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2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8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Group 37"/>
                <p:cNvGrpSpPr>
                  <a:grpSpLocks/>
                </p:cNvGrpSpPr>
                <p:nvPr/>
              </p:nvGrpSpPr>
              <p:grpSpPr bwMode="auto">
                <a:xfrm>
                  <a:off x="3104" y="912"/>
                  <a:ext cx="208" cy="404"/>
                  <a:chOff x="3103" y="672"/>
                  <a:chExt cx="208" cy="404"/>
                </a:xfrm>
              </p:grpSpPr>
              <p:sp>
                <p:nvSpPr>
                  <p:cNvPr id="249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67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63" name="Group 40"/>
                <p:cNvGrpSpPr>
                  <a:grpSpLocks/>
                </p:cNvGrpSpPr>
                <p:nvPr/>
              </p:nvGrpSpPr>
              <p:grpSpPr bwMode="auto">
                <a:xfrm>
                  <a:off x="4767" y="2232"/>
                  <a:ext cx="310" cy="327"/>
                  <a:chOff x="4766" y="1992"/>
                  <a:chExt cx="310" cy="327"/>
                </a:xfrm>
              </p:grpSpPr>
              <p:sp>
                <p:nvSpPr>
                  <p:cNvPr id="24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4845" y="20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8" name="Rectangle 4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66" y="19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4" name="Group 43"/>
                <p:cNvGrpSpPr>
                  <a:grpSpLocks/>
                </p:cNvGrpSpPr>
                <p:nvPr/>
              </p:nvGrpSpPr>
              <p:grpSpPr bwMode="auto">
                <a:xfrm>
                  <a:off x="3760" y="2376"/>
                  <a:ext cx="310" cy="327"/>
                  <a:chOff x="3759" y="2136"/>
                  <a:chExt cx="310" cy="327"/>
                </a:xfrm>
              </p:grpSpPr>
              <p:sp>
                <p:nvSpPr>
                  <p:cNvPr id="245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6" name="Rectangle 4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59" y="21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5" name="Group 46"/>
                <p:cNvGrpSpPr>
                  <a:grpSpLocks/>
                </p:cNvGrpSpPr>
                <p:nvPr/>
              </p:nvGrpSpPr>
              <p:grpSpPr bwMode="auto">
                <a:xfrm>
                  <a:off x="4912" y="1464"/>
                  <a:ext cx="310" cy="327"/>
                  <a:chOff x="4911" y="1224"/>
                  <a:chExt cx="310" cy="327"/>
                </a:xfrm>
              </p:grpSpPr>
              <p:sp>
                <p:nvSpPr>
                  <p:cNvPr id="243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4990" y="126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4" name="Rectangle 4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1" y="122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6" name="Group 49"/>
                <p:cNvGrpSpPr>
                  <a:grpSpLocks/>
                </p:cNvGrpSpPr>
                <p:nvPr/>
              </p:nvGrpSpPr>
              <p:grpSpPr bwMode="auto">
                <a:xfrm>
                  <a:off x="4480" y="984"/>
                  <a:ext cx="310" cy="327"/>
                  <a:chOff x="4479" y="744"/>
                  <a:chExt cx="310" cy="327"/>
                </a:xfrm>
              </p:grpSpPr>
              <p:sp>
                <p:nvSpPr>
                  <p:cNvPr id="241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2" name="Rectangle 5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7" name="Group 52"/>
                <p:cNvGrpSpPr>
                  <a:grpSpLocks/>
                </p:cNvGrpSpPr>
                <p:nvPr/>
              </p:nvGrpSpPr>
              <p:grpSpPr bwMode="auto">
                <a:xfrm>
                  <a:off x="3472" y="1992"/>
                  <a:ext cx="310" cy="327"/>
                  <a:chOff x="3471" y="1752"/>
                  <a:chExt cx="310" cy="327"/>
                </a:xfrm>
              </p:grpSpPr>
              <p:sp>
                <p:nvSpPr>
                  <p:cNvPr id="239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0" name="Rectangle 5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1" y="175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8" name="Group 55"/>
                <p:cNvGrpSpPr>
                  <a:grpSpLocks/>
                </p:cNvGrpSpPr>
                <p:nvPr/>
              </p:nvGrpSpPr>
              <p:grpSpPr bwMode="auto">
                <a:xfrm>
                  <a:off x="3856" y="1032"/>
                  <a:ext cx="310" cy="327"/>
                  <a:chOff x="3855" y="792"/>
                  <a:chExt cx="310" cy="327"/>
                </a:xfrm>
              </p:grpSpPr>
              <p:sp>
                <p:nvSpPr>
                  <p:cNvPr id="237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3934" y="83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8" name="Rectangle 5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855" y="79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69" name="Group 58"/>
                <p:cNvGrpSpPr>
                  <a:grpSpLocks/>
                </p:cNvGrpSpPr>
                <p:nvPr/>
              </p:nvGrpSpPr>
              <p:grpSpPr bwMode="auto">
                <a:xfrm>
                  <a:off x="4624" y="1080"/>
                  <a:ext cx="310" cy="327"/>
                  <a:chOff x="4623" y="840"/>
                  <a:chExt cx="310" cy="327"/>
                </a:xfrm>
              </p:grpSpPr>
              <p:sp>
                <p:nvSpPr>
                  <p:cNvPr id="23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4702" y="88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6" name="Rectangle 6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3" y="84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0" name="Group 61"/>
                <p:cNvGrpSpPr>
                  <a:grpSpLocks/>
                </p:cNvGrpSpPr>
                <p:nvPr/>
              </p:nvGrpSpPr>
              <p:grpSpPr bwMode="auto">
                <a:xfrm>
                  <a:off x="3616" y="1224"/>
                  <a:ext cx="310" cy="327"/>
                  <a:chOff x="3615" y="984"/>
                  <a:chExt cx="310" cy="327"/>
                </a:xfrm>
              </p:grpSpPr>
              <p:sp>
                <p:nvSpPr>
                  <p:cNvPr id="233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3694" y="10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4" name="Rectangle 6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615" y="9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1" name="Group 64"/>
                <p:cNvGrpSpPr>
                  <a:grpSpLocks/>
                </p:cNvGrpSpPr>
                <p:nvPr/>
              </p:nvGrpSpPr>
              <p:grpSpPr bwMode="auto">
                <a:xfrm>
                  <a:off x="3424" y="1848"/>
                  <a:ext cx="310" cy="327"/>
                  <a:chOff x="3423" y="1608"/>
                  <a:chExt cx="310" cy="327"/>
                </a:xfrm>
              </p:grpSpPr>
              <p:sp>
                <p:nvSpPr>
                  <p:cNvPr id="231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3502" y="16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2" name="Rectangle 6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3" y="160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2" name="Group 67"/>
                <p:cNvGrpSpPr>
                  <a:grpSpLocks/>
                </p:cNvGrpSpPr>
                <p:nvPr/>
              </p:nvGrpSpPr>
              <p:grpSpPr bwMode="auto">
                <a:xfrm>
                  <a:off x="4816" y="1320"/>
                  <a:ext cx="310" cy="327"/>
                  <a:chOff x="4815" y="1080"/>
                  <a:chExt cx="310" cy="327"/>
                </a:xfrm>
              </p:grpSpPr>
              <p:sp>
                <p:nvSpPr>
                  <p:cNvPr id="22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894" y="11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0" name="Rectangle 6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15" y="10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3" name="Group 70"/>
                <p:cNvGrpSpPr>
                  <a:grpSpLocks/>
                </p:cNvGrpSpPr>
                <p:nvPr/>
              </p:nvGrpSpPr>
              <p:grpSpPr bwMode="auto">
                <a:xfrm>
                  <a:off x="4480" y="2424"/>
                  <a:ext cx="310" cy="327"/>
                  <a:chOff x="4479" y="2184"/>
                  <a:chExt cx="310" cy="327"/>
                </a:xfrm>
              </p:grpSpPr>
              <p:sp>
                <p:nvSpPr>
                  <p:cNvPr id="227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8" name="Rectangle 7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479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4" name="Group 73"/>
                <p:cNvGrpSpPr>
                  <a:grpSpLocks/>
                </p:cNvGrpSpPr>
                <p:nvPr/>
              </p:nvGrpSpPr>
              <p:grpSpPr bwMode="auto">
                <a:xfrm>
                  <a:off x="4144" y="936"/>
                  <a:ext cx="310" cy="327"/>
                  <a:chOff x="4143" y="696"/>
                  <a:chExt cx="310" cy="327"/>
                </a:xfrm>
              </p:grpSpPr>
              <p:sp>
                <p:nvSpPr>
                  <p:cNvPr id="225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222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6" name="Rectangle 7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43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5" name="Group 76"/>
                <p:cNvGrpSpPr>
                  <a:grpSpLocks/>
                </p:cNvGrpSpPr>
                <p:nvPr/>
              </p:nvGrpSpPr>
              <p:grpSpPr bwMode="auto">
                <a:xfrm>
                  <a:off x="3903" y="2424"/>
                  <a:ext cx="310" cy="327"/>
                  <a:chOff x="3902" y="2184"/>
                  <a:chExt cx="310" cy="327"/>
                </a:xfrm>
              </p:grpSpPr>
              <p:sp>
                <p:nvSpPr>
                  <p:cNvPr id="223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4" name="Rectangle 7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02" y="218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6" name="Group 79"/>
                <p:cNvGrpSpPr>
                  <a:grpSpLocks/>
                </p:cNvGrpSpPr>
                <p:nvPr/>
              </p:nvGrpSpPr>
              <p:grpSpPr bwMode="auto">
                <a:xfrm>
                  <a:off x="3567" y="2136"/>
                  <a:ext cx="310" cy="327"/>
                  <a:chOff x="3566" y="1896"/>
                  <a:chExt cx="310" cy="327"/>
                </a:xfrm>
              </p:grpSpPr>
              <p:sp>
                <p:nvSpPr>
                  <p:cNvPr id="221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19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2" name="Rectangle 8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66" y="18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7" name="Group 82"/>
                <p:cNvGrpSpPr>
                  <a:grpSpLocks/>
                </p:cNvGrpSpPr>
                <p:nvPr/>
              </p:nvGrpSpPr>
              <p:grpSpPr bwMode="auto">
                <a:xfrm>
                  <a:off x="4959" y="1656"/>
                  <a:ext cx="310" cy="327"/>
                  <a:chOff x="4958" y="1416"/>
                  <a:chExt cx="310" cy="327"/>
                </a:xfrm>
              </p:grpSpPr>
              <p:sp>
                <p:nvSpPr>
                  <p:cNvPr id="219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4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0" name="Rectangle 8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41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8" name="Group 85"/>
                <p:cNvGrpSpPr>
                  <a:grpSpLocks/>
                </p:cNvGrpSpPr>
                <p:nvPr/>
              </p:nvGrpSpPr>
              <p:grpSpPr bwMode="auto">
                <a:xfrm>
                  <a:off x="4623" y="2328"/>
                  <a:ext cx="310" cy="327"/>
                  <a:chOff x="4622" y="2088"/>
                  <a:chExt cx="310" cy="327"/>
                </a:xfrm>
              </p:grpSpPr>
              <p:sp>
                <p:nvSpPr>
                  <p:cNvPr id="217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1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8" name="Rectangle 8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622" y="20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79" name="Group 88"/>
                <p:cNvGrpSpPr>
                  <a:grpSpLocks/>
                </p:cNvGrpSpPr>
                <p:nvPr/>
              </p:nvGrpSpPr>
              <p:grpSpPr bwMode="auto">
                <a:xfrm>
                  <a:off x="4959" y="1800"/>
                  <a:ext cx="310" cy="327"/>
                  <a:chOff x="4958" y="1560"/>
                  <a:chExt cx="310" cy="327"/>
                </a:xfrm>
              </p:grpSpPr>
              <p:sp>
                <p:nvSpPr>
                  <p:cNvPr id="215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5037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6" name="Rectangle 9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58" y="156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0" name="Group 91"/>
                <p:cNvGrpSpPr>
                  <a:grpSpLocks/>
                </p:cNvGrpSpPr>
                <p:nvPr/>
              </p:nvGrpSpPr>
              <p:grpSpPr bwMode="auto">
                <a:xfrm>
                  <a:off x="4719" y="1176"/>
                  <a:ext cx="310" cy="327"/>
                  <a:chOff x="4718" y="936"/>
                  <a:chExt cx="310" cy="327"/>
                </a:xfrm>
              </p:grpSpPr>
              <p:sp>
                <p:nvSpPr>
                  <p:cNvPr id="213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4" name="Rectangle 9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718" y="93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1" name="Group 94"/>
                <p:cNvGrpSpPr>
                  <a:grpSpLocks/>
                </p:cNvGrpSpPr>
                <p:nvPr/>
              </p:nvGrpSpPr>
              <p:grpSpPr bwMode="auto">
                <a:xfrm>
                  <a:off x="4335" y="936"/>
                  <a:ext cx="310" cy="327"/>
                  <a:chOff x="4334" y="696"/>
                  <a:chExt cx="310" cy="327"/>
                </a:xfrm>
              </p:grpSpPr>
              <p:sp>
                <p:nvSpPr>
                  <p:cNvPr id="211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73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2" name="Rectangle 9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696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2" name="Group 97"/>
                <p:cNvGrpSpPr>
                  <a:grpSpLocks/>
                </p:cNvGrpSpPr>
                <p:nvPr/>
              </p:nvGrpSpPr>
              <p:grpSpPr bwMode="auto">
                <a:xfrm>
                  <a:off x="3711" y="1128"/>
                  <a:ext cx="310" cy="327"/>
                  <a:chOff x="3710" y="888"/>
                  <a:chExt cx="310" cy="327"/>
                </a:xfrm>
              </p:grpSpPr>
              <p:sp>
                <p:nvSpPr>
                  <p:cNvPr id="209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92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0" name="Rectangle 99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710" y="88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3" name="Group 100"/>
                <p:cNvGrpSpPr>
                  <a:grpSpLocks/>
                </p:cNvGrpSpPr>
                <p:nvPr/>
              </p:nvGrpSpPr>
              <p:grpSpPr bwMode="auto">
                <a:xfrm>
                  <a:off x="3999" y="984"/>
                  <a:ext cx="310" cy="327"/>
                  <a:chOff x="3998" y="744"/>
                  <a:chExt cx="310" cy="327"/>
                </a:xfrm>
              </p:grpSpPr>
              <p:sp>
                <p:nvSpPr>
                  <p:cNvPr id="207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8" name="Rectangle 102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998" y="74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4" name="Group 103"/>
                <p:cNvGrpSpPr>
                  <a:grpSpLocks/>
                </p:cNvGrpSpPr>
                <p:nvPr/>
              </p:nvGrpSpPr>
              <p:grpSpPr bwMode="auto">
                <a:xfrm>
                  <a:off x="4911" y="1944"/>
                  <a:ext cx="310" cy="327"/>
                  <a:chOff x="4910" y="1704"/>
                  <a:chExt cx="310" cy="327"/>
                </a:xfrm>
              </p:grpSpPr>
              <p:sp>
                <p:nvSpPr>
                  <p:cNvPr id="205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174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6" name="Rectangle 105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910" y="170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5" name="Group 106"/>
                <p:cNvGrpSpPr>
                  <a:grpSpLocks/>
                </p:cNvGrpSpPr>
                <p:nvPr/>
              </p:nvGrpSpPr>
              <p:grpSpPr bwMode="auto">
                <a:xfrm>
                  <a:off x="4863" y="2088"/>
                  <a:ext cx="310" cy="327"/>
                  <a:chOff x="4862" y="1848"/>
                  <a:chExt cx="310" cy="327"/>
                </a:xfrm>
              </p:grpSpPr>
              <p:sp>
                <p:nvSpPr>
                  <p:cNvPr id="203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4941" y="18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4" name="Rectangle 108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862" y="184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6" name="Group 109"/>
                <p:cNvGrpSpPr>
                  <a:grpSpLocks/>
                </p:cNvGrpSpPr>
                <p:nvPr/>
              </p:nvGrpSpPr>
              <p:grpSpPr bwMode="auto">
                <a:xfrm>
                  <a:off x="4047" y="2472"/>
                  <a:ext cx="310" cy="327"/>
                  <a:chOff x="4046" y="2232"/>
                  <a:chExt cx="310" cy="327"/>
                </a:xfrm>
              </p:grpSpPr>
              <p:sp>
                <p:nvSpPr>
                  <p:cNvPr id="201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2" name="Rectangle 111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046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7" name="Group 112"/>
                <p:cNvGrpSpPr>
                  <a:grpSpLocks/>
                </p:cNvGrpSpPr>
                <p:nvPr/>
              </p:nvGrpSpPr>
              <p:grpSpPr bwMode="auto">
                <a:xfrm>
                  <a:off x="4191" y="2520"/>
                  <a:ext cx="310" cy="327"/>
                  <a:chOff x="4190" y="2280"/>
                  <a:chExt cx="310" cy="327"/>
                </a:xfrm>
              </p:grpSpPr>
              <p:sp>
                <p:nvSpPr>
                  <p:cNvPr id="199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32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0" name="Rectangle 114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190" y="2280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8" name="Group 115"/>
                <p:cNvGrpSpPr>
                  <a:grpSpLocks/>
                </p:cNvGrpSpPr>
                <p:nvPr/>
              </p:nvGrpSpPr>
              <p:grpSpPr bwMode="auto">
                <a:xfrm>
                  <a:off x="4335" y="2472"/>
                  <a:ext cx="310" cy="327"/>
                  <a:chOff x="4334" y="2232"/>
                  <a:chExt cx="310" cy="327"/>
                </a:xfrm>
              </p:grpSpPr>
              <p:sp>
                <p:nvSpPr>
                  <p:cNvPr id="19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3" y="227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8" name="Rectangle 117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4334" y="223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89" name="Group 118"/>
                <p:cNvGrpSpPr>
                  <a:grpSpLocks/>
                </p:cNvGrpSpPr>
                <p:nvPr/>
              </p:nvGrpSpPr>
              <p:grpSpPr bwMode="auto">
                <a:xfrm>
                  <a:off x="3519" y="1368"/>
                  <a:ext cx="310" cy="327"/>
                  <a:chOff x="3518" y="1128"/>
                  <a:chExt cx="310" cy="327"/>
                </a:xfrm>
              </p:grpSpPr>
              <p:sp>
                <p:nvSpPr>
                  <p:cNvPr id="195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6" name="Rectangle 120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518" y="1128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0" name="Group 121"/>
                <p:cNvGrpSpPr>
                  <a:grpSpLocks/>
                </p:cNvGrpSpPr>
                <p:nvPr/>
              </p:nvGrpSpPr>
              <p:grpSpPr bwMode="auto">
                <a:xfrm>
                  <a:off x="3471" y="1512"/>
                  <a:ext cx="310" cy="327"/>
                  <a:chOff x="3470" y="1272"/>
                  <a:chExt cx="310" cy="327"/>
                </a:xfrm>
              </p:grpSpPr>
              <p:sp>
                <p:nvSpPr>
                  <p:cNvPr id="19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4" name="Rectangle 123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70" y="1272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1" name="Group 124"/>
                <p:cNvGrpSpPr>
                  <a:grpSpLocks/>
                </p:cNvGrpSpPr>
                <p:nvPr/>
              </p:nvGrpSpPr>
              <p:grpSpPr bwMode="auto">
                <a:xfrm>
                  <a:off x="3423" y="1704"/>
                  <a:ext cx="310" cy="327"/>
                  <a:chOff x="3422" y="1464"/>
                  <a:chExt cx="310" cy="327"/>
                </a:xfrm>
              </p:grpSpPr>
              <p:sp>
                <p:nvSpPr>
                  <p:cNvPr id="191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501" y="15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2" name="Rectangle 126"/>
                  <p:cNvSpPr>
                    <a:spLocks noChangeArrowheads="1"/>
                  </p:cNvSpPr>
                  <p:nvPr/>
                </p:nvSpPr>
                <p:spPr bwMode="auto">
                  <a:xfrm rot="2640000">
                    <a:off x="3422" y="1464"/>
                    <a:ext cx="31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</p:grpSp>
            <p:grpSp>
              <p:nvGrpSpPr>
                <p:cNvPr id="92" name="Group 127"/>
                <p:cNvGrpSpPr>
                  <a:grpSpLocks/>
                </p:cNvGrpSpPr>
                <p:nvPr/>
              </p:nvGrpSpPr>
              <p:grpSpPr bwMode="auto">
                <a:xfrm>
                  <a:off x="3248" y="720"/>
                  <a:ext cx="208" cy="404"/>
                  <a:chOff x="3247" y="480"/>
                  <a:chExt cx="208" cy="404"/>
                </a:xfrm>
              </p:grpSpPr>
              <p:sp>
                <p:nvSpPr>
                  <p:cNvPr id="189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68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0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48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3" name="Group 130"/>
                <p:cNvGrpSpPr>
                  <a:grpSpLocks/>
                </p:cNvGrpSpPr>
                <p:nvPr/>
              </p:nvGrpSpPr>
              <p:grpSpPr bwMode="auto">
                <a:xfrm>
                  <a:off x="3649" y="384"/>
                  <a:ext cx="208" cy="404"/>
                  <a:chOff x="3631" y="144"/>
                  <a:chExt cx="208" cy="404"/>
                </a:xfrm>
              </p:grpSpPr>
              <p:sp>
                <p:nvSpPr>
                  <p:cNvPr id="187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3645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631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4" name="Group 133"/>
                <p:cNvGrpSpPr>
                  <a:grpSpLocks/>
                </p:cNvGrpSpPr>
                <p:nvPr/>
              </p:nvGrpSpPr>
              <p:grpSpPr bwMode="auto">
                <a:xfrm>
                  <a:off x="3872" y="288"/>
                  <a:ext cx="208" cy="404"/>
                  <a:chOff x="3871" y="48"/>
                  <a:chExt cx="208" cy="404"/>
                </a:xfrm>
              </p:grpSpPr>
              <p:sp>
                <p:nvSpPr>
                  <p:cNvPr id="185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388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6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87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5" name="Group 136"/>
                <p:cNvGrpSpPr>
                  <a:grpSpLocks/>
                </p:cNvGrpSpPr>
                <p:nvPr/>
              </p:nvGrpSpPr>
              <p:grpSpPr bwMode="auto">
                <a:xfrm>
                  <a:off x="5072" y="2544"/>
                  <a:ext cx="208" cy="404"/>
                  <a:chOff x="5071" y="2304"/>
                  <a:chExt cx="208" cy="404"/>
                </a:xfrm>
              </p:grpSpPr>
              <p:sp>
                <p:nvSpPr>
                  <p:cNvPr id="183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508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507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6" name="Group 139"/>
                <p:cNvGrpSpPr>
                  <a:grpSpLocks/>
                </p:cNvGrpSpPr>
                <p:nvPr/>
              </p:nvGrpSpPr>
              <p:grpSpPr bwMode="auto">
                <a:xfrm>
                  <a:off x="5265" y="2400"/>
                  <a:ext cx="208" cy="404"/>
                  <a:chOff x="5264" y="2160"/>
                  <a:chExt cx="208" cy="404"/>
                </a:xfrm>
              </p:grpSpPr>
              <p:sp>
                <p:nvSpPr>
                  <p:cNvPr id="181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5278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2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5264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7" name="Group 142"/>
                <p:cNvGrpSpPr>
                  <a:grpSpLocks/>
                </p:cNvGrpSpPr>
                <p:nvPr/>
              </p:nvGrpSpPr>
              <p:grpSpPr bwMode="auto">
                <a:xfrm>
                  <a:off x="5457" y="2016"/>
                  <a:ext cx="208" cy="404"/>
                  <a:chOff x="5456" y="1776"/>
                  <a:chExt cx="208" cy="404"/>
                </a:xfrm>
              </p:grpSpPr>
              <p:sp>
                <p:nvSpPr>
                  <p:cNvPr id="179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5470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0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5456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8" name="Group 145"/>
                <p:cNvGrpSpPr>
                  <a:grpSpLocks/>
                </p:cNvGrpSpPr>
                <p:nvPr/>
              </p:nvGrpSpPr>
              <p:grpSpPr bwMode="auto">
                <a:xfrm>
                  <a:off x="5361" y="2208"/>
                  <a:ext cx="208" cy="404"/>
                  <a:chOff x="5360" y="1968"/>
                  <a:chExt cx="208" cy="404"/>
                </a:xfrm>
              </p:grpSpPr>
              <p:sp>
                <p:nvSpPr>
                  <p:cNvPr id="17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5374" y="21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8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360" y="19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99" name="Group 148"/>
                <p:cNvGrpSpPr>
                  <a:grpSpLocks/>
                </p:cNvGrpSpPr>
                <p:nvPr/>
              </p:nvGrpSpPr>
              <p:grpSpPr bwMode="auto">
                <a:xfrm>
                  <a:off x="5552" y="1824"/>
                  <a:ext cx="208" cy="404"/>
                  <a:chOff x="5551" y="1584"/>
                  <a:chExt cx="208" cy="404"/>
                </a:xfrm>
              </p:grpSpPr>
              <p:sp>
                <p:nvSpPr>
                  <p:cNvPr id="175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0" name="Group 151"/>
                <p:cNvGrpSpPr>
                  <a:grpSpLocks/>
                </p:cNvGrpSpPr>
                <p:nvPr/>
              </p:nvGrpSpPr>
              <p:grpSpPr bwMode="auto">
                <a:xfrm>
                  <a:off x="5552" y="1632"/>
                  <a:ext cx="208" cy="404"/>
                  <a:chOff x="5551" y="1392"/>
                  <a:chExt cx="208" cy="404"/>
                </a:xfrm>
              </p:grpSpPr>
              <p:sp>
                <p:nvSpPr>
                  <p:cNvPr id="173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600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4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392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1" name="Group 154"/>
                <p:cNvGrpSpPr>
                  <a:grpSpLocks/>
                </p:cNvGrpSpPr>
                <p:nvPr/>
              </p:nvGrpSpPr>
              <p:grpSpPr bwMode="auto">
                <a:xfrm>
                  <a:off x="5552" y="1440"/>
                  <a:ext cx="208" cy="404"/>
                  <a:chOff x="5551" y="1200"/>
                  <a:chExt cx="208" cy="404"/>
                </a:xfrm>
              </p:grpSpPr>
              <p:sp>
                <p:nvSpPr>
                  <p:cNvPr id="171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5565" y="14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2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5551" y="120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2" name="Group 157"/>
                <p:cNvGrpSpPr>
                  <a:grpSpLocks/>
                </p:cNvGrpSpPr>
                <p:nvPr/>
              </p:nvGrpSpPr>
              <p:grpSpPr bwMode="auto">
                <a:xfrm>
                  <a:off x="5504" y="1200"/>
                  <a:ext cx="208" cy="404"/>
                  <a:chOff x="5503" y="960"/>
                  <a:chExt cx="208" cy="404"/>
                </a:xfrm>
              </p:grpSpPr>
              <p:sp>
                <p:nvSpPr>
                  <p:cNvPr id="169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5517" y="11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0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5503" y="9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3" name="Group 160"/>
                <p:cNvGrpSpPr>
                  <a:grpSpLocks/>
                </p:cNvGrpSpPr>
                <p:nvPr/>
              </p:nvGrpSpPr>
              <p:grpSpPr bwMode="auto">
                <a:xfrm>
                  <a:off x="5408" y="1008"/>
                  <a:ext cx="208" cy="404"/>
                  <a:chOff x="5407" y="768"/>
                  <a:chExt cx="208" cy="404"/>
                </a:xfrm>
              </p:grpSpPr>
              <p:sp>
                <p:nvSpPr>
                  <p:cNvPr id="167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5421" y="97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8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5407" y="76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4" name="Group 163"/>
                <p:cNvGrpSpPr>
                  <a:grpSpLocks/>
                </p:cNvGrpSpPr>
                <p:nvPr/>
              </p:nvGrpSpPr>
              <p:grpSpPr bwMode="auto">
                <a:xfrm>
                  <a:off x="5312" y="816"/>
                  <a:ext cx="208" cy="404"/>
                  <a:chOff x="5311" y="576"/>
                  <a:chExt cx="208" cy="404"/>
                </a:xfrm>
              </p:grpSpPr>
              <p:sp>
                <p:nvSpPr>
                  <p:cNvPr id="165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5325" y="7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6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5311" y="5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5" name="Group 166"/>
                <p:cNvGrpSpPr>
                  <a:grpSpLocks/>
                </p:cNvGrpSpPr>
                <p:nvPr/>
              </p:nvGrpSpPr>
              <p:grpSpPr bwMode="auto">
                <a:xfrm>
                  <a:off x="5168" y="624"/>
                  <a:ext cx="208" cy="404"/>
                  <a:chOff x="5167" y="384"/>
                  <a:chExt cx="208" cy="404"/>
                </a:xfrm>
              </p:grpSpPr>
              <p:sp>
                <p:nvSpPr>
                  <p:cNvPr id="163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5181" y="5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4" name="Rectangle 168"/>
                  <p:cNvSpPr>
                    <a:spLocks noChangeArrowheads="1"/>
                  </p:cNvSpPr>
                  <p:nvPr/>
                </p:nvSpPr>
                <p:spPr bwMode="auto">
                  <a:xfrm>
                    <a:off x="5167" y="3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6" name="Group 169"/>
                <p:cNvGrpSpPr>
                  <a:grpSpLocks/>
                </p:cNvGrpSpPr>
                <p:nvPr/>
              </p:nvGrpSpPr>
              <p:grpSpPr bwMode="auto">
                <a:xfrm>
                  <a:off x="4976" y="480"/>
                  <a:ext cx="208" cy="404"/>
                  <a:chOff x="4975" y="240"/>
                  <a:chExt cx="208" cy="404"/>
                </a:xfrm>
              </p:grpSpPr>
              <p:sp>
                <p:nvSpPr>
                  <p:cNvPr id="161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4989" y="4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2" name="Rectangle 171"/>
                  <p:cNvSpPr>
                    <a:spLocks noChangeArrowheads="1"/>
                  </p:cNvSpPr>
                  <p:nvPr/>
                </p:nvSpPr>
                <p:spPr bwMode="auto">
                  <a:xfrm>
                    <a:off x="4975" y="2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7" name="Group 172"/>
                <p:cNvGrpSpPr>
                  <a:grpSpLocks/>
                </p:cNvGrpSpPr>
                <p:nvPr/>
              </p:nvGrpSpPr>
              <p:grpSpPr bwMode="auto">
                <a:xfrm>
                  <a:off x="4784" y="384"/>
                  <a:ext cx="208" cy="404"/>
                  <a:chOff x="4783" y="144"/>
                  <a:chExt cx="208" cy="404"/>
                </a:xfrm>
              </p:grpSpPr>
              <p:sp>
                <p:nvSpPr>
                  <p:cNvPr id="159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4797" y="3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60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4783" y="1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8" name="Group 175"/>
                <p:cNvGrpSpPr>
                  <a:grpSpLocks/>
                </p:cNvGrpSpPr>
                <p:nvPr/>
              </p:nvGrpSpPr>
              <p:grpSpPr bwMode="auto">
                <a:xfrm>
                  <a:off x="4368" y="240"/>
                  <a:ext cx="208" cy="404"/>
                  <a:chOff x="4351" y="0"/>
                  <a:chExt cx="208" cy="404"/>
                </a:xfrm>
              </p:grpSpPr>
              <p:sp>
                <p:nvSpPr>
                  <p:cNvPr id="157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436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8" name="Rectangle 177"/>
                  <p:cNvSpPr>
                    <a:spLocks noChangeArrowheads="1"/>
                  </p:cNvSpPr>
                  <p:nvPr/>
                </p:nvSpPr>
                <p:spPr bwMode="auto">
                  <a:xfrm>
                    <a:off x="435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09" name="Group 178"/>
                <p:cNvGrpSpPr>
                  <a:grpSpLocks/>
                </p:cNvGrpSpPr>
                <p:nvPr/>
              </p:nvGrpSpPr>
              <p:grpSpPr bwMode="auto">
                <a:xfrm>
                  <a:off x="4608" y="288"/>
                  <a:ext cx="208" cy="404"/>
                  <a:chOff x="4591" y="48"/>
                  <a:chExt cx="208" cy="404"/>
                </a:xfrm>
              </p:grpSpPr>
              <p:sp>
                <p:nvSpPr>
                  <p:cNvPr id="155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4605" y="2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6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4591" y="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0" name="Group 181"/>
                <p:cNvGrpSpPr>
                  <a:grpSpLocks/>
                </p:cNvGrpSpPr>
                <p:nvPr/>
              </p:nvGrpSpPr>
              <p:grpSpPr bwMode="auto">
                <a:xfrm>
                  <a:off x="4128" y="240"/>
                  <a:ext cx="208" cy="404"/>
                  <a:chOff x="4111" y="0"/>
                  <a:chExt cx="208" cy="404"/>
                </a:xfrm>
              </p:grpSpPr>
              <p:sp>
                <p:nvSpPr>
                  <p:cNvPr id="153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4125" y="20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4" name="Rectangle 183"/>
                  <p:cNvSpPr>
                    <a:spLocks noChangeArrowheads="1"/>
                  </p:cNvSpPr>
                  <p:nvPr/>
                </p:nvSpPr>
                <p:spPr bwMode="auto">
                  <a:xfrm>
                    <a:off x="4111" y="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1" name="Group 184"/>
                <p:cNvGrpSpPr>
                  <a:grpSpLocks/>
                </p:cNvGrpSpPr>
                <p:nvPr/>
              </p:nvGrpSpPr>
              <p:grpSpPr bwMode="auto">
                <a:xfrm>
                  <a:off x="3584" y="2688"/>
                  <a:ext cx="208" cy="404"/>
                  <a:chOff x="3583" y="2448"/>
                  <a:chExt cx="208" cy="404"/>
                </a:xfrm>
              </p:grpSpPr>
              <p:sp>
                <p:nvSpPr>
                  <p:cNvPr id="151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656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2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3583" y="2448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2" name="Group 187"/>
                <p:cNvGrpSpPr>
                  <a:grpSpLocks/>
                </p:cNvGrpSpPr>
                <p:nvPr/>
              </p:nvGrpSpPr>
              <p:grpSpPr bwMode="auto">
                <a:xfrm>
                  <a:off x="3392" y="2544"/>
                  <a:ext cx="208" cy="404"/>
                  <a:chOff x="3391" y="2304"/>
                  <a:chExt cx="208" cy="404"/>
                </a:xfrm>
              </p:grpSpPr>
              <p:sp>
                <p:nvSpPr>
                  <p:cNvPr id="149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3405" y="25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50" name="Rectangle 189"/>
                  <p:cNvSpPr>
                    <a:spLocks noChangeArrowheads="1"/>
                  </p:cNvSpPr>
                  <p:nvPr/>
                </p:nvSpPr>
                <p:spPr bwMode="auto">
                  <a:xfrm>
                    <a:off x="3391" y="23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3" name="Group 190"/>
                <p:cNvGrpSpPr>
                  <a:grpSpLocks/>
                </p:cNvGrpSpPr>
                <p:nvPr/>
              </p:nvGrpSpPr>
              <p:grpSpPr bwMode="auto">
                <a:xfrm>
                  <a:off x="3248" y="2400"/>
                  <a:ext cx="208" cy="404"/>
                  <a:chOff x="3247" y="2160"/>
                  <a:chExt cx="208" cy="404"/>
                </a:xfrm>
              </p:grpSpPr>
              <p:sp>
                <p:nvSpPr>
                  <p:cNvPr id="147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3261" y="236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8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216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4" name="Group 193"/>
                <p:cNvGrpSpPr>
                  <a:grpSpLocks/>
                </p:cNvGrpSpPr>
                <p:nvPr/>
              </p:nvGrpSpPr>
              <p:grpSpPr bwMode="auto">
                <a:xfrm>
                  <a:off x="3104" y="2256"/>
                  <a:ext cx="208" cy="404"/>
                  <a:chOff x="3103" y="2016"/>
                  <a:chExt cx="208" cy="404"/>
                </a:xfrm>
              </p:grpSpPr>
              <p:sp>
                <p:nvSpPr>
                  <p:cNvPr id="145" name="Oval 194"/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222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6" name="Rectangle 195"/>
                  <p:cNvSpPr>
                    <a:spLocks noChangeArrowheads="1"/>
                  </p:cNvSpPr>
                  <p:nvPr/>
                </p:nvSpPr>
                <p:spPr bwMode="auto">
                  <a:xfrm>
                    <a:off x="3103" y="201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5" name="Group 196"/>
                <p:cNvGrpSpPr>
                  <a:grpSpLocks/>
                </p:cNvGrpSpPr>
                <p:nvPr/>
              </p:nvGrpSpPr>
              <p:grpSpPr bwMode="auto">
                <a:xfrm>
                  <a:off x="2960" y="1584"/>
                  <a:ext cx="208" cy="404"/>
                  <a:chOff x="2959" y="1344"/>
                  <a:chExt cx="208" cy="404"/>
                </a:xfrm>
              </p:grpSpPr>
              <p:sp>
                <p:nvSpPr>
                  <p:cNvPr id="143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5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4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3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6" name="Group 199"/>
                <p:cNvGrpSpPr>
                  <a:grpSpLocks/>
                </p:cNvGrpSpPr>
                <p:nvPr/>
              </p:nvGrpSpPr>
              <p:grpSpPr bwMode="auto">
                <a:xfrm>
                  <a:off x="3008" y="2016"/>
                  <a:ext cx="208" cy="404"/>
                  <a:chOff x="3007" y="1776"/>
                  <a:chExt cx="208" cy="404"/>
                </a:xfrm>
              </p:grpSpPr>
              <p:sp>
                <p:nvSpPr>
                  <p:cNvPr id="141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198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2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177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7" name="Group 202"/>
                <p:cNvGrpSpPr>
                  <a:grpSpLocks/>
                </p:cNvGrpSpPr>
                <p:nvPr/>
              </p:nvGrpSpPr>
              <p:grpSpPr bwMode="auto">
                <a:xfrm>
                  <a:off x="2960" y="1824"/>
                  <a:ext cx="208" cy="404"/>
                  <a:chOff x="2959" y="1584"/>
                  <a:chExt cx="208" cy="404"/>
                </a:xfrm>
              </p:grpSpPr>
              <p:sp>
                <p:nvSpPr>
                  <p:cNvPr id="139" name="Oval 203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79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40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58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8" name="Group 205"/>
                <p:cNvGrpSpPr>
                  <a:grpSpLocks/>
                </p:cNvGrpSpPr>
                <p:nvPr/>
              </p:nvGrpSpPr>
              <p:grpSpPr bwMode="auto">
                <a:xfrm>
                  <a:off x="2960" y="1344"/>
                  <a:ext cx="208" cy="404"/>
                  <a:chOff x="2959" y="1104"/>
                  <a:chExt cx="208" cy="404"/>
                </a:xfrm>
              </p:grpSpPr>
              <p:sp>
                <p:nvSpPr>
                  <p:cNvPr id="137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2973" y="131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8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2959" y="110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19" name="Group 208"/>
                <p:cNvGrpSpPr>
                  <a:grpSpLocks/>
                </p:cNvGrpSpPr>
                <p:nvPr/>
              </p:nvGrpSpPr>
              <p:grpSpPr bwMode="auto">
                <a:xfrm>
                  <a:off x="4496" y="2880"/>
                  <a:ext cx="208" cy="404"/>
                  <a:chOff x="4495" y="2640"/>
                  <a:chExt cx="208" cy="404"/>
                </a:xfrm>
              </p:grpSpPr>
              <p:sp>
                <p:nvSpPr>
                  <p:cNvPr id="135" name="Oval 209"/>
                  <p:cNvSpPr>
                    <a:spLocks noChangeArrowheads="1"/>
                  </p:cNvSpPr>
                  <p:nvPr/>
                </p:nvSpPr>
                <p:spPr bwMode="auto">
                  <a:xfrm>
                    <a:off x="450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6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449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0" name="Group 211"/>
                <p:cNvGrpSpPr>
                  <a:grpSpLocks/>
                </p:cNvGrpSpPr>
                <p:nvPr/>
              </p:nvGrpSpPr>
              <p:grpSpPr bwMode="auto">
                <a:xfrm>
                  <a:off x="4256" y="2880"/>
                  <a:ext cx="208" cy="404"/>
                  <a:chOff x="4255" y="2640"/>
                  <a:chExt cx="208" cy="404"/>
                </a:xfrm>
              </p:grpSpPr>
              <p:sp>
                <p:nvSpPr>
                  <p:cNvPr id="133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426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4" name="Rectangle 213"/>
                  <p:cNvSpPr>
                    <a:spLocks noChangeArrowheads="1"/>
                  </p:cNvSpPr>
                  <p:nvPr/>
                </p:nvSpPr>
                <p:spPr bwMode="auto">
                  <a:xfrm>
                    <a:off x="425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1" name="Group 214"/>
                <p:cNvGrpSpPr>
                  <a:grpSpLocks/>
                </p:cNvGrpSpPr>
                <p:nvPr/>
              </p:nvGrpSpPr>
              <p:grpSpPr bwMode="auto">
                <a:xfrm>
                  <a:off x="4016" y="2880"/>
                  <a:ext cx="208" cy="404"/>
                  <a:chOff x="4015" y="2640"/>
                  <a:chExt cx="208" cy="404"/>
                </a:xfrm>
              </p:grpSpPr>
              <p:sp>
                <p:nvSpPr>
                  <p:cNvPr id="131" name="Oval 215"/>
                  <p:cNvSpPr>
                    <a:spLocks noChangeArrowheads="1"/>
                  </p:cNvSpPr>
                  <p:nvPr/>
                </p:nvSpPr>
                <p:spPr bwMode="auto">
                  <a:xfrm>
                    <a:off x="4029" y="2848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2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015" y="2640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2" name="Group 217"/>
                <p:cNvGrpSpPr>
                  <a:grpSpLocks/>
                </p:cNvGrpSpPr>
                <p:nvPr/>
              </p:nvGrpSpPr>
              <p:grpSpPr bwMode="auto">
                <a:xfrm>
                  <a:off x="3776" y="2784"/>
                  <a:ext cx="208" cy="404"/>
                  <a:chOff x="3775" y="2544"/>
                  <a:chExt cx="208" cy="404"/>
                </a:xfrm>
              </p:grpSpPr>
              <p:sp>
                <p:nvSpPr>
                  <p:cNvPr id="129" name="Oval 218"/>
                  <p:cNvSpPr>
                    <a:spLocks noChangeArrowheads="1"/>
                  </p:cNvSpPr>
                  <p:nvPr/>
                </p:nvSpPr>
                <p:spPr bwMode="auto">
                  <a:xfrm>
                    <a:off x="3789" y="2752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0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3775" y="2544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3" name="Group 220"/>
                <p:cNvGrpSpPr>
                  <a:grpSpLocks/>
                </p:cNvGrpSpPr>
                <p:nvPr/>
              </p:nvGrpSpPr>
              <p:grpSpPr bwMode="auto">
                <a:xfrm>
                  <a:off x="4880" y="2736"/>
                  <a:ext cx="208" cy="404"/>
                  <a:chOff x="4879" y="2496"/>
                  <a:chExt cx="208" cy="404"/>
                </a:xfrm>
              </p:grpSpPr>
              <p:sp>
                <p:nvSpPr>
                  <p:cNvPr id="127" name="Oval 221"/>
                  <p:cNvSpPr>
                    <a:spLocks noChangeArrowheads="1"/>
                  </p:cNvSpPr>
                  <p:nvPr/>
                </p:nvSpPr>
                <p:spPr bwMode="auto">
                  <a:xfrm>
                    <a:off x="4893" y="2704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8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879" y="2496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  <p:grpSp>
              <p:nvGrpSpPr>
                <p:cNvPr id="124" name="Group 223"/>
                <p:cNvGrpSpPr>
                  <a:grpSpLocks/>
                </p:cNvGrpSpPr>
                <p:nvPr/>
              </p:nvGrpSpPr>
              <p:grpSpPr bwMode="auto">
                <a:xfrm>
                  <a:off x="4688" y="2823"/>
                  <a:ext cx="208" cy="404"/>
                  <a:chOff x="4687" y="2583"/>
                  <a:chExt cx="208" cy="404"/>
                </a:xfrm>
              </p:grpSpPr>
              <p:sp>
                <p:nvSpPr>
                  <p:cNvPr id="125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4701" y="2791"/>
                    <a:ext cx="136" cy="136"/>
                  </a:xfrm>
                  <a:prstGeom prst="ellipse">
                    <a:avLst/>
                  </a:prstGeom>
                  <a:solidFill>
                    <a:srgbClr val="FF0033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6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687" y="2583"/>
                    <a:ext cx="208" cy="4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2075" tIns="46038" rIns="92075" bIns="46038">
                    <a:spAutoFit/>
                  </a:bodyPr>
                  <a:lstStyle>
                    <a:lvl1pPr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l"/>
                    <a:r>
                      <a:rPr lang="en-US" altLang="zh-CN" sz="3600" b="0" dirty="0">
                        <a:latin typeface="Bookman Old Style" panose="02050604050505020204" pitchFamily="18" charset="0"/>
                        <a:ea typeface="宋体" panose="02010600030101010101" pitchFamily="2" charset="-122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9" name="Group 226"/>
              <p:cNvGrpSpPr>
                <a:grpSpLocks/>
              </p:cNvGrpSpPr>
              <p:nvPr/>
            </p:nvGrpSpPr>
            <p:grpSpPr bwMode="auto">
              <a:xfrm>
                <a:off x="3216" y="3112"/>
                <a:ext cx="2256" cy="891"/>
                <a:chOff x="3216" y="3112"/>
                <a:chExt cx="2256" cy="891"/>
              </a:xfrm>
            </p:grpSpPr>
            <p:sp>
              <p:nvSpPr>
                <p:cNvPr id="10" name="Oval 227"/>
                <p:cNvSpPr>
                  <a:spLocks noChangeArrowheads="1"/>
                </p:cNvSpPr>
                <p:nvPr/>
              </p:nvSpPr>
              <p:spPr bwMode="auto">
                <a:xfrm>
                  <a:off x="3232" y="3120"/>
                  <a:ext cx="2227" cy="368"/>
                </a:xfrm>
                <a:prstGeom prst="ellipse">
                  <a:avLst/>
                </a:prstGeom>
                <a:noFill/>
                <a:ln w="25400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" name="Arc 228"/>
                <p:cNvSpPr>
                  <a:spLocks/>
                </p:cNvSpPr>
                <p:nvPr/>
              </p:nvSpPr>
              <p:spPr bwMode="auto">
                <a:xfrm>
                  <a:off x="3219" y="3541"/>
                  <a:ext cx="2251" cy="196"/>
                </a:xfrm>
                <a:custGeom>
                  <a:avLst/>
                  <a:gdLst>
                    <a:gd name="T0" fmla="*/ 2251 w 43158"/>
                    <a:gd name="T1" fmla="*/ 16 h 22050"/>
                    <a:gd name="T2" fmla="*/ 0 w 43158"/>
                    <a:gd name="T3" fmla="*/ 0 h 22050"/>
                    <a:gd name="T4" fmla="*/ 1127 w 43158"/>
                    <a:gd name="T5" fmla="*/ 4 h 22050"/>
                    <a:gd name="T6" fmla="*/ 0 60000 65536"/>
                    <a:gd name="T7" fmla="*/ 0 60000 65536"/>
                    <a:gd name="T8" fmla="*/ 0 60000 65536"/>
                    <a:gd name="T9" fmla="*/ 0 w 43158"/>
                    <a:gd name="T10" fmla="*/ 0 h 22050"/>
                    <a:gd name="T11" fmla="*/ 43158 w 43158"/>
                    <a:gd name="T12" fmla="*/ 22050 h 220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58" h="22050" fill="none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</a:path>
                    <a:path w="43158" h="22050" stroke="0" extrusionOk="0">
                      <a:moveTo>
                        <a:pt x="43157" y="1800"/>
                      </a:moveTo>
                      <a:cubicBezTo>
                        <a:pt x="42444" y="13183"/>
                        <a:pt x="33004" y="22049"/>
                        <a:pt x="21600" y="22050"/>
                      </a:cubicBezTo>
                      <a:cubicBezTo>
                        <a:pt x="9670" y="22050"/>
                        <a:pt x="0" y="12379"/>
                        <a:pt x="0" y="450"/>
                      </a:cubicBezTo>
                      <a:cubicBezTo>
                        <a:pt x="-1" y="299"/>
                        <a:pt x="1" y="149"/>
                        <a:pt x="4" y="-1"/>
                      </a:cubicBezTo>
                      <a:lnTo>
                        <a:pt x="21600" y="45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0099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" name="Line 229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Line 230"/>
                <p:cNvSpPr>
                  <a:spLocks noChangeShapeType="1"/>
                </p:cNvSpPr>
                <p:nvPr/>
              </p:nvSpPr>
              <p:spPr bwMode="auto">
                <a:xfrm>
                  <a:off x="5472" y="3304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Oval 231"/>
                <p:cNvSpPr>
                  <a:spLocks noChangeArrowheads="1"/>
                </p:cNvSpPr>
                <p:nvPr/>
              </p:nvSpPr>
              <p:spPr bwMode="auto">
                <a:xfrm>
                  <a:off x="3635" y="3216"/>
                  <a:ext cx="1421" cy="176"/>
                </a:xfrm>
                <a:prstGeom prst="ellipse">
                  <a:avLst/>
                </a:prstGeom>
                <a:solidFill>
                  <a:srgbClr val="009900"/>
                </a:solidFill>
                <a:ln w="25400">
                  <a:solidFill>
                    <a:srgbClr val="00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" name="Line 232"/>
                <p:cNvSpPr>
                  <a:spLocks noChangeShapeType="1"/>
                </p:cNvSpPr>
                <p:nvPr/>
              </p:nvSpPr>
              <p:spPr bwMode="auto">
                <a:xfrm>
                  <a:off x="4345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Line 233"/>
                <p:cNvSpPr>
                  <a:spLocks noChangeShapeType="1"/>
                </p:cNvSpPr>
                <p:nvPr/>
              </p:nvSpPr>
              <p:spPr bwMode="auto">
                <a:xfrm>
                  <a:off x="3380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Line 234"/>
                <p:cNvSpPr>
                  <a:spLocks noChangeShapeType="1"/>
                </p:cNvSpPr>
                <p:nvPr/>
              </p:nvSpPr>
              <p:spPr bwMode="auto">
                <a:xfrm>
                  <a:off x="4587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235"/>
                <p:cNvSpPr>
                  <a:spLocks noChangeShapeType="1"/>
                </p:cNvSpPr>
                <p:nvPr/>
              </p:nvSpPr>
              <p:spPr bwMode="auto">
                <a:xfrm>
                  <a:off x="5070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236"/>
                <p:cNvSpPr>
                  <a:spLocks noChangeShapeType="1"/>
                </p:cNvSpPr>
                <p:nvPr/>
              </p:nvSpPr>
              <p:spPr bwMode="auto">
                <a:xfrm>
                  <a:off x="3621" y="3448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237"/>
                <p:cNvSpPr>
                  <a:spLocks noChangeShapeType="1"/>
                </p:cNvSpPr>
                <p:nvPr/>
              </p:nvSpPr>
              <p:spPr bwMode="auto">
                <a:xfrm>
                  <a:off x="3863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238"/>
                <p:cNvSpPr>
                  <a:spLocks noChangeShapeType="1"/>
                </p:cNvSpPr>
                <p:nvPr/>
              </p:nvSpPr>
              <p:spPr bwMode="auto">
                <a:xfrm>
                  <a:off x="4104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239"/>
                <p:cNvSpPr>
                  <a:spLocks noChangeShapeType="1"/>
                </p:cNvSpPr>
                <p:nvPr/>
              </p:nvSpPr>
              <p:spPr bwMode="auto">
                <a:xfrm>
                  <a:off x="5311" y="340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240"/>
                <p:cNvSpPr>
                  <a:spLocks noChangeShapeType="1"/>
                </p:cNvSpPr>
                <p:nvPr/>
              </p:nvSpPr>
              <p:spPr bwMode="auto">
                <a:xfrm>
                  <a:off x="4828" y="349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241"/>
                <p:cNvSpPr>
                  <a:spLocks noChangeShapeType="1"/>
                </p:cNvSpPr>
                <p:nvPr/>
              </p:nvSpPr>
              <p:spPr bwMode="auto">
                <a:xfrm flipH="1" flipV="1">
                  <a:off x="4989" y="3352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2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28" y="3400"/>
                  <a:ext cx="24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4667" y="340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244"/>
                <p:cNvSpPr>
                  <a:spLocks noChangeShapeType="1"/>
                </p:cNvSpPr>
                <p:nvPr/>
              </p:nvSpPr>
              <p:spPr bwMode="auto">
                <a:xfrm flipH="1" flipV="1">
                  <a:off x="4506" y="3400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245"/>
                <p:cNvSpPr>
                  <a:spLocks noChangeShapeType="1"/>
                </p:cNvSpPr>
                <p:nvPr/>
              </p:nvSpPr>
              <p:spPr bwMode="auto">
                <a:xfrm flipV="1">
                  <a:off x="4345" y="340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246"/>
                <p:cNvSpPr>
                  <a:spLocks noChangeShapeType="1"/>
                </p:cNvSpPr>
                <p:nvPr/>
              </p:nvSpPr>
              <p:spPr bwMode="auto">
                <a:xfrm flipV="1">
                  <a:off x="4104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3863" y="3400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3621" y="335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380" y="3352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50"/>
                <p:cNvSpPr>
                  <a:spLocks noChangeShapeType="1"/>
                </p:cNvSpPr>
                <p:nvPr/>
              </p:nvSpPr>
              <p:spPr bwMode="auto">
                <a:xfrm>
                  <a:off x="3219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51"/>
                <p:cNvSpPr>
                  <a:spLocks noChangeShapeType="1"/>
                </p:cNvSpPr>
                <p:nvPr/>
              </p:nvSpPr>
              <p:spPr bwMode="auto">
                <a:xfrm>
                  <a:off x="3380" y="3208"/>
                  <a:ext cx="241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52"/>
                <p:cNvSpPr>
                  <a:spLocks noChangeShapeType="1"/>
                </p:cNvSpPr>
                <p:nvPr/>
              </p:nvSpPr>
              <p:spPr bwMode="auto">
                <a:xfrm>
                  <a:off x="3621" y="3160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53"/>
                <p:cNvSpPr>
                  <a:spLocks noChangeShapeType="1"/>
                </p:cNvSpPr>
                <p:nvPr/>
              </p:nvSpPr>
              <p:spPr bwMode="auto">
                <a:xfrm>
                  <a:off x="3863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4"/>
                <p:cNvSpPr>
                  <a:spLocks noChangeShapeType="1"/>
                </p:cNvSpPr>
                <p:nvPr/>
              </p:nvSpPr>
              <p:spPr bwMode="auto">
                <a:xfrm>
                  <a:off x="4104" y="3112"/>
                  <a:ext cx="8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55"/>
                <p:cNvSpPr>
                  <a:spLocks noChangeShapeType="1"/>
                </p:cNvSpPr>
                <p:nvPr/>
              </p:nvSpPr>
              <p:spPr bwMode="auto">
                <a:xfrm>
                  <a:off x="4345" y="3112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4506" y="3112"/>
                  <a:ext cx="8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4667" y="3112"/>
                  <a:ext cx="161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4828" y="3160"/>
                  <a:ext cx="242" cy="96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259"/>
                <p:cNvSpPr>
                  <a:spLocks noChangeShapeType="1"/>
                </p:cNvSpPr>
                <p:nvPr/>
              </p:nvSpPr>
              <p:spPr bwMode="auto">
                <a:xfrm>
                  <a:off x="5070" y="3304"/>
                  <a:ext cx="40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4989" y="3208"/>
                  <a:ext cx="322" cy="48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261"/>
                <p:cNvSpPr>
                  <a:spLocks noChangeShapeType="1"/>
                </p:cNvSpPr>
                <p:nvPr/>
              </p:nvSpPr>
              <p:spPr bwMode="auto">
                <a:xfrm>
                  <a:off x="4345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262"/>
                <p:cNvSpPr>
                  <a:spLocks noChangeShapeType="1"/>
                </p:cNvSpPr>
                <p:nvPr/>
              </p:nvSpPr>
              <p:spPr bwMode="auto">
                <a:xfrm>
                  <a:off x="4506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263"/>
                <p:cNvSpPr>
                  <a:spLocks noChangeShapeType="1"/>
                </p:cNvSpPr>
                <p:nvPr/>
              </p:nvSpPr>
              <p:spPr bwMode="auto">
                <a:xfrm>
                  <a:off x="4667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264"/>
                <p:cNvSpPr>
                  <a:spLocks noChangeShapeType="1"/>
                </p:cNvSpPr>
                <p:nvPr/>
              </p:nvSpPr>
              <p:spPr bwMode="auto">
                <a:xfrm>
                  <a:off x="4828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265"/>
                <p:cNvSpPr>
                  <a:spLocks noChangeShapeType="1"/>
                </p:cNvSpPr>
                <p:nvPr/>
              </p:nvSpPr>
              <p:spPr bwMode="auto">
                <a:xfrm>
                  <a:off x="4989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266"/>
                <p:cNvSpPr>
                  <a:spLocks noChangeShapeType="1"/>
                </p:cNvSpPr>
                <p:nvPr/>
              </p:nvSpPr>
              <p:spPr bwMode="auto">
                <a:xfrm>
                  <a:off x="4184" y="320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267"/>
                <p:cNvSpPr>
                  <a:spLocks noChangeShapeType="1"/>
                </p:cNvSpPr>
                <p:nvPr/>
              </p:nvSpPr>
              <p:spPr bwMode="auto">
                <a:xfrm>
                  <a:off x="3943" y="325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268"/>
                <p:cNvSpPr>
                  <a:spLocks noChangeShapeType="1"/>
                </p:cNvSpPr>
                <p:nvPr/>
              </p:nvSpPr>
              <p:spPr bwMode="auto">
                <a:xfrm>
                  <a:off x="3782" y="32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269"/>
                <p:cNvSpPr>
                  <a:spLocks noChangeShapeType="1"/>
                </p:cNvSpPr>
                <p:nvPr/>
              </p:nvSpPr>
              <p:spPr bwMode="auto">
                <a:xfrm>
                  <a:off x="3621" y="3256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rgbClr val="CC33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270"/>
                <p:cNvSpPr>
                  <a:spLocks/>
                </p:cNvSpPr>
                <p:nvPr/>
              </p:nvSpPr>
              <p:spPr bwMode="auto">
                <a:xfrm>
                  <a:off x="3216" y="3640"/>
                  <a:ext cx="165" cy="248"/>
                </a:xfrm>
                <a:custGeom>
                  <a:avLst/>
                  <a:gdLst>
                    <a:gd name="T0" fmla="*/ 384 w 385"/>
                    <a:gd name="T1" fmla="*/ 0 h 391"/>
                    <a:gd name="T2" fmla="*/ 378 w 385"/>
                    <a:gd name="T3" fmla="*/ 24 h 391"/>
                    <a:gd name="T4" fmla="*/ 366 w 385"/>
                    <a:gd name="T5" fmla="*/ 42 h 391"/>
                    <a:gd name="T6" fmla="*/ 354 w 385"/>
                    <a:gd name="T7" fmla="*/ 60 h 391"/>
                    <a:gd name="T8" fmla="*/ 342 w 385"/>
                    <a:gd name="T9" fmla="*/ 78 h 391"/>
                    <a:gd name="T10" fmla="*/ 324 w 385"/>
                    <a:gd name="T11" fmla="*/ 96 h 391"/>
                    <a:gd name="T12" fmla="*/ 312 w 385"/>
                    <a:gd name="T13" fmla="*/ 114 h 391"/>
                    <a:gd name="T14" fmla="*/ 300 w 385"/>
                    <a:gd name="T15" fmla="*/ 132 h 391"/>
                    <a:gd name="T16" fmla="*/ 282 w 385"/>
                    <a:gd name="T17" fmla="*/ 150 h 391"/>
                    <a:gd name="T18" fmla="*/ 264 w 385"/>
                    <a:gd name="T19" fmla="*/ 168 h 391"/>
                    <a:gd name="T20" fmla="*/ 246 w 385"/>
                    <a:gd name="T21" fmla="*/ 180 h 391"/>
                    <a:gd name="T22" fmla="*/ 198 w 385"/>
                    <a:gd name="T23" fmla="*/ 204 h 391"/>
                    <a:gd name="T24" fmla="*/ 180 w 385"/>
                    <a:gd name="T25" fmla="*/ 222 h 391"/>
                    <a:gd name="T26" fmla="*/ 162 w 385"/>
                    <a:gd name="T27" fmla="*/ 240 h 391"/>
                    <a:gd name="T28" fmla="*/ 144 w 385"/>
                    <a:gd name="T29" fmla="*/ 252 h 391"/>
                    <a:gd name="T30" fmla="*/ 132 w 385"/>
                    <a:gd name="T31" fmla="*/ 270 h 391"/>
                    <a:gd name="T32" fmla="*/ 114 w 385"/>
                    <a:gd name="T33" fmla="*/ 288 h 391"/>
                    <a:gd name="T34" fmla="*/ 96 w 385"/>
                    <a:gd name="T35" fmla="*/ 300 h 391"/>
                    <a:gd name="T36" fmla="*/ 78 w 385"/>
                    <a:gd name="T37" fmla="*/ 318 h 391"/>
                    <a:gd name="T38" fmla="*/ 60 w 385"/>
                    <a:gd name="T39" fmla="*/ 330 h 391"/>
                    <a:gd name="T40" fmla="*/ 42 w 385"/>
                    <a:gd name="T41" fmla="*/ 348 h 391"/>
                    <a:gd name="T42" fmla="*/ 18 w 385"/>
                    <a:gd name="T43" fmla="*/ 366 h 391"/>
                    <a:gd name="T44" fmla="*/ 6 w 385"/>
                    <a:gd name="T45" fmla="*/ 390 h 391"/>
                    <a:gd name="T46" fmla="*/ 0 w 385"/>
                    <a:gd name="T47" fmla="*/ 384 h 3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85"/>
                    <a:gd name="T73" fmla="*/ 0 h 391"/>
                    <a:gd name="T74" fmla="*/ 385 w 385"/>
                    <a:gd name="T75" fmla="*/ 391 h 39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85" h="391">
                      <a:moveTo>
                        <a:pt x="384" y="0"/>
                      </a:moveTo>
                      <a:lnTo>
                        <a:pt x="378" y="24"/>
                      </a:lnTo>
                      <a:lnTo>
                        <a:pt x="366" y="42"/>
                      </a:lnTo>
                      <a:lnTo>
                        <a:pt x="354" y="60"/>
                      </a:lnTo>
                      <a:lnTo>
                        <a:pt x="342" y="78"/>
                      </a:lnTo>
                      <a:lnTo>
                        <a:pt x="324" y="96"/>
                      </a:lnTo>
                      <a:lnTo>
                        <a:pt x="312" y="114"/>
                      </a:lnTo>
                      <a:lnTo>
                        <a:pt x="300" y="132"/>
                      </a:lnTo>
                      <a:lnTo>
                        <a:pt x="282" y="150"/>
                      </a:lnTo>
                      <a:lnTo>
                        <a:pt x="264" y="168"/>
                      </a:lnTo>
                      <a:lnTo>
                        <a:pt x="246" y="180"/>
                      </a:lnTo>
                      <a:lnTo>
                        <a:pt x="198" y="204"/>
                      </a:lnTo>
                      <a:lnTo>
                        <a:pt x="180" y="222"/>
                      </a:lnTo>
                      <a:lnTo>
                        <a:pt x="162" y="240"/>
                      </a:lnTo>
                      <a:lnTo>
                        <a:pt x="144" y="252"/>
                      </a:lnTo>
                      <a:lnTo>
                        <a:pt x="132" y="270"/>
                      </a:lnTo>
                      <a:lnTo>
                        <a:pt x="114" y="288"/>
                      </a:lnTo>
                      <a:lnTo>
                        <a:pt x="96" y="300"/>
                      </a:lnTo>
                      <a:lnTo>
                        <a:pt x="78" y="318"/>
                      </a:lnTo>
                      <a:lnTo>
                        <a:pt x="60" y="330"/>
                      </a:lnTo>
                      <a:lnTo>
                        <a:pt x="42" y="348"/>
                      </a:lnTo>
                      <a:lnTo>
                        <a:pt x="18" y="366"/>
                      </a:lnTo>
                      <a:lnTo>
                        <a:pt x="6" y="390"/>
                      </a:lnTo>
                      <a:lnTo>
                        <a:pt x="0" y="384"/>
                      </a:lnTo>
                    </a:path>
                  </a:pathLst>
                </a:custGeom>
                <a:noFill/>
                <a:ln w="38100" cap="rnd">
                  <a:solidFill>
                    <a:srgbClr val="FF0033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aphicFrame>
              <p:nvGraphicFramePr>
                <p:cNvPr id="54" name="Object 271"/>
                <p:cNvGraphicFramePr>
                  <a:graphicFrameLocks noChangeAspect="1"/>
                </p:cNvGraphicFramePr>
                <p:nvPr/>
              </p:nvGraphicFramePr>
              <p:xfrm>
                <a:off x="3456" y="3696"/>
                <a:ext cx="257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3472" name="公式" r:id="rId3" imgW="152280" imgH="190440" progId="Equation.3">
                        <p:embed/>
                      </p:oleObj>
                    </mc:Choice>
                    <mc:Fallback>
                      <p:oleObj name="公式" r:id="rId3" imgW="1522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3696"/>
                              <a:ext cx="257" cy="30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gradFill rotWithShape="0">
                                    <a:gsLst>
                                      <a:gs pos="0">
                                        <a:schemeClr val="hlink"/>
                                      </a:gs>
                                      <a:gs pos="100000">
                                        <a:schemeClr val="hlink">
                                          <a:gamma/>
                                          <a:shade val="46275"/>
                                          <a:invGamma/>
                                        </a:schemeClr>
                                      </a:gs>
                                    </a:gsLst>
                                    <a:path path="rect">
                                      <a:fillToRect r="100000" b="100000"/>
                                    </a:path>
                                  </a:gra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FF0066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" name="Group 272"/>
            <p:cNvGrpSpPr>
              <a:grpSpLocks/>
            </p:cNvGrpSpPr>
            <p:nvPr/>
          </p:nvGrpSpPr>
          <p:grpSpPr bwMode="auto">
            <a:xfrm>
              <a:off x="3423" y="268"/>
              <a:ext cx="208" cy="404"/>
              <a:chOff x="3871" y="48"/>
              <a:chExt cx="208" cy="404"/>
            </a:xfrm>
          </p:grpSpPr>
          <p:sp>
            <p:nvSpPr>
              <p:cNvPr id="6" name="Oval 273"/>
              <p:cNvSpPr>
                <a:spLocks noChangeArrowheads="1"/>
              </p:cNvSpPr>
              <p:nvPr/>
            </p:nvSpPr>
            <p:spPr bwMode="auto">
              <a:xfrm>
                <a:off x="3885" y="256"/>
                <a:ext cx="136" cy="136"/>
              </a:xfrm>
              <a:prstGeom prst="ellipse">
                <a:avLst/>
              </a:prstGeom>
              <a:solidFill>
                <a:srgbClr val="FF00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" name="Rectangle 274"/>
              <p:cNvSpPr>
                <a:spLocks noChangeArrowheads="1"/>
              </p:cNvSpPr>
              <p:nvPr/>
            </p:nvSpPr>
            <p:spPr bwMode="auto">
              <a:xfrm>
                <a:off x="3871" y="48"/>
                <a:ext cx="20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l"/>
                <a:r>
                  <a:rPr lang="en-US" altLang="zh-CN" sz="3600" b="0">
                    <a:latin typeface="Bookman Old Style" panose="020506040505050202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</p:grpSp>
      </p:grpSp>
      <p:sp>
        <p:nvSpPr>
          <p:cNvPr id="253" name="Oval 3"/>
          <p:cNvSpPr>
            <a:spLocks noChangeArrowheads="1"/>
          </p:cNvSpPr>
          <p:nvPr/>
        </p:nvSpPr>
        <p:spPr bwMode="auto">
          <a:xfrm>
            <a:off x="6520325" y="489744"/>
            <a:ext cx="3568700" cy="36449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4" name="Oval 5"/>
          <p:cNvSpPr>
            <a:spLocks noChangeArrowheads="1"/>
          </p:cNvSpPr>
          <p:nvPr/>
        </p:nvSpPr>
        <p:spPr bwMode="auto">
          <a:xfrm>
            <a:off x="6825125" y="794544"/>
            <a:ext cx="2959100" cy="30353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5" name="Oval 20"/>
          <p:cNvSpPr>
            <a:spLocks noChangeArrowheads="1"/>
          </p:cNvSpPr>
          <p:nvPr/>
        </p:nvSpPr>
        <p:spPr bwMode="auto">
          <a:xfrm>
            <a:off x="6680662" y="659606"/>
            <a:ext cx="3251200" cy="33274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6" name="Arc 6"/>
          <p:cNvSpPr>
            <a:spLocks/>
          </p:cNvSpPr>
          <p:nvPr/>
        </p:nvSpPr>
        <p:spPr bwMode="auto">
          <a:xfrm>
            <a:off x="6915613" y="692944"/>
            <a:ext cx="1514475" cy="1601788"/>
          </a:xfrm>
          <a:custGeom>
            <a:avLst/>
            <a:gdLst>
              <a:gd name="T0" fmla="*/ 0 w 17177"/>
              <a:gd name="T1" fmla="*/ 311 h 18924"/>
              <a:gd name="T2" fmla="*/ 376 w 17177"/>
              <a:gd name="T3" fmla="*/ 0 h 18924"/>
              <a:gd name="T4" fmla="*/ 954 w 17177"/>
              <a:gd name="T5" fmla="*/ 1009 h 18924"/>
              <a:gd name="T6" fmla="*/ 0 60000 65536"/>
              <a:gd name="T7" fmla="*/ 0 60000 65536"/>
              <a:gd name="T8" fmla="*/ 0 60000 65536"/>
              <a:gd name="T9" fmla="*/ 0 w 17177"/>
              <a:gd name="T10" fmla="*/ 0 h 18924"/>
              <a:gd name="T11" fmla="*/ 17177 w 17177"/>
              <a:gd name="T12" fmla="*/ 18924 h 189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177" h="18924" fill="none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</a:path>
              <a:path w="17177" h="18924" stroke="0" extrusionOk="0">
                <a:moveTo>
                  <a:pt x="-1" y="5827"/>
                </a:moveTo>
                <a:cubicBezTo>
                  <a:pt x="1823" y="3435"/>
                  <a:pt x="4127" y="1450"/>
                  <a:pt x="6763" y="0"/>
                </a:cubicBezTo>
                <a:lnTo>
                  <a:pt x="17177" y="1892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57" name="Arc 7"/>
          <p:cNvSpPr>
            <a:spLocks/>
          </p:cNvSpPr>
          <p:nvPr/>
        </p:nvSpPr>
        <p:spPr bwMode="auto">
          <a:xfrm>
            <a:off x="7004513" y="972344"/>
            <a:ext cx="1273175" cy="1398588"/>
          </a:xfrm>
          <a:custGeom>
            <a:avLst/>
            <a:gdLst>
              <a:gd name="T0" fmla="*/ 0 w 18999"/>
              <a:gd name="T1" fmla="*/ 402 h 18885"/>
              <a:gd name="T2" fmla="*/ 359 w 18999"/>
              <a:gd name="T3" fmla="*/ 0 h 18885"/>
              <a:gd name="T4" fmla="*/ 802 w 18999"/>
              <a:gd name="T5" fmla="*/ 881 h 18885"/>
              <a:gd name="T6" fmla="*/ 0 60000 65536"/>
              <a:gd name="T7" fmla="*/ 0 60000 65536"/>
              <a:gd name="T8" fmla="*/ 0 60000 65536"/>
              <a:gd name="T9" fmla="*/ 0 w 18999"/>
              <a:gd name="T10" fmla="*/ 0 h 18885"/>
              <a:gd name="T11" fmla="*/ 18999 w 18999"/>
              <a:gd name="T12" fmla="*/ 18885 h 188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99" h="18885" fill="none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</a:path>
              <a:path w="18999" h="18885" stroke="0" extrusionOk="0">
                <a:moveTo>
                  <a:pt x="-1" y="8609"/>
                </a:moveTo>
                <a:cubicBezTo>
                  <a:pt x="1959" y="4986"/>
                  <a:pt x="4913" y="1999"/>
                  <a:pt x="8514" y="-1"/>
                </a:cubicBezTo>
                <a:lnTo>
                  <a:pt x="18999" y="1888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58" name="Group 18"/>
          <p:cNvGrpSpPr>
            <a:grpSpLocks/>
          </p:cNvGrpSpPr>
          <p:nvPr/>
        </p:nvGrpSpPr>
        <p:grpSpPr bwMode="auto">
          <a:xfrm>
            <a:off x="7083887" y="661195"/>
            <a:ext cx="2865438" cy="1762126"/>
            <a:chOff x="3566" y="769"/>
            <a:chExt cx="1805" cy="1110"/>
          </a:xfrm>
        </p:grpSpPr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4315" y="1644"/>
              <a:ext cx="105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" name="Arc 21"/>
            <p:cNvSpPr>
              <a:spLocks/>
            </p:cNvSpPr>
            <p:nvPr/>
          </p:nvSpPr>
          <p:spPr bwMode="auto">
            <a:xfrm>
              <a:off x="3566" y="769"/>
              <a:ext cx="1079" cy="1048"/>
            </a:xfrm>
            <a:custGeom>
              <a:avLst/>
              <a:gdLst>
                <a:gd name="T0" fmla="*/ 0 w 22509"/>
                <a:gd name="T1" fmla="*/ 359 h 21600"/>
                <a:gd name="T2" fmla="*/ 1100 w 22509"/>
                <a:gd name="T3" fmla="*/ 46 h 21600"/>
                <a:gd name="T4" fmla="*/ 793 w 22509"/>
                <a:gd name="T5" fmla="*/ 1056 h 21600"/>
                <a:gd name="T6" fmla="*/ 0 60000 65536"/>
                <a:gd name="T7" fmla="*/ 0 60000 65536"/>
                <a:gd name="T8" fmla="*/ 0 60000 65536"/>
                <a:gd name="T9" fmla="*/ 0 w 22509"/>
                <a:gd name="T10" fmla="*/ 0 h 21600"/>
                <a:gd name="T11" fmla="*/ 22509 w 2250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09" h="21600" fill="none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</a:path>
                <a:path w="22509" h="21600" stroke="0" extrusionOk="0">
                  <a:moveTo>
                    <a:pt x="0" y="7350"/>
                  </a:moveTo>
                  <a:cubicBezTo>
                    <a:pt x="4101" y="2678"/>
                    <a:pt x="10016" y="-1"/>
                    <a:pt x="16233" y="0"/>
                  </a:cubicBezTo>
                  <a:cubicBezTo>
                    <a:pt x="18359" y="0"/>
                    <a:pt x="20474" y="314"/>
                    <a:pt x="22509" y="931"/>
                  </a:cubicBezTo>
                  <a:lnTo>
                    <a:pt x="16233" y="21600"/>
                  </a:lnTo>
                  <a:close/>
                </a:path>
              </a:pathLst>
            </a:custGeom>
            <a:noFill/>
            <a:ln w="25400" cap="rnd">
              <a:solidFill>
                <a:srgbClr val="0000FF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1" name="Rectangle 22"/>
            <p:cNvSpPr>
              <a:spLocks noChangeArrowheads="1"/>
            </p:cNvSpPr>
            <p:nvPr/>
          </p:nvSpPr>
          <p:spPr bwMode="auto">
            <a:xfrm>
              <a:off x="4593" y="1394"/>
              <a:ext cx="2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l"/>
              <a:r>
                <a:rPr lang="en-US" altLang="zh-CN" sz="4400" b="0">
                  <a:latin typeface="Bookman Old Style" panose="02050604050505020204" pitchFamily="18" charset="0"/>
                  <a:ea typeface="宋体" panose="02010600030101010101" pitchFamily="2" charset="-122"/>
                </a:rPr>
                <a:t>r</a:t>
              </a:r>
            </a:p>
          </p:txBody>
        </p:sp>
      </p:grpSp>
      <p:sp>
        <p:nvSpPr>
          <p:cNvPr id="262" name="Oval 26"/>
          <p:cNvSpPr>
            <a:spLocks noChangeArrowheads="1"/>
          </p:cNvSpPr>
          <p:nvPr/>
        </p:nvSpPr>
        <p:spPr bwMode="auto">
          <a:xfrm>
            <a:off x="6368698" y="387205"/>
            <a:ext cx="3835400" cy="39116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63" name="Oval 27"/>
          <p:cNvSpPr>
            <a:spLocks noChangeArrowheads="1"/>
          </p:cNvSpPr>
          <p:nvPr/>
        </p:nvSpPr>
        <p:spPr bwMode="auto">
          <a:xfrm>
            <a:off x="6964825" y="1012031"/>
            <a:ext cx="2616200" cy="2692400"/>
          </a:xfrm>
          <a:prstGeom prst="ellips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6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939967"/>
              </p:ext>
            </p:extLst>
          </p:nvPr>
        </p:nvGraphicFramePr>
        <p:xfrm>
          <a:off x="7412039" y="427039"/>
          <a:ext cx="4460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73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9" y="427039"/>
                        <a:ext cx="44608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5" name="Group 24"/>
          <p:cNvGrpSpPr>
            <a:grpSpLocks/>
          </p:cNvGrpSpPr>
          <p:nvPr/>
        </p:nvGrpSpPr>
        <p:grpSpPr bwMode="auto">
          <a:xfrm>
            <a:off x="1983284" y="1513936"/>
            <a:ext cx="3571678" cy="1422400"/>
            <a:chOff x="476" y="849"/>
            <a:chExt cx="2493" cy="896"/>
          </a:xfrm>
        </p:grpSpPr>
        <p:sp>
          <p:nvSpPr>
            <p:cNvPr id="266" name="Text Box 25"/>
            <p:cNvSpPr txBox="1">
              <a:spLocks noChangeArrowheads="1"/>
            </p:cNvSpPr>
            <p:nvPr/>
          </p:nvSpPr>
          <p:spPr bwMode="auto">
            <a:xfrm>
              <a:off x="476" y="873"/>
              <a:ext cx="2493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1C1C1C"/>
                  </a:solidFill>
                </a:rPr>
                <a:t> </a:t>
              </a:r>
              <a:r>
                <a:rPr lang="zh-CN" altLang="en-US" sz="2800" dirty="0">
                  <a:solidFill>
                    <a:srgbClr val="F30DD2"/>
                  </a:solidFill>
                </a:rPr>
                <a:t>对称性分析</a:t>
              </a:r>
              <a:r>
                <a:rPr lang="zh-CN" altLang="en-US" sz="2800" dirty="0">
                  <a:solidFill>
                    <a:srgbClr val="1C1C1C"/>
                  </a:solidFill>
                </a:rPr>
                <a:t>；</a:t>
              </a:r>
              <a:r>
                <a:rPr lang="zh-CN" altLang="en-US" sz="2800" dirty="0">
                  <a:solidFill>
                    <a:srgbClr val="009900"/>
                  </a:solidFill>
                </a:rPr>
                <a:t>环内       线为同心圆，环外     为零。 </a:t>
              </a:r>
            </a:p>
          </p:txBody>
        </p:sp>
        <p:graphicFrame>
          <p:nvGraphicFramePr>
            <p:cNvPr id="26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1121893"/>
                </p:ext>
              </p:extLst>
            </p:nvPr>
          </p:nvGraphicFramePr>
          <p:xfrm>
            <a:off x="2464" y="1149"/>
            <a:ext cx="31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474" name="公式" r:id="rId7" imgW="177480" imgH="203040" progId="Equation.3">
                    <p:embed/>
                  </p:oleObj>
                </mc:Choice>
                <mc:Fallback>
                  <p:oleObj name="公式" r:id="rId7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4" y="1149"/>
                          <a:ext cx="31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7822213"/>
                </p:ext>
              </p:extLst>
            </p:nvPr>
          </p:nvGraphicFramePr>
          <p:xfrm>
            <a:off x="2583" y="849"/>
            <a:ext cx="310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475" name="公式" r:id="rId9" imgW="177480" imgH="203040" progId="Equation.3">
                    <p:embed/>
                  </p:oleObj>
                </mc:Choice>
                <mc:Fallback>
                  <p:oleObj name="公式" r:id="rId9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3" y="849"/>
                          <a:ext cx="310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9" name="矩形 268"/>
          <p:cNvSpPr/>
          <p:nvPr/>
        </p:nvSpPr>
        <p:spPr>
          <a:xfrm>
            <a:off x="2431255" y="3812381"/>
            <a:ext cx="23056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900FF"/>
                </a:solidFill>
                <a:latin typeface="+mj-ea"/>
              </a:rPr>
              <a:t>根据</a:t>
            </a:r>
            <a:r>
              <a:rPr lang="zh-CN" altLang="zh-CN" dirty="0">
                <a:solidFill>
                  <a:srgbClr val="9900FF"/>
                </a:solidFill>
                <a:latin typeface="宋体" panose="02010600030101010101" pitchFamily="2" charset="-122"/>
              </a:rPr>
              <a:t>磁场的</a:t>
            </a:r>
            <a:r>
              <a:rPr lang="zh-CN" altLang="en-US" dirty="0">
                <a:solidFill>
                  <a:srgbClr val="FF3300"/>
                </a:solidFill>
                <a:latin typeface="+mj-ea"/>
              </a:rPr>
              <a:t>对称性</a:t>
            </a:r>
            <a:r>
              <a:rPr lang="en-US" altLang="zh-CN" dirty="0">
                <a:solidFill>
                  <a:srgbClr val="9900FF"/>
                </a:solidFill>
                <a:latin typeface="+mj-ea"/>
              </a:rPr>
              <a:t>,</a:t>
            </a:r>
            <a:r>
              <a:rPr lang="zh-CN" altLang="en-US" dirty="0">
                <a:solidFill>
                  <a:srgbClr val="9900FF"/>
                </a:solidFill>
                <a:latin typeface="+mj-ea"/>
              </a:rPr>
              <a:t>选取安培环路</a:t>
            </a:r>
            <a:r>
              <a:rPr lang="zh-CN" altLang="en-US" dirty="0">
                <a:solidFill>
                  <a:srgbClr val="9900FF"/>
                </a:solidFill>
              </a:rPr>
              <a:t>为</a:t>
            </a:r>
            <a:r>
              <a:rPr lang="zh-CN" altLang="en-US" dirty="0">
                <a:solidFill>
                  <a:srgbClr val="FF00FF"/>
                </a:solidFill>
              </a:rPr>
              <a:t>线</a:t>
            </a:r>
            <a:r>
              <a:rPr lang="zh-CN" altLang="en-US" dirty="0">
                <a:solidFill>
                  <a:srgbClr val="9900FF"/>
                </a:solidFill>
              </a:rPr>
              <a:t>。</a:t>
            </a:r>
          </a:p>
        </p:txBody>
      </p:sp>
      <p:graphicFrame>
        <p:nvGraphicFramePr>
          <p:cNvPr id="2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174147"/>
              </p:ext>
            </p:extLst>
          </p:nvPr>
        </p:nvGraphicFramePr>
        <p:xfrm>
          <a:off x="4457042" y="4656932"/>
          <a:ext cx="445564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76" name="公式" r:id="rId11" imgW="177480" imgH="203040" progId="Equation.3">
                  <p:embed/>
                </p:oleObj>
              </mc:Choice>
              <mc:Fallback>
                <p:oleObj name="公式" r:id="rId11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042" y="4656932"/>
                        <a:ext cx="445564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629325"/>
              </p:ext>
            </p:extLst>
          </p:nvPr>
        </p:nvGraphicFramePr>
        <p:xfrm>
          <a:off x="2827339" y="5638801"/>
          <a:ext cx="192722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77" name="公式" r:id="rId12" imgW="774360" imgH="393480" progId="Equation.3">
                  <p:embed/>
                </p:oleObj>
              </mc:Choice>
              <mc:Fallback>
                <p:oleObj name="公式" r:id="rId12" imgW="774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9" y="5638801"/>
                        <a:ext cx="1927225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0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3" grpId="0" animBg="1"/>
      <p:bldP spid="254" grpId="0" animBg="1"/>
      <p:bldP spid="255" grpId="0" animBg="1"/>
      <p:bldP spid="256" grpId="0" animBg="1"/>
      <p:bldP spid="257" grpId="0" animBg="1"/>
      <p:bldP spid="262" grpId="0" animBg="1"/>
      <p:bldP spid="263" grpId="0" animBg="1"/>
      <p:bldP spid="26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63553" y="548680"/>
            <a:ext cx="3857625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C00000"/>
                </a:solidFill>
                <a:latin typeface="+mj-ea"/>
              </a:rPr>
              <a:t>无限大均匀平面电流</a:t>
            </a:r>
            <a:endParaRPr lang="en-US" altLang="zh-CN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Rectangle 130"/>
          <p:cNvSpPr>
            <a:spLocks noChangeArrowheads="1"/>
          </p:cNvSpPr>
          <p:nvPr/>
        </p:nvSpPr>
        <p:spPr bwMode="auto">
          <a:xfrm>
            <a:off x="1853342" y="1412777"/>
            <a:ext cx="878986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</a:rPr>
              <a:t>磁场分布的对称性：       线为平行于</a:t>
            </a:r>
            <a:r>
              <a:rPr lang="zh-CN" altLang="en-US" sz="2800" dirty="0">
                <a:solidFill>
                  <a:srgbClr val="FF3300"/>
                </a:solidFill>
              </a:rPr>
              <a:t>无限大平面的直线，与平面距离相等的上下场点处的</a:t>
            </a:r>
            <a:r>
              <a:rPr lang="zh-CN" altLang="en-US" sz="2800" dirty="0">
                <a:solidFill>
                  <a:srgbClr val="009900"/>
                </a:solidFill>
              </a:rPr>
              <a:t>磁场大小相等，方向相反。</a:t>
            </a:r>
          </a:p>
        </p:txBody>
      </p:sp>
      <p:graphicFrame>
        <p:nvGraphicFramePr>
          <p:cNvPr id="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6980"/>
              </p:ext>
            </p:extLst>
          </p:nvPr>
        </p:nvGraphicFramePr>
        <p:xfrm>
          <a:off x="5159896" y="1337060"/>
          <a:ext cx="445564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2" name="公式" r:id="rId3" imgW="177480" imgH="203040" progId="Equation.3">
                  <p:embed/>
                </p:oleObj>
              </mc:Choice>
              <mc:Fallback>
                <p:oleObj name="公式" r:id="rId3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896" y="1337060"/>
                        <a:ext cx="445564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94993"/>
              </p:ext>
            </p:extLst>
          </p:nvPr>
        </p:nvGraphicFramePr>
        <p:xfrm>
          <a:off x="8631239" y="3484563"/>
          <a:ext cx="3508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3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239" y="3484563"/>
                        <a:ext cx="35083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7346950" y="3976688"/>
            <a:ext cx="2057400" cy="1066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962775" y="4433888"/>
            <a:ext cx="3276600" cy="156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7115175" y="4932363"/>
            <a:ext cx="3433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/>
              <a:t>a</a:t>
            </a:r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auto">
          <a:xfrm>
            <a:off x="9553575" y="485616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/>
              <a:t>b</a:t>
            </a: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9629776" y="3484563"/>
            <a:ext cx="34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/>
              <a:t>c</a:t>
            </a:r>
          </a:p>
        </p:txBody>
      </p:sp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7191375" y="348456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/>
              <a:t>d</a:t>
            </a:r>
          </a:p>
        </p:txBody>
      </p:sp>
      <p:graphicFrame>
        <p:nvGraphicFramePr>
          <p:cNvPr id="1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82399"/>
              </p:ext>
            </p:extLst>
          </p:nvPr>
        </p:nvGraphicFramePr>
        <p:xfrm>
          <a:off x="8486775" y="500856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4" name="公式" r:id="rId7" imgW="114151" imgH="215619" progId="Equation.3">
                  <p:embed/>
                </p:oleObj>
              </mc:Choice>
              <mc:Fallback>
                <p:oleObj name="公式" r:id="rId7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775" y="5008563"/>
                        <a:ext cx="228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90778"/>
              </p:ext>
            </p:extLst>
          </p:nvPr>
        </p:nvGraphicFramePr>
        <p:xfrm>
          <a:off x="9591675" y="391318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5" name="公式" r:id="rId9" imgW="126780" imgH="215526" progId="Equation.3">
                  <p:embed/>
                </p:oleObj>
              </mc:Choice>
              <mc:Fallback>
                <p:oleObj name="公式" r:id="rId9" imgW="126780" imgH="2155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1675" y="3913188"/>
                        <a:ext cx="25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43"/>
          <p:cNvSpPr>
            <a:spLocks noChangeShapeType="1"/>
          </p:cNvSpPr>
          <p:nvPr/>
        </p:nvSpPr>
        <p:spPr bwMode="auto">
          <a:xfrm flipH="1">
            <a:off x="8394700" y="397668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44"/>
          <p:cNvSpPr>
            <a:spLocks noChangeShapeType="1"/>
          </p:cNvSpPr>
          <p:nvPr/>
        </p:nvSpPr>
        <p:spPr bwMode="auto">
          <a:xfrm flipH="1">
            <a:off x="8232775" y="504348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7167563" y="437038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7431088" y="437038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8" name="Text Box 89"/>
          <p:cNvSpPr txBox="1">
            <a:spLocks noChangeArrowheads="1"/>
          </p:cNvSpPr>
          <p:nvPr/>
        </p:nvSpPr>
        <p:spPr bwMode="auto">
          <a:xfrm>
            <a:off x="7670800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19" name="Text Box 90"/>
          <p:cNvSpPr txBox="1">
            <a:spLocks noChangeArrowheads="1"/>
          </p:cNvSpPr>
          <p:nvPr/>
        </p:nvSpPr>
        <p:spPr bwMode="auto">
          <a:xfrm>
            <a:off x="7935913" y="437038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0" name="Text Box 91"/>
          <p:cNvSpPr txBox="1">
            <a:spLocks noChangeArrowheads="1"/>
          </p:cNvSpPr>
          <p:nvPr/>
        </p:nvSpPr>
        <p:spPr bwMode="auto">
          <a:xfrm>
            <a:off x="8175625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1" name="Text Box 92"/>
          <p:cNvSpPr txBox="1">
            <a:spLocks noChangeArrowheads="1"/>
          </p:cNvSpPr>
          <p:nvPr/>
        </p:nvSpPr>
        <p:spPr bwMode="auto">
          <a:xfrm>
            <a:off x="8439150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2" name="Text Box 93"/>
          <p:cNvSpPr txBox="1">
            <a:spLocks noChangeArrowheads="1"/>
          </p:cNvSpPr>
          <p:nvPr/>
        </p:nvSpPr>
        <p:spPr bwMode="auto">
          <a:xfrm>
            <a:off x="8678863" y="4373564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3" name="Text Box 94"/>
          <p:cNvSpPr txBox="1">
            <a:spLocks noChangeArrowheads="1"/>
          </p:cNvSpPr>
          <p:nvPr/>
        </p:nvSpPr>
        <p:spPr bwMode="auto">
          <a:xfrm>
            <a:off x="8909050" y="437038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4" name="Text Box 95"/>
          <p:cNvSpPr txBox="1">
            <a:spLocks noChangeArrowheads="1"/>
          </p:cNvSpPr>
          <p:nvPr/>
        </p:nvSpPr>
        <p:spPr bwMode="auto">
          <a:xfrm>
            <a:off x="9148763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5" name="Text Box 96"/>
          <p:cNvSpPr txBox="1">
            <a:spLocks noChangeArrowheads="1"/>
          </p:cNvSpPr>
          <p:nvPr/>
        </p:nvSpPr>
        <p:spPr bwMode="auto">
          <a:xfrm>
            <a:off x="9413875" y="4370389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6" name="Text Box 97"/>
          <p:cNvSpPr txBox="1">
            <a:spLocks noChangeArrowheads="1"/>
          </p:cNvSpPr>
          <p:nvPr/>
        </p:nvSpPr>
        <p:spPr bwMode="auto">
          <a:xfrm>
            <a:off x="9653588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7" name="Text Box 98"/>
          <p:cNvSpPr txBox="1">
            <a:spLocks noChangeArrowheads="1"/>
          </p:cNvSpPr>
          <p:nvPr/>
        </p:nvSpPr>
        <p:spPr bwMode="auto">
          <a:xfrm>
            <a:off x="9917113" y="4365625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28" name="Line 105"/>
          <p:cNvSpPr>
            <a:spLocks noChangeShapeType="1"/>
          </p:cNvSpPr>
          <p:nvPr/>
        </p:nvSpPr>
        <p:spPr bwMode="auto">
          <a:xfrm flipH="1">
            <a:off x="7872413" y="4827588"/>
            <a:ext cx="50165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49218"/>
              </p:ext>
            </p:extLst>
          </p:nvPr>
        </p:nvGraphicFramePr>
        <p:xfrm>
          <a:off x="8397876" y="4551363"/>
          <a:ext cx="3524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6" name="公式" r:id="rId11" imgW="177480" imgH="203040" progId="Equation.3">
                  <p:embed/>
                </p:oleObj>
              </mc:Choice>
              <mc:Fallback>
                <p:oleObj name="公式" r:id="rId11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76" y="4551363"/>
                        <a:ext cx="3524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06"/>
          <p:cNvSpPr>
            <a:spLocks noChangeShapeType="1"/>
          </p:cNvSpPr>
          <p:nvPr/>
        </p:nvSpPr>
        <p:spPr bwMode="auto">
          <a:xfrm rot="5400000" flipH="1">
            <a:off x="9209087" y="422725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07"/>
          <p:cNvSpPr>
            <a:spLocks noChangeShapeType="1"/>
          </p:cNvSpPr>
          <p:nvPr/>
        </p:nvSpPr>
        <p:spPr bwMode="auto">
          <a:xfrm rot="5400000" flipH="1">
            <a:off x="7146097" y="4818063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105"/>
          <p:cNvSpPr>
            <a:spLocks noChangeShapeType="1"/>
          </p:cNvSpPr>
          <p:nvPr/>
        </p:nvSpPr>
        <p:spPr bwMode="auto">
          <a:xfrm>
            <a:off x="8016453" y="3760789"/>
            <a:ext cx="470322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86"/>
          <p:cNvSpPr txBox="1">
            <a:spLocks noChangeArrowheads="1"/>
          </p:cNvSpPr>
          <p:nvPr/>
        </p:nvSpPr>
        <p:spPr bwMode="auto">
          <a:xfrm>
            <a:off x="6927850" y="43624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30DD2"/>
                </a:solidFill>
              </a:rPr>
              <a:t>⊙</a:t>
            </a:r>
          </a:p>
        </p:txBody>
      </p:sp>
      <p:sp>
        <p:nvSpPr>
          <p:cNvPr id="37" name="Rectangle 108"/>
          <p:cNvSpPr>
            <a:spLocks noChangeArrowheads="1"/>
          </p:cNvSpPr>
          <p:nvPr/>
        </p:nvSpPr>
        <p:spPr bwMode="auto">
          <a:xfrm>
            <a:off x="2134014" y="3110746"/>
            <a:ext cx="4122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矩形回路：</a:t>
            </a:r>
            <a:r>
              <a:rPr lang="zh-CN" altLang="en-US" dirty="0">
                <a:solidFill>
                  <a:srgbClr val="C00000"/>
                </a:solidFill>
              </a:rPr>
              <a:t>垂直于载流面，且相对于载流面对称</a:t>
            </a:r>
          </a:p>
        </p:txBody>
      </p:sp>
      <p:graphicFrame>
        <p:nvGraphicFramePr>
          <p:cNvPr id="3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45677"/>
              </p:ext>
            </p:extLst>
          </p:nvPr>
        </p:nvGraphicFramePr>
        <p:xfrm>
          <a:off x="2926244" y="4678363"/>
          <a:ext cx="2533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507" name="公式" r:id="rId13" imgW="825480" imgH="228600" progId="Equation.3">
                  <p:embed/>
                </p:oleObj>
              </mc:Choice>
              <mc:Fallback>
                <p:oleObj name="公式" r:id="rId13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244" y="4678363"/>
                        <a:ext cx="2533650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4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7" grpId="0" animBg="1"/>
      <p:bldP spid="8" grpId="0"/>
      <p:bldP spid="9" grpId="0"/>
      <p:bldP spid="10" grpId="0"/>
      <p:bldP spid="11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0" grpId="0" animBg="1"/>
      <p:bldP spid="31" grpId="0" animBg="1"/>
      <p:bldP spid="32" grpId="0" animBg="1"/>
      <p:bldP spid="33" grpId="0"/>
      <p:bldP spid="37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569" y="548680"/>
            <a:ext cx="3857625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2000"/>
              </a:lnSpc>
              <a:spcBef>
                <a:spcPct val="15000"/>
              </a:spcBef>
              <a:defRPr/>
            </a:pPr>
            <a:r>
              <a:rPr lang="zh-CN" altLang="en-US" dirty="0">
                <a:solidFill>
                  <a:srgbClr val="C00000"/>
                </a:solidFill>
                <a:latin typeface="+mj-ea"/>
              </a:rPr>
              <a:t>无限大均匀平板电流</a:t>
            </a:r>
            <a:endParaRPr lang="en-US" altLang="zh-CN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Rectangle 130"/>
          <p:cNvSpPr>
            <a:spLocks noChangeArrowheads="1"/>
          </p:cNvSpPr>
          <p:nvPr/>
        </p:nvSpPr>
        <p:spPr bwMode="auto">
          <a:xfrm>
            <a:off x="2359688" y="1412777"/>
            <a:ext cx="741101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</a:rPr>
              <a:t>磁场分布的对称性：磁感应线为平行于</a:t>
            </a:r>
            <a:r>
              <a:rPr lang="zh-CN" altLang="en-US" sz="2800" dirty="0">
                <a:solidFill>
                  <a:srgbClr val="FF3300"/>
                </a:solidFill>
              </a:rPr>
              <a:t>无限大平板的直线，与平板中心线距离相等的上下场点处的</a:t>
            </a:r>
            <a:r>
              <a:rPr lang="zh-CN" altLang="en-US" sz="2800" dirty="0">
                <a:solidFill>
                  <a:srgbClr val="009900"/>
                </a:solidFill>
              </a:rPr>
              <a:t>磁场大小相等，方向相反。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554464" y="3122574"/>
            <a:ext cx="4827588" cy="2097088"/>
            <a:chOff x="0" y="0"/>
            <a:chExt cx="3041" cy="1321"/>
          </a:xfrm>
        </p:grpSpPr>
        <p:sp>
          <p:nvSpPr>
            <p:cNvPr id="5" name="未知"/>
            <p:cNvSpPr>
              <a:spLocks/>
            </p:cNvSpPr>
            <p:nvPr/>
          </p:nvSpPr>
          <p:spPr bwMode="auto">
            <a:xfrm>
              <a:off x="300" y="748"/>
              <a:ext cx="1932" cy="546"/>
            </a:xfrm>
            <a:custGeom>
              <a:avLst/>
              <a:gdLst>
                <a:gd name="T0" fmla="*/ 84 w 1932"/>
                <a:gd name="T1" fmla="*/ 6 h 546"/>
                <a:gd name="T2" fmla="*/ 1896 w 1932"/>
                <a:gd name="T3" fmla="*/ 0 h 546"/>
                <a:gd name="T4" fmla="*/ 1932 w 1932"/>
                <a:gd name="T5" fmla="*/ 114 h 546"/>
                <a:gd name="T6" fmla="*/ 1920 w 1932"/>
                <a:gd name="T7" fmla="*/ 234 h 546"/>
                <a:gd name="T8" fmla="*/ 1890 w 1932"/>
                <a:gd name="T9" fmla="*/ 294 h 546"/>
                <a:gd name="T10" fmla="*/ 1908 w 1932"/>
                <a:gd name="T11" fmla="*/ 378 h 546"/>
                <a:gd name="T12" fmla="*/ 1932 w 1932"/>
                <a:gd name="T13" fmla="*/ 462 h 546"/>
                <a:gd name="T14" fmla="*/ 1866 w 1932"/>
                <a:gd name="T15" fmla="*/ 546 h 546"/>
                <a:gd name="T16" fmla="*/ 36 w 1932"/>
                <a:gd name="T17" fmla="*/ 540 h 546"/>
                <a:gd name="T18" fmla="*/ 66 w 1932"/>
                <a:gd name="T19" fmla="*/ 486 h 546"/>
                <a:gd name="T20" fmla="*/ 30 w 1932"/>
                <a:gd name="T21" fmla="*/ 288 h 546"/>
                <a:gd name="T22" fmla="*/ 0 w 1932"/>
                <a:gd name="T23" fmla="*/ 144 h 546"/>
                <a:gd name="T24" fmla="*/ 84 w 1932"/>
                <a:gd name="T25" fmla="*/ 6 h 5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32"/>
                <a:gd name="T40" fmla="*/ 0 h 546"/>
                <a:gd name="T41" fmla="*/ 1932 w 1932"/>
                <a:gd name="T42" fmla="*/ 546 h 54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32" h="546">
                  <a:moveTo>
                    <a:pt x="84" y="6"/>
                  </a:moveTo>
                  <a:lnTo>
                    <a:pt x="1896" y="0"/>
                  </a:lnTo>
                  <a:lnTo>
                    <a:pt x="1932" y="114"/>
                  </a:lnTo>
                  <a:lnTo>
                    <a:pt x="1920" y="234"/>
                  </a:lnTo>
                  <a:lnTo>
                    <a:pt x="1890" y="294"/>
                  </a:lnTo>
                  <a:lnTo>
                    <a:pt x="1908" y="378"/>
                  </a:lnTo>
                  <a:lnTo>
                    <a:pt x="1932" y="462"/>
                  </a:lnTo>
                  <a:lnTo>
                    <a:pt x="1866" y="546"/>
                  </a:lnTo>
                  <a:lnTo>
                    <a:pt x="36" y="540"/>
                  </a:lnTo>
                  <a:lnTo>
                    <a:pt x="66" y="486"/>
                  </a:lnTo>
                  <a:lnTo>
                    <a:pt x="30" y="288"/>
                  </a:lnTo>
                  <a:lnTo>
                    <a:pt x="0" y="144"/>
                  </a:lnTo>
                  <a:lnTo>
                    <a:pt x="84" y="6"/>
                  </a:lnTo>
                  <a:close/>
                </a:path>
              </a:pathLst>
            </a:custGeom>
            <a:solidFill>
              <a:srgbClr val="F6F4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307" y="752"/>
              <a:ext cx="74" cy="538"/>
            </a:xfrm>
            <a:custGeom>
              <a:avLst/>
              <a:gdLst>
                <a:gd name="T0" fmla="*/ 74 w 74"/>
                <a:gd name="T1" fmla="*/ 0 h 538"/>
                <a:gd name="T2" fmla="*/ 2 w 74"/>
                <a:gd name="T3" fmla="*/ 155 h 538"/>
                <a:gd name="T4" fmla="*/ 64 w 74"/>
                <a:gd name="T5" fmla="*/ 455 h 538"/>
                <a:gd name="T6" fmla="*/ 43 w 74"/>
                <a:gd name="T7" fmla="*/ 538 h 5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38"/>
                <a:gd name="T14" fmla="*/ 74 w 74"/>
                <a:gd name="T15" fmla="*/ 538 h 5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38">
                  <a:moveTo>
                    <a:pt x="74" y="0"/>
                  </a:moveTo>
                  <a:cubicBezTo>
                    <a:pt x="39" y="39"/>
                    <a:pt x="4" y="79"/>
                    <a:pt x="2" y="155"/>
                  </a:cubicBezTo>
                  <a:cubicBezTo>
                    <a:pt x="0" y="231"/>
                    <a:pt x="57" y="391"/>
                    <a:pt x="64" y="455"/>
                  </a:cubicBezTo>
                  <a:cubicBezTo>
                    <a:pt x="71" y="519"/>
                    <a:pt x="12" y="528"/>
                    <a:pt x="43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380" y="752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2164" y="762"/>
              <a:ext cx="72" cy="538"/>
            </a:xfrm>
            <a:custGeom>
              <a:avLst/>
              <a:gdLst>
                <a:gd name="T0" fmla="*/ 31 w 72"/>
                <a:gd name="T1" fmla="*/ 0 h 538"/>
                <a:gd name="T2" fmla="*/ 72 w 72"/>
                <a:gd name="T3" fmla="*/ 124 h 538"/>
                <a:gd name="T4" fmla="*/ 31 w 72"/>
                <a:gd name="T5" fmla="*/ 290 h 538"/>
                <a:gd name="T6" fmla="*/ 62 w 72"/>
                <a:gd name="T7" fmla="*/ 434 h 538"/>
                <a:gd name="T8" fmla="*/ 0 w 72"/>
                <a:gd name="T9" fmla="*/ 538 h 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538"/>
                <a:gd name="T17" fmla="*/ 72 w 72"/>
                <a:gd name="T18" fmla="*/ 538 h 5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538">
                  <a:moveTo>
                    <a:pt x="31" y="0"/>
                  </a:moveTo>
                  <a:cubicBezTo>
                    <a:pt x="38" y="20"/>
                    <a:pt x="72" y="76"/>
                    <a:pt x="72" y="124"/>
                  </a:cubicBezTo>
                  <a:cubicBezTo>
                    <a:pt x="72" y="172"/>
                    <a:pt x="33" y="238"/>
                    <a:pt x="31" y="290"/>
                  </a:cubicBezTo>
                  <a:cubicBezTo>
                    <a:pt x="29" y="342"/>
                    <a:pt x="67" y="393"/>
                    <a:pt x="62" y="434"/>
                  </a:cubicBezTo>
                  <a:cubicBezTo>
                    <a:pt x="57" y="475"/>
                    <a:pt x="13" y="516"/>
                    <a:pt x="0" y="53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>
              <a:off x="360" y="1291"/>
              <a:ext cx="18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1283" y="118"/>
              <a:ext cx="0" cy="9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3"/>
            <p:cNvSpPr>
              <a:spLocks noChangeArrowheads="1"/>
            </p:cNvSpPr>
            <p:nvPr/>
          </p:nvSpPr>
          <p:spPr bwMode="auto">
            <a:xfrm>
              <a:off x="1309" y="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y</a:t>
              </a:r>
            </a:p>
          </p:txBody>
        </p:sp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433" y="74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3" name="Rectangle 35"/>
            <p:cNvSpPr>
              <a:spLocks noChangeArrowheads="1"/>
            </p:cNvSpPr>
            <p:nvPr/>
          </p:nvSpPr>
          <p:spPr bwMode="auto">
            <a:xfrm>
              <a:off x="433" y="98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4" name="Rectangle 36"/>
            <p:cNvSpPr>
              <a:spLocks noChangeArrowheads="1"/>
            </p:cNvSpPr>
            <p:nvPr/>
          </p:nvSpPr>
          <p:spPr bwMode="auto">
            <a:xfrm>
              <a:off x="981" y="758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5" name="Rectangle 37"/>
            <p:cNvSpPr>
              <a:spLocks noChangeArrowheads="1"/>
            </p:cNvSpPr>
            <p:nvPr/>
          </p:nvSpPr>
          <p:spPr bwMode="auto">
            <a:xfrm>
              <a:off x="981" y="994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6" name="Rectangle 38"/>
            <p:cNvSpPr>
              <a:spLocks noChangeArrowheads="1"/>
            </p:cNvSpPr>
            <p:nvPr/>
          </p:nvSpPr>
          <p:spPr bwMode="auto">
            <a:xfrm>
              <a:off x="1808" y="739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7" name="Rectangle 39"/>
            <p:cNvSpPr>
              <a:spLocks noChangeArrowheads="1"/>
            </p:cNvSpPr>
            <p:nvPr/>
          </p:nvSpPr>
          <p:spPr bwMode="auto">
            <a:xfrm>
              <a:off x="1808" y="975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>
                  <a:sym typeface="Symbol" panose="05050102010706020507" pitchFamily="18" charset="2"/>
                </a:rPr>
                <a:t> 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 rot="5400000">
              <a:off x="2327" y="638"/>
              <a:ext cx="0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41"/>
            <p:cNvSpPr>
              <a:spLocks noChangeShapeType="1"/>
            </p:cNvSpPr>
            <p:nvPr/>
          </p:nvSpPr>
          <p:spPr bwMode="auto">
            <a:xfrm rot="5400000">
              <a:off x="2357" y="1187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42"/>
            <p:cNvSpPr>
              <a:spLocks noChangeShapeType="1"/>
            </p:cNvSpPr>
            <p:nvPr/>
          </p:nvSpPr>
          <p:spPr bwMode="auto">
            <a:xfrm rot="5400000">
              <a:off x="2068" y="1022"/>
              <a:ext cx="549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2394" y="877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d</a:t>
              </a:r>
            </a:p>
          </p:txBody>
        </p:sp>
        <p:sp>
          <p:nvSpPr>
            <p:cNvPr id="22" name="Rectangle 44"/>
            <p:cNvSpPr>
              <a:spLocks noChangeArrowheads="1"/>
            </p:cNvSpPr>
            <p:nvPr/>
          </p:nvSpPr>
          <p:spPr bwMode="auto">
            <a:xfrm>
              <a:off x="2828" y="87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x</a:t>
              </a:r>
            </a:p>
          </p:txBody>
        </p:sp>
        <p:sp>
          <p:nvSpPr>
            <p:cNvPr id="23" name="Text Box 45"/>
            <p:cNvSpPr txBox="1">
              <a:spLocks noChangeArrowheads="1"/>
            </p:cNvSpPr>
            <p:nvPr/>
          </p:nvSpPr>
          <p:spPr bwMode="auto">
            <a:xfrm>
              <a:off x="1108" y="912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/>
                <a:t>o</a:t>
              </a:r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0" y="1020"/>
              <a:ext cx="284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" name="Line 105"/>
          <p:cNvSpPr>
            <a:spLocks noChangeShapeType="1"/>
          </p:cNvSpPr>
          <p:nvPr/>
        </p:nvSpPr>
        <p:spPr bwMode="auto">
          <a:xfrm>
            <a:off x="7223287" y="3933056"/>
            <a:ext cx="470322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00211"/>
              </p:ext>
            </p:extLst>
          </p:nvPr>
        </p:nvGraphicFramePr>
        <p:xfrm>
          <a:off x="7862889" y="3736976"/>
          <a:ext cx="352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78" name="公式" r:id="rId3" imgW="177480" imgH="203040" progId="Equation.3">
                  <p:embed/>
                </p:oleObj>
              </mc:Choice>
              <mc:Fallback>
                <p:oleObj name="公式" r:id="rId3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889" y="3736976"/>
                        <a:ext cx="3524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105"/>
          <p:cNvSpPr>
            <a:spLocks noChangeShapeType="1"/>
          </p:cNvSpPr>
          <p:nvPr/>
        </p:nvSpPr>
        <p:spPr bwMode="auto">
          <a:xfrm flipH="1">
            <a:off x="7297540" y="5517232"/>
            <a:ext cx="50165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429370"/>
              </p:ext>
            </p:extLst>
          </p:nvPr>
        </p:nvGraphicFramePr>
        <p:xfrm>
          <a:off x="7893051" y="5254626"/>
          <a:ext cx="352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79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051" y="5254626"/>
                        <a:ext cx="3524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888440"/>
              </p:ext>
            </p:extLst>
          </p:nvPr>
        </p:nvGraphicFramePr>
        <p:xfrm>
          <a:off x="2639617" y="2606213"/>
          <a:ext cx="247491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80" name="公式" r:id="rId7" imgW="1028520" imgH="241200" progId="Equation.3">
                  <p:embed/>
                </p:oleObj>
              </mc:Choice>
              <mc:Fallback>
                <p:oleObj name="公式" r:id="rId7" imgW="1028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617" y="2606213"/>
                        <a:ext cx="247491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08"/>
          <p:cNvSpPr>
            <a:spLocks noChangeArrowheads="1"/>
          </p:cNvSpPr>
          <p:nvPr/>
        </p:nvSpPr>
        <p:spPr bwMode="auto">
          <a:xfrm>
            <a:off x="2032079" y="4008052"/>
            <a:ext cx="31858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33CC"/>
                </a:solidFill>
              </a:rPr>
              <a:t>矩形回路：</a:t>
            </a:r>
            <a:r>
              <a:rPr lang="zh-CN" altLang="en-US" dirty="0">
                <a:solidFill>
                  <a:srgbClr val="C00000"/>
                </a:solidFill>
              </a:rPr>
              <a:t>垂直于载流平板，且相对于平板中心线对称</a:t>
            </a:r>
          </a:p>
        </p:txBody>
      </p:sp>
      <p:grpSp>
        <p:nvGrpSpPr>
          <p:cNvPr id="44" name="Group 20"/>
          <p:cNvGrpSpPr>
            <a:grpSpLocks/>
          </p:cNvGrpSpPr>
          <p:nvPr/>
        </p:nvGrpSpPr>
        <p:grpSpPr bwMode="auto">
          <a:xfrm>
            <a:off x="6672065" y="3625813"/>
            <a:ext cx="1838325" cy="2776537"/>
            <a:chOff x="0" y="0"/>
            <a:chExt cx="1158" cy="1749"/>
          </a:xfrm>
        </p:grpSpPr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8" y="0"/>
              <a:ext cx="1136" cy="1386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Line 22"/>
            <p:cNvSpPr>
              <a:spLocks noChangeShapeType="1"/>
            </p:cNvSpPr>
            <p:nvPr/>
          </p:nvSpPr>
          <p:spPr bwMode="auto">
            <a:xfrm>
              <a:off x="0" y="1397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23"/>
            <p:cNvSpPr>
              <a:spLocks noChangeShapeType="1"/>
            </p:cNvSpPr>
            <p:nvPr/>
          </p:nvSpPr>
          <p:spPr bwMode="auto">
            <a:xfrm>
              <a:off x="1138" y="1399"/>
              <a:ext cx="0" cy="21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24"/>
            <p:cNvSpPr>
              <a:spLocks noChangeShapeType="1"/>
            </p:cNvSpPr>
            <p:nvPr/>
          </p:nvSpPr>
          <p:spPr bwMode="auto">
            <a:xfrm>
              <a:off x="10" y="1511"/>
              <a:ext cx="1148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 type="stealth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449" y="1461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2400">
                  <a:solidFill>
                    <a:srgbClr val="3333FF"/>
                  </a:solidFill>
                  <a:sym typeface="Monotype Sorts" pitchFamily="2" charset="2"/>
                </a:rPr>
                <a:t>l</a:t>
              </a:r>
            </a:p>
          </p:txBody>
        </p:sp>
      </p:grpSp>
      <p:grpSp>
        <p:nvGrpSpPr>
          <p:cNvPr id="50" name="Group 47"/>
          <p:cNvGrpSpPr>
            <a:grpSpLocks/>
          </p:cNvGrpSpPr>
          <p:nvPr/>
        </p:nvGrpSpPr>
        <p:grpSpPr bwMode="auto">
          <a:xfrm>
            <a:off x="6703814" y="4389400"/>
            <a:ext cx="1824038" cy="633413"/>
            <a:chOff x="0" y="0"/>
            <a:chExt cx="1149" cy="399"/>
          </a:xfrm>
        </p:grpSpPr>
        <p:grpSp>
          <p:nvGrpSpPr>
            <p:cNvPr id="51" name="Group 48"/>
            <p:cNvGrpSpPr>
              <a:grpSpLocks/>
            </p:cNvGrpSpPr>
            <p:nvPr/>
          </p:nvGrpSpPr>
          <p:grpSpPr bwMode="auto">
            <a:xfrm>
              <a:off x="0" y="67"/>
              <a:ext cx="1127" cy="332"/>
              <a:chOff x="0" y="0"/>
              <a:chExt cx="1127" cy="332"/>
            </a:xfrm>
          </p:grpSpPr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27" cy="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50"/>
              <p:cNvSpPr>
                <a:spLocks noChangeShapeType="1"/>
              </p:cNvSpPr>
              <p:nvPr/>
            </p:nvSpPr>
            <p:spPr bwMode="auto">
              <a:xfrm>
                <a:off x="890" y="3"/>
                <a:ext cx="0" cy="15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 type="stealth" w="med" len="med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51"/>
              <p:cNvSpPr>
                <a:spLocks noChangeShapeType="1"/>
              </p:cNvSpPr>
              <p:nvPr/>
            </p:nvSpPr>
            <p:spPr bwMode="auto">
              <a:xfrm flipH="1">
                <a:off x="186" y="1"/>
                <a:ext cx="13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olid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2"/>
              <p:cNvSpPr>
                <a:spLocks noChangeShapeType="1"/>
              </p:cNvSpPr>
              <p:nvPr/>
            </p:nvSpPr>
            <p:spPr bwMode="auto">
              <a:xfrm>
                <a:off x="207" y="321"/>
                <a:ext cx="13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olid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860" y="0"/>
              <a:ext cx="28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000">
                  <a:solidFill>
                    <a:srgbClr val="FF00FF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6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2" grpId="0" animBg="1"/>
      <p:bldP spid="34" grpId="0" animBg="1"/>
      <p:bldP spid="43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133600" y="1295400"/>
            <a:ext cx="7924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在居里点以下，经磁化后产生的附加磁场特别强。铁磁质的相对磁导率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------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i="1" dirty="0"/>
              <a:t>，</a:t>
            </a:r>
            <a:r>
              <a:rPr lang="zh-CN" altLang="en-US" dirty="0"/>
              <a:t>有的甚至能达到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</a:rPr>
              <a:t>以上。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133600" y="4114801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一、铁磁质的</a:t>
            </a:r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</a:rPr>
              <a:t>磁化曲线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008188" y="4959351"/>
            <a:ext cx="57150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FF33CC"/>
                </a:solidFill>
              </a:rPr>
              <a:t>装置：</a:t>
            </a:r>
            <a:r>
              <a:rPr lang="zh-CN" altLang="en-US" dirty="0">
                <a:solidFill>
                  <a:srgbClr val="009900"/>
                </a:solidFill>
              </a:rPr>
              <a:t>用待测的铁磁质如</a:t>
            </a:r>
            <a:r>
              <a:rPr lang="en-US" altLang="zh-CN" i="1" dirty="0" err="1">
                <a:solidFill>
                  <a:srgbClr val="009900"/>
                </a:solidFill>
              </a:rPr>
              <a:t>Fe,Co,Ni</a:t>
            </a:r>
            <a:r>
              <a:rPr lang="zh-CN" altLang="en-US" dirty="0">
                <a:solidFill>
                  <a:srgbClr val="009900"/>
                </a:solidFill>
              </a:rPr>
              <a:t>及稀钍族元素的化合物为芯制成环形螺绕环</a:t>
            </a:r>
            <a:r>
              <a:rPr lang="en-US" altLang="zh-CN" dirty="0">
                <a:solidFill>
                  <a:srgbClr val="009900"/>
                </a:solidFill>
              </a:rPr>
              <a:t>;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8345488" y="2971800"/>
            <a:ext cx="2322512" cy="2863850"/>
            <a:chOff x="4080" y="144"/>
            <a:chExt cx="1463" cy="1804"/>
          </a:xfrm>
        </p:grpSpPr>
        <p:sp>
          <p:nvSpPr>
            <p:cNvPr id="69640" name="AutoShape 12"/>
            <p:cNvSpPr>
              <a:spLocks noChangeArrowheads="1"/>
            </p:cNvSpPr>
            <p:nvPr/>
          </p:nvSpPr>
          <p:spPr bwMode="auto">
            <a:xfrm>
              <a:off x="4128" y="528"/>
              <a:ext cx="1392" cy="13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6 h 21600"/>
                <a:gd name="T26" fmla="*/ 18434 w 21600"/>
                <a:gd name="T27" fmla="*/ 1843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14" y="10800"/>
                  </a:moveTo>
                  <a:cubicBezTo>
                    <a:pt x="2514" y="15376"/>
                    <a:pt x="6224" y="19086"/>
                    <a:pt x="10800" y="19086"/>
                  </a:cubicBezTo>
                  <a:cubicBezTo>
                    <a:pt x="15376" y="19086"/>
                    <a:pt x="19086" y="15376"/>
                    <a:pt x="19086" y="10800"/>
                  </a:cubicBezTo>
                  <a:cubicBezTo>
                    <a:pt x="19086" y="6224"/>
                    <a:pt x="15376" y="2514"/>
                    <a:pt x="10800" y="2514"/>
                  </a:cubicBezTo>
                  <a:cubicBezTo>
                    <a:pt x="6224" y="2514"/>
                    <a:pt x="2514" y="6224"/>
                    <a:pt x="2514" y="10800"/>
                  </a:cubicBez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1" name="Freeform 13"/>
            <p:cNvSpPr>
              <a:spLocks/>
            </p:cNvSpPr>
            <p:nvPr/>
          </p:nvSpPr>
          <p:spPr bwMode="auto">
            <a:xfrm>
              <a:off x="4373" y="615"/>
              <a:ext cx="217" cy="185"/>
            </a:xfrm>
            <a:custGeom>
              <a:avLst/>
              <a:gdLst>
                <a:gd name="T0" fmla="*/ 76 w 217"/>
                <a:gd name="T1" fmla="*/ 0 h 185"/>
                <a:gd name="T2" fmla="*/ 20 w 217"/>
                <a:gd name="T3" fmla="*/ 32 h 185"/>
                <a:gd name="T4" fmla="*/ 196 w 217"/>
                <a:gd name="T5" fmla="*/ 160 h 185"/>
                <a:gd name="T6" fmla="*/ 148 w 217"/>
                <a:gd name="T7" fmla="*/ 184 h 1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185"/>
                <a:gd name="T14" fmla="*/ 217 w 217"/>
                <a:gd name="T15" fmla="*/ 185 h 1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185">
                  <a:moveTo>
                    <a:pt x="76" y="0"/>
                  </a:moveTo>
                  <a:cubicBezTo>
                    <a:pt x="67" y="5"/>
                    <a:pt x="0" y="5"/>
                    <a:pt x="20" y="32"/>
                  </a:cubicBezTo>
                  <a:cubicBezTo>
                    <a:pt x="40" y="59"/>
                    <a:pt x="175" y="135"/>
                    <a:pt x="196" y="160"/>
                  </a:cubicBezTo>
                  <a:cubicBezTo>
                    <a:pt x="217" y="185"/>
                    <a:pt x="158" y="179"/>
                    <a:pt x="148" y="184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2" name="Freeform 14"/>
            <p:cNvSpPr>
              <a:spLocks/>
            </p:cNvSpPr>
            <p:nvPr/>
          </p:nvSpPr>
          <p:spPr bwMode="auto">
            <a:xfrm>
              <a:off x="4192" y="783"/>
              <a:ext cx="249" cy="153"/>
            </a:xfrm>
            <a:custGeom>
              <a:avLst/>
              <a:gdLst>
                <a:gd name="T0" fmla="*/ 80 w 249"/>
                <a:gd name="T1" fmla="*/ 1 h 153"/>
                <a:gd name="T2" fmla="*/ 24 w 249"/>
                <a:gd name="T3" fmla="*/ 17 h 153"/>
                <a:gd name="T4" fmla="*/ 224 w 249"/>
                <a:gd name="T5" fmla="*/ 105 h 153"/>
                <a:gd name="T6" fmla="*/ 176 w 249"/>
                <a:gd name="T7" fmla="*/ 153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9"/>
                <a:gd name="T13" fmla="*/ 0 h 153"/>
                <a:gd name="T14" fmla="*/ 249 w 249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9" h="153">
                  <a:moveTo>
                    <a:pt x="80" y="1"/>
                  </a:moveTo>
                  <a:cubicBezTo>
                    <a:pt x="71" y="4"/>
                    <a:pt x="0" y="0"/>
                    <a:pt x="24" y="17"/>
                  </a:cubicBezTo>
                  <a:cubicBezTo>
                    <a:pt x="48" y="34"/>
                    <a:pt x="199" y="82"/>
                    <a:pt x="224" y="105"/>
                  </a:cubicBezTo>
                  <a:cubicBezTo>
                    <a:pt x="249" y="128"/>
                    <a:pt x="186" y="143"/>
                    <a:pt x="176" y="153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3" name="Freeform 15"/>
            <p:cNvSpPr>
              <a:spLocks/>
            </p:cNvSpPr>
            <p:nvPr/>
          </p:nvSpPr>
          <p:spPr bwMode="auto">
            <a:xfrm>
              <a:off x="4097" y="1008"/>
              <a:ext cx="227" cy="160"/>
            </a:xfrm>
            <a:custGeom>
              <a:avLst/>
              <a:gdLst>
                <a:gd name="T0" fmla="*/ 23 w 227"/>
                <a:gd name="T1" fmla="*/ 0 h 160"/>
                <a:gd name="T2" fmla="*/ 23 w 227"/>
                <a:gd name="T3" fmla="*/ 104 h 160"/>
                <a:gd name="T4" fmla="*/ 159 w 227"/>
                <a:gd name="T5" fmla="*/ 70 h 160"/>
                <a:gd name="T6" fmla="*/ 223 w 227"/>
                <a:gd name="T7" fmla="*/ 96 h 160"/>
                <a:gd name="T8" fmla="*/ 183 w 227"/>
                <a:gd name="T9" fmla="*/ 160 h 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160"/>
                <a:gd name="T17" fmla="*/ 227 w 227"/>
                <a:gd name="T18" fmla="*/ 160 h 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160">
                  <a:moveTo>
                    <a:pt x="23" y="0"/>
                  </a:moveTo>
                  <a:cubicBezTo>
                    <a:pt x="24" y="17"/>
                    <a:pt x="0" y="92"/>
                    <a:pt x="23" y="104"/>
                  </a:cubicBezTo>
                  <a:cubicBezTo>
                    <a:pt x="46" y="116"/>
                    <a:pt x="126" y="71"/>
                    <a:pt x="159" y="70"/>
                  </a:cubicBezTo>
                  <a:cubicBezTo>
                    <a:pt x="192" y="69"/>
                    <a:pt x="219" y="81"/>
                    <a:pt x="223" y="96"/>
                  </a:cubicBezTo>
                  <a:cubicBezTo>
                    <a:pt x="227" y="111"/>
                    <a:pt x="191" y="147"/>
                    <a:pt x="183" y="160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4" name="Freeform 16"/>
            <p:cNvSpPr>
              <a:spLocks/>
            </p:cNvSpPr>
            <p:nvPr/>
          </p:nvSpPr>
          <p:spPr bwMode="auto">
            <a:xfrm>
              <a:off x="4080" y="1310"/>
              <a:ext cx="252" cy="82"/>
            </a:xfrm>
            <a:custGeom>
              <a:avLst/>
              <a:gdLst>
                <a:gd name="T0" fmla="*/ 24 w 252"/>
                <a:gd name="T1" fmla="*/ 2 h 82"/>
                <a:gd name="T2" fmla="*/ 32 w 252"/>
                <a:gd name="T3" fmla="*/ 82 h 82"/>
                <a:gd name="T4" fmla="*/ 216 w 252"/>
                <a:gd name="T5" fmla="*/ 2 h 82"/>
                <a:gd name="T6" fmla="*/ 246 w 252"/>
                <a:gd name="T7" fmla="*/ 73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82"/>
                <a:gd name="T14" fmla="*/ 252 w 25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82">
                  <a:moveTo>
                    <a:pt x="24" y="2"/>
                  </a:moveTo>
                  <a:cubicBezTo>
                    <a:pt x="25" y="17"/>
                    <a:pt x="0" y="82"/>
                    <a:pt x="32" y="82"/>
                  </a:cubicBezTo>
                  <a:cubicBezTo>
                    <a:pt x="64" y="82"/>
                    <a:pt x="180" y="4"/>
                    <a:pt x="216" y="2"/>
                  </a:cubicBezTo>
                  <a:cubicBezTo>
                    <a:pt x="252" y="0"/>
                    <a:pt x="240" y="58"/>
                    <a:pt x="246" y="73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5" name="Freeform 17"/>
            <p:cNvSpPr>
              <a:spLocks/>
            </p:cNvSpPr>
            <p:nvPr/>
          </p:nvSpPr>
          <p:spPr bwMode="auto">
            <a:xfrm>
              <a:off x="4184" y="1470"/>
              <a:ext cx="208" cy="147"/>
            </a:xfrm>
            <a:custGeom>
              <a:avLst/>
              <a:gdLst>
                <a:gd name="T0" fmla="*/ 0 w 208"/>
                <a:gd name="T1" fmla="*/ 90 h 147"/>
                <a:gd name="T2" fmla="*/ 98 w 208"/>
                <a:gd name="T3" fmla="*/ 134 h 147"/>
                <a:gd name="T4" fmla="*/ 160 w 208"/>
                <a:gd name="T5" fmla="*/ 10 h 147"/>
                <a:gd name="T6" fmla="*/ 208 w 208"/>
                <a:gd name="T7" fmla="*/ 74 h 1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147"/>
                <a:gd name="T14" fmla="*/ 208 w 208"/>
                <a:gd name="T15" fmla="*/ 147 h 1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147">
                  <a:moveTo>
                    <a:pt x="0" y="90"/>
                  </a:moveTo>
                  <a:cubicBezTo>
                    <a:pt x="16" y="96"/>
                    <a:pt x="71" y="147"/>
                    <a:pt x="98" y="134"/>
                  </a:cubicBezTo>
                  <a:cubicBezTo>
                    <a:pt x="125" y="121"/>
                    <a:pt x="142" y="20"/>
                    <a:pt x="160" y="10"/>
                  </a:cubicBezTo>
                  <a:cubicBezTo>
                    <a:pt x="178" y="0"/>
                    <a:pt x="198" y="61"/>
                    <a:pt x="208" y="74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6" name="Freeform 18"/>
            <p:cNvSpPr>
              <a:spLocks/>
            </p:cNvSpPr>
            <p:nvPr/>
          </p:nvSpPr>
          <p:spPr bwMode="auto">
            <a:xfrm>
              <a:off x="5120" y="1608"/>
              <a:ext cx="163" cy="176"/>
            </a:xfrm>
            <a:custGeom>
              <a:avLst/>
              <a:gdLst>
                <a:gd name="T0" fmla="*/ 64 w 163"/>
                <a:gd name="T1" fmla="*/ 0 h 176"/>
                <a:gd name="T2" fmla="*/ 8 w 163"/>
                <a:gd name="T3" fmla="*/ 24 h 176"/>
                <a:gd name="T4" fmla="*/ 112 w 163"/>
                <a:gd name="T5" fmla="*/ 104 h 176"/>
                <a:gd name="T6" fmla="*/ 160 w 163"/>
                <a:gd name="T7" fmla="*/ 144 h 176"/>
                <a:gd name="T8" fmla="*/ 128 w 163"/>
                <a:gd name="T9" fmla="*/ 176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6"/>
                <a:gd name="T17" fmla="*/ 163 w 163"/>
                <a:gd name="T18" fmla="*/ 176 h 1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6">
                  <a:moveTo>
                    <a:pt x="64" y="0"/>
                  </a:moveTo>
                  <a:cubicBezTo>
                    <a:pt x="55" y="4"/>
                    <a:pt x="0" y="7"/>
                    <a:pt x="8" y="24"/>
                  </a:cubicBezTo>
                  <a:cubicBezTo>
                    <a:pt x="16" y="41"/>
                    <a:pt x="87" y="84"/>
                    <a:pt x="112" y="104"/>
                  </a:cubicBezTo>
                  <a:cubicBezTo>
                    <a:pt x="137" y="124"/>
                    <a:pt x="157" y="132"/>
                    <a:pt x="160" y="144"/>
                  </a:cubicBezTo>
                  <a:cubicBezTo>
                    <a:pt x="163" y="156"/>
                    <a:pt x="135" y="169"/>
                    <a:pt x="128" y="176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7" name="Freeform 19"/>
            <p:cNvSpPr>
              <a:spLocks/>
            </p:cNvSpPr>
            <p:nvPr/>
          </p:nvSpPr>
          <p:spPr bwMode="auto">
            <a:xfrm>
              <a:off x="5217" y="1464"/>
              <a:ext cx="239" cy="184"/>
            </a:xfrm>
            <a:custGeom>
              <a:avLst/>
              <a:gdLst>
                <a:gd name="T0" fmla="*/ 79 w 239"/>
                <a:gd name="T1" fmla="*/ 0 h 184"/>
                <a:gd name="T2" fmla="*/ 23 w 239"/>
                <a:gd name="T3" fmla="*/ 48 h 184"/>
                <a:gd name="T4" fmla="*/ 215 w 239"/>
                <a:gd name="T5" fmla="*/ 128 h 184"/>
                <a:gd name="T6" fmla="*/ 167 w 239"/>
                <a:gd name="T7" fmla="*/ 184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184"/>
                <a:gd name="T14" fmla="*/ 239 w 239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184">
                  <a:moveTo>
                    <a:pt x="79" y="0"/>
                  </a:moveTo>
                  <a:cubicBezTo>
                    <a:pt x="70" y="8"/>
                    <a:pt x="0" y="27"/>
                    <a:pt x="23" y="48"/>
                  </a:cubicBezTo>
                  <a:cubicBezTo>
                    <a:pt x="46" y="69"/>
                    <a:pt x="191" y="105"/>
                    <a:pt x="215" y="128"/>
                  </a:cubicBezTo>
                  <a:cubicBezTo>
                    <a:pt x="239" y="151"/>
                    <a:pt x="177" y="172"/>
                    <a:pt x="167" y="184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Freeform 20"/>
            <p:cNvSpPr>
              <a:spLocks/>
            </p:cNvSpPr>
            <p:nvPr/>
          </p:nvSpPr>
          <p:spPr bwMode="auto">
            <a:xfrm>
              <a:off x="5305" y="1151"/>
              <a:ext cx="238" cy="65"/>
            </a:xfrm>
            <a:custGeom>
              <a:avLst/>
              <a:gdLst>
                <a:gd name="T0" fmla="*/ 23 w 238"/>
                <a:gd name="T1" fmla="*/ 5 h 65"/>
                <a:gd name="T2" fmla="*/ 31 w 238"/>
                <a:gd name="T3" fmla="*/ 57 h 65"/>
                <a:gd name="T4" fmla="*/ 207 w 238"/>
                <a:gd name="T5" fmla="*/ 1 h 65"/>
                <a:gd name="T6" fmla="*/ 215 w 238"/>
                <a:gd name="T7" fmla="*/ 65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65"/>
                <a:gd name="T14" fmla="*/ 238 w 238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65">
                  <a:moveTo>
                    <a:pt x="23" y="5"/>
                  </a:moveTo>
                  <a:cubicBezTo>
                    <a:pt x="24" y="14"/>
                    <a:pt x="0" y="58"/>
                    <a:pt x="31" y="57"/>
                  </a:cubicBezTo>
                  <a:cubicBezTo>
                    <a:pt x="62" y="56"/>
                    <a:pt x="176" y="0"/>
                    <a:pt x="207" y="1"/>
                  </a:cubicBezTo>
                  <a:cubicBezTo>
                    <a:pt x="238" y="2"/>
                    <a:pt x="213" y="52"/>
                    <a:pt x="215" y="65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Freeform 21"/>
            <p:cNvSpPr>
              <a:spLocks/>
            </p:cNvSpPr>
            <p:nvPr/>
          </p:nvSpPr>
          <p:spPr bwMode="auto">
            <a:xfrm>
              <a:off x="5079" y="607"/>
              <a:ext cx="144" cy="226"/>
            </a:xfrm>
            <a:custGeom>
              <a:avLst/>
              <a:gdLst>
                <a:gd name="T0" fmla="*/ 0 w 144"/>
                <a:gd name="T1" fmla="*/ 156 h 226"/>
                <a:gd name="T2" fmla="*/ 32 w 144"/>
                <a:gd name="T3" fmla="*/ 200 h 226"/>
                <a:gd name="T4" fmla="*/ 120 w 144"/>
                <a:gd name="T5" fmla="*/ 0 h 226"/>
                <a:gd name="T6" fmla="*/ 144 w 144"/>
                <a:gd name="T7" fmla="*/ 48 h 2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26"/>
                <a:gd name="T14" fmla="*/ 144 w 144"/>
                <a:gd name="T15" fmla="*/ 226 h 2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26">
                  <a:moveTo>
                    <a:pt x="0" y="156"/>
                  </a:moveTo>
                  <a:cubicBezTo>
                    <a:pt x="5" y="163"/>
                    <a:pt x="12" y="226"/>
                    <a:pt x="32" y="200"/>
                  </a:cubicBezTo>
                  <a:cubicBezTo>
                    <a:pt x="52" y="174"/>
                    <a:pt x="101" y="25"/>
                    <a:pt x="120" y="0"/>
                  </a:cubicBezTo>
                  <a:cubicBezTo>
                    <a:pt x="144" y="8"/>
                    <a:pt x="131" y="33"/>
                    <a:pt x="144" y="48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0" name="Freeform 22"/>
            <p:cNvSpPr>
              <a:spLocks/>
            </p:cNvSpPr>
            <p:nvPr/>
          </p:nvSpPr>
          <p:spPr bwMode="auto">
            <a:xfrm>
              <a:off x="5165" y="703"/>
              <a:ext cx="195" cy="204"/>
            </a:xfrm>
            <a:custGeom>
              <a:avLst/>
              <a:gdLst>
                <a:gd name="T0" fmla="*/ 3 w 195"/>
                <a:gd name="T1" fmla="*/ 129 h 204"/>
                <a:gd name="T2" fmla="*/ 27 w 195"/>
                <a:gd name="T3" fmla="*/ 185 h 204"/>
                <a:gd name="T4" fmla="*/ 163 w 195"/>
                <a:gd name="T5" fmla="*/ 17 h 204"/>
                <a:gd name="T6" fmla="*/ 195 w 195"/>
                <a:gd name="T7" fmla="*/ 81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204"/>
                <a:gd name="T14" fmla="*/ 195 w 195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204">
                  <a:moveTo>
                    <a:pt x="3" y="129"/>
                  </a:moveTo>
                  <a:cubicBezTo>
                    <a:pt x="8" y="140"/>
                    <a:pt x="0" y="204"/>
                    <a:pt x="27" y="185"/>
                  </a:cubicBezTo>
                  <a:cubicBezTo>
                    <a:pt x="54" y="166"/>
                    <a:pt x="135" y="34"/>
                    <a:pt x="163" y="17"/>
                  </a:cubicBezTo>
                  <a:cubicBezTo>
                    <a:pt x="191" y="0"/>
                    <a:pt x="188" y="68"/>
                    <a:pt x="195" y="81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1" name="Freeform 23"/>
            <p:cNvSpPr>
              <a:spLocks/>
            </p:cNvSpPr>
            <p:nvPr/>
          </p:nvSpPr>
          <p:spPr bwMode="auto">
            <a:xfrm>
              <a:off x="5272" y="896"/>
              <a:ext cx="192" cy="152"/>
            </a:xfrm>
            <a:custGeom>
              <a:avLst/>
              <a:gdLst>
                <a:gd name="T0" fmla="*/ 0 w 192"/>
                <a:gd name="T1" fmla="*/ 104 h 152"/>
                <a:gd name="T2" fmla="*/ 40 w 192"/>
                <a:gd name="T3" fmla="*/ 136 h 152"/>
                <a:gd name="T4" fmla="*/ 168 w 192"/>
                <a:gd name="T5" fmla="*/ 8 h 152"/>
                <a:gd name="T6" fmla="*/ 184 w 192"/>
                <a:gd name="T7" fmla="*/ 88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152"/>
                <a:gd name="T14" fmla="*/ 192 w 19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152">
                  <a:moveTo>
                    <a:pt x="0" y="104"/>
                  </a:moveTo>
                  <a:cubicBezTo>
                    <a:pt x="7" y="109"/>
                    <a:pt x="12" y="152"/>
                    <a:pt x="40" y="136"/>
                  </a:cubicBezTo>
                  <a:cubicBezTo>
                    <a:pt x="68" y="120"/>
                    <a:pt x="144" y="16"/>
                    <a:pt x="168" y="8"/>
                  </a:cubicBezTo>
                  <a:cubicBezTo>
                    <a:pt x="192" y="0"/>
                    <a:pt x="181" y="71"/>
                    <a:pt x="184" y="88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2" name="Freeform 24"/>
            <p:cNvSpPr>
              <a:spLocks/>
            </p:cNvSpPr>
            <p:nvPr/>
          </p:nvSpPr>
          <p:spPr bwMode="auto">
            <a:xfrm>
              <a:off x="4776" y="1717"/>
              <a:ext cx="76" cy="229"/>
            </a:xfrm>
            <a:custGeom>
              <a:avLst/>
              <a:gdLst>
                <a:gd name="T0" fmla="*/ 76 w 76"/>
                <a:gd name="T1" fmla="*/ 0 h 229"/>
                <a:gd name="T2" fmla="*/ 40 w 76"/>
                <a:gd name="T3" fmla="*/ 64 h 229"/>
                <a:gd name="T4" fmla="*/ 64 w 76"/>
                <a:gd name="T5" fmla="*/ 203 h 229"/>
                <a:gd name="T6" fmla="*/ 0 w 76"/>
                <a:gd name="T7" fmla="*/ 219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229"/>
                <a:gd name="T14" fmla="*/ 76 w 76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229">
                  <a:moveTo>
                    <a:pt x="76" y="0"/>
                  </a:moveTo>
                  <a:cubicBezTo>
                    <a:pt x="58" y="19"/>
                    <a:pt x="42" y="30"/>
                    <a:pt x="40" y="64"/>
                  </a:cubicBezTo>
                  <a:cubicBezTo>
                    <a:pt x="38" y="98"/>
                    <a:pt x="71" y="177"/>
                    <a:pt x="64" y="203"/>
                  </a:cubicBezTo>
                  <a:cubicBezTo>
                    <a:pt x="57" y="229"/>
                    <a:pt x="13" y="216"/>
                    <a:pt x="0" y="219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Freeform 25"/>
            <p:cNvSpPr>
              <a:spLocks/>
            </p:cNvSpPr>
            <p:nvPr/>
          </p:nvSpPr>
          <p:spPr bwMode="auto">
            <a:xfrm>
              <a:off x="4552" y="1683"/>
              <a:ext cx="144" cy="265"/>
            </a:xfrm>
            <a:custGeom>
              <a:avLst/>
              <a:gdLst>
                <a:gd name="T0" fmla="*/ 144 w 144"/>
                <a:gd name="T1" fmla="*/ 61 h 265"/>
                <a:gd name="T2" fmla="*/ 72 w 144"/>
                <a:gd name="T3" fmla="*/ 29 h 265"/>
                <a:gd name="T4" fmla="*/ 64 w 144"/>
                <a:gd name="T5" fmla="*/ 237 h 265"/>
                <a:gd name="T6" fmla="*/ 0 w 144"/>
                <a:gd name="T7" fmla="*/ 197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65"/>
                <a:gd name="T14" fmla="*/ 144 w 144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65">
                  <a:moveTo>
                    <a:pt x="144" y="61"/>
                  </a:moveTo>
                  <a:cubicBezTo>
                    <a:pt x="131" y="56"/>
                    <a:pt x="85" y="0"/>
                    <a:pt x="72" y="29"/>
                  </a:cubicBezTo>
                  <a:cubicBezTo>
                    <a:pt x="59" y="58"/>
                    <a:pt x="76" y="209"/>
                    <a:pt x="64" y="237"/>
                  </a:cubicBezTo>
                  <a:cubicBezTo>
                    <a:pt x="52" y="265"/>
                    <a:pt x="13" y="205"/>
                    <a:pt x="0" y="197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Freeform 26"/>
            <p:cNvSpPr>
              <a:spLocks/>
            </p:cNvSpPr>
            <p:nvPr/>
          </p:nvSpPr>
          <p:spPr bwMode="auto">
            <a:xfrm>
              <a:off x="4352" y="1597"/>
              <a:ext cx="160" cy="250"/>
            </a:xfrm>
            <a:custGeom>
              <a:avLst/>
              <a:gdLst>
                <a:gd name="T0" fmla="*/ 160 w 160"/>
                <a:gd name="T1" fmla="*/ 67 h 250"/>
                <a:gd name="T2" fmla="*/ 120 w 160"/>
                <a:gd name="T3" fmla="*/ 27 h 250"/>
                <a:gd name="T4" fmla="*/ 56 w 160"/>
                <a:gd name="T5" fmla="*/ 227 h 250"/>
                <a:gd name="T6" fmla="*/ 0 w 160"/>
                <a:gd name="T7" fmla="*/ 163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250"/>
                <a:gd name="T14" fmla="*/ 160 w 160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250">
                  <a:moveTo>
                    <a:pt x="160" y="67"/>
                  </a:moveTo>
                  <a:cubicBezTo>
                    <a:pt x="152" y="60"/>
                    <a:pt x="137" y="0"/>
                    <a:pt x="120" y="27"/>
                  </a:cubicBezTo>
                  <a:cubicBezTo>
                    <a:pt x="103" y="54"/>
                    <a:pt x="76" y="204"/>
                    <a:pt x="56" y="227"/>
                  </a:cubicBezTo>
                  <a:cubicBezTo>
                    <a:pt x="36" y="250"/>
                    <a:pt x="12" y="176"/>
                    <a:pt x="0" y="163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Freeform 27"/>
            <p:cNvSpPr>
              <a:spLocks/>
            </p:cNvSpPr>
            <p:nvPr/>
          </p:nvSpPr>
          <p:spPr bwMode="auto">
            <a:xfrm>
              <a:off x="4965" y="510"/>
              <a:ext cx="104" cy="277"/>
            </a:xfrm>
            <a:custGeom>
              <a:avLst/>
              <a:gdLst>
                <a:gd name="T0" fmla="*/ 104 w 104"/>
                <a:gd name="T1" fmla="*/ 49 h 277"/>
                <a:gd name="T2" fmla="*/ 48 w 104"/>
                <a:gd name="T3" fmla="*/ 33 h 277"/>
                <a:gd name="T4" fmla="*/ 64 w 104"/>
                <a:gd name="T5" fmla="*/ 249 h 277"/>
                <a:gd name="T6" fmla="*/ 0 w 104"/>
                <a:gd name="T7" fmla="*/ 201 h 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77"/>
                <a:gd name="T14" fmla="*/ 104 w 104"/>
                <a:gd name="T15" fmla="*/ 277 h 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77">
                  <a:moveTo>
                    <a:pt x="104" y="49"/>
                  </a:moveTo>
                  <a:cubicBezTo>
                    <a:pt x="95" y="48"/>
                    <a:pt x="55" y="0"/>
                    <a:pt x="48" y="33"/>
                  </a:cubicBezTo>
                  <a:cubicBezTo>
                    <a:pt x="41" y="66"/>
                    <a:pt x="72" y="221"/>
                    <a:pt x="64" y="249"/>
                  </a:cubicBezTo>
                  <a:cubicBezTo>
                    <a:pt x="56" y="277"/>
                    <a:pt x="13" y="211"/>
                    <a:pt x="0" y="201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28"/>
            <p:cNvSpPr>
              <a:spLocks noChangeShapeType="1"/>
            </p:cNvSpPr>
            <p:nvPr/>
          </p:nvSpPr>
          <p:spPr bwMode="auto">
            <a:xfrm flipV="1">
              <a:off x="4925" y="144"/>
              <a:ext cx="0" cy="384"/>
            </a:xfrm>
            <a:prstGeom prst="line">
              <a:avLst/>
            </a:pr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Line 29"/>
            <p:cNvSpPr>
              <a:spLocks noChangeShapeType="1"/>
            </p:cNvSpPr>
            <p:nvPr/>
          </p:nvSpPr>
          <p:spPr bwMode="auto">
            <a:xfrm flipV="1">
              <a:off x="4643" y="144"/>
              <a:ext cx="0" cy="576"/>
            </a:xfrm>
            <a:prstGeom prst="line">
              <a:avLst/>
            </a:pr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8" name="Freeform 30"/>
            <p:cNvSpPr>
              <a:spLocks/>
            </p:cNvSpPr>
            <p:nvPr/>
          </p:nvSpPr>
          <p:spPr bwMode="auto">
            <a:xfrm>
              <a:off x="4988" y="1688"/>
              <a:ext cx="96" cy="208"/>
            </a:xfrm>
            <a:custGeom>
              <a:avLst/>
              <a:gdLst>
                <a:gd name="T0" fmla="*/ 60 w 96"/>
                <a:gd name="T1" fmla="*/ 0 h 208"/>
                <a:gd name="T2" fmla="*/ 4 w 96"/>
                <a:gd name="T3" fmla="*/ 64 h 208"/>
                <a:gd name="T4" fmla="*/ 83 w 96"/>
                <a:gd name="T5" fmla="*/ 136 h 208"/>
                <a:gd name="T6" fmla="*/ 84 w 96"/>
                <a:gd name="T7" fmla="*/ 176 h 208"/>
                <a:gd name="T8" fmla="*/ 44 w 96"/>
                <a:gd name="T9" fmla="*/ 208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208"/>
                <a:gd name="T17" fmla="*/ 96 w 96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208">
                  <a:moveTo>
                    <a:pt x="60" y="0"/>
                  </a:moveTo>
                  <a:cubicBezTo>
                    <a:pt x="51" y="12"/>
                    <a:pt x="0" y="41"/>
                    <a:pt x="4" y="64"/>
                  </a:cubicBezTo>
                  <a:cubicBezTo>
                    <a:pt x="8" y="87"/>
                    <a:pt x="70" y="117"/>
                    <a:pt x="83" y="136"/>
                  </a:cubicBezTo>
                  <a:cubicBezTo>
                    <a:pt x="96" y="155"/>
                    <a:pt x="90" y="164"/>
                    <a:pt x="84" y="176"/>
                  </a:cubicBezTo>
                  <a:cubicBezTo>
                    <a:pt x="78" y="188"/>
                    <a:pt x="52" y="201"/>
                    <a:pt x="44" y="208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9" name="Freeform 31"/>
            <p:cNvSpPr>
              <a:spLocks/>
            </p:cNvSpPr>
            <p:nvPr/>
          </p:nvSpPr>
          <p:spPr bwMode="auto">
            <a:xfrm>
              <a:off x="5275" y="1320"/>
              <a:ext cx="258" cy="152"/>
            </a:xfrm>
            <a:custGeom>
              <a:avLst/>
              <a:gdLst>
                <a:gd name="T0" fmla="*/ 53 w 258"/>
                <a:gd name="T1" fmla="*/ 0 h 152"/>
                <a:gd name="T2" fmla="*/ 29 w 258"/>
                <a:gd name="T3" fmla="*/ 48 h 152"/>
                <a:gd name="T4" fmla="*/ 229 w 258"/>
                <a:gd name="T5" fmla="*/ 104 h 152"/>
                <a:gd name="T6" fmla="*/ 205 w 258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152"/>
                <a:gd name="T14" fmla="*/ 258 w 258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152">
                  <a:moveTo>
                    <a:pt x="53" y="0"/>
                  </a:moveTo>
                  <a:cubicBezTo>
                    <a:pt x="48" y="8"/>
                    <a:pt x="0" y="31"/>
                    <a:pt x="29" y="48"/>
                  </a:cubicBezTo>
                  <a:cubicBezTo>
                    <a:pt x="58" y="65"/>
                    <a:pt x="200" y="87"/>
                    <a:pt x="229" y="104"/>
                  </a:cubicBezTo>
                  <a:cubicBezTo>
                    <a:pt x="258" y="121"/>
                    <a:pt x="210" y="142"/>
                    <a:pt x="205" y="152"/>
                  </a:cubicBezTo>
                </a:path>
              </a:pathLst>
            </a:custGeom>
            <a:noFill/>
            <a:ln w="444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0" name="Line 32"/>
            <p:cNvSpPr>
              <a:spLocks noChangeShapeType="1"/>
            </p:cNvSpPr>
            <p:nvPr/>
          </p:nvSpPr>
          <p:spPr bwMode="auto">
            <a:xfrm flipH="1">
              <a:off x="4413" y="1210"/>
              <a:ext cx="384" cy="528"/>
            </a:xfrm>
            <a:prstGeom prst="line">
              <a:avLst/>
            </a:prstGeom>
            <a:noFill/>
            <a:ln w="349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9661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887429"/>
                </p:ext>
              </p:extLst>
            </p:nvPr>
          </p:nvGraphicFramePr>
          <p:xfrm>
            <a:off x="4797" y="1276"/>
            <a:ext cx="25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18" name="公式" r:id="rId3" imgW="152280" imgH="164880" progId="Equation.3">
                    <p:embed/>
                  </p:oleObj>
                </mc:Choice>
                <mc:Fallback>
                  <p:oleObj name="公式" r:id="rId3" imgW="152280" imgH="16488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7" y="1276"/>
                          <a:ext cx="25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2" name="Object 34"/>
            <p:cNvGraphicFramePr>
              <a:graphicFrameLocks noChangeAspect="1"/>
            </p:cNvGraphicFramePr>
            <p:nvPr/>
          </p:nvGraphicFramePr>
          <p:xfrm>
            <a:off x="4373" y="285"/>
            <a:ext cx="18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19" name="公式" r:id="rId5" imgW="0" imgH="38061" progId="Equation.3">
                    <p:embed/>
                  </p:oleObj>
                </mc:Choice>
                <mc:Fallback>
                  <p:oleObj name="公式" r:id="rId5" imgW="0" imgH="38061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3" y="285"/>
                          <a:ext cx="18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3" name="Object 35"/>
            <p:cNvGraphicFramePr>
              <a:graphicFrameLocks noChangeAspect="1"/>
            </p:cNvGraphicFramePr>
            <p:nvPr/>
          </p:nvGraphicFramePr>
          <p:xfrm>
            <a:off x="5022" y="237"/>
            <a:ext cx="18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20" name="公式" r:id="rId7" imgW="0" imgH="38061" progId="Equation.3">
                    <p:embed/>
                  </p:oleObj>
                </mc:Choice>
                <mc:Fallback>
                  <p:oleObj name="公式" r:id="rId7" imgW="0" imgH="38061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37"/>
                          <a:ext cx="18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4" name="Line 36"/>
            <p:cNvSpPr>
              <a:spLocks noChangeShapeType="1"/>
            </p:cNvSpPr>
            <p:nvPr/>
          </p:nvSpPr>
          <p:spPr bwMode="auto">
            <a:xfrm>
              <a:off x="4653" y="187"/>
              <a:ext cx="0" cy="240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5" name="Line 37"/>
            <p:cNvSpPr>
              <a:spLocks noChangeShapeType="1"/>
            </p:cNvSpPr>
            <p:nvPr/>
          </p:nvSpPr>
          <p:spPr bwMode="auto">
            <a:xfrm flipV="1">
              <a:off x="4923" y="187"/>
              <a:ext cx="0" cy="240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6" name="Line 38"/>
            <p:cNvSpPr>
              <a:spLocks noChangeShapeType="1"/>
            </p:cNvSpPr>
            <p:nvPr/>
          </p:nvSpPr>
          <p:spPr bwMode="auto">
            <a:xfrm>
              <a:off x="4704" y="526"/>
              <a:ext cx="0" cy="170"/>
            </a:xfrm>
            <a:prstGeom prst="line">
              <a:avLst/>
            </a:prstGeom>
            <a:noFill/>
            <a:ln w="41275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7" name="Line 39"/>
            <p:cNvSpPr>
              <a:spLocks noChangeShapeType="1"/>
            </p:cNvSpPr>
            <p:nvPr/>
          </p:nvSpPr>
          <p:spPr bwMode="auto">
            <a:xfrm flipH="1">
              <a:off x="4878" y="480"/>
              <a:ext cx="18" cy="198"/>
            </a:xfrm>
            <a:prstGeom prst="line">
              <a:avLst/>
            </a:prstGeom>
            <a:noFill/>
            <a:ln w="41275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8" name="Rectangle 40"/>
            <p:cNvSpPr>
              <a:spLocks noChangeArrowheads="1"/>
            </p:cNvSpPr>
            <p:nvPr/>
          </p:nvSpPr>
          <p:spPr bwMode="auto">
            <a:xfrm>
              <a:off x="4714" y="506"/>
              <a:ext cx="147" cy="21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6" name="Text Box 41"/>
          <p:cNvSpPr txBox="1">
            <a:spLocks noChangeArrowheads="1"/>
          </p:cNvSpPr>
          <p:nvPr/>
        </p:nvSpPr>
        <p:spPr bwMode="auto">
          <a:xfrm>
            <a:off x="1936001" y="2758549"/>
            <a:ext cx="49520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</a:rPr>
              <a:t>常见的铁磁质多数是铁和其它金属或非金属组成的合金，以及某些包含铁的氧化物。</a:t>
            </a:r>
          </a:p>
        </p:txBody>
      </p:sp>
      <p:sp>
        <p:nvSpPr>
          <p:cNvPr id="69639" name="矩形 36"/>
          <p:cNvSpPr>
            <a:spLocks noChangeArrowheads="1"/>
          </p:cNvSpPr>
          <p:nvPr/>
        </p:nvSpPr>
        <p:spPr bwMode="auto">
          <a:xfrm>
            <a:off x="3810000" y="428625"/>
            <a:ext cx="31005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rgbClr val="FF0000"/>
                </a:solidFill>
              </a:rPr>
              <a:t>15-4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铁磁物质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 autoUpdateAnimBg="0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82619"/>
              </p:ext>
            </p:extLst>
          </p:nvPr>
        </p:nvGraphicFramePr>
        <p:xfrm>
          <a:off x="4567205" y="3722258"/>
          <a:ext cx="2700737" cy="1173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23" name="公式" r:id="rId3" imgW="914400" imgH="393480" progId="Equation.3">
                  <p:embed/>
                </p:oleObj>
              </mc:Choice>
              <mc:Fallback>
                <p:oleObj name="公式" r:id="rId3" imgW="9144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05" y="3722258"/>
                        <a:ext cx="2700737" cy="1173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676400" y="5072064"/>
            <a:ext cx="88392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9900FF"/>
                </a:solidFill>
              </a:rPr>
              <a:t>的实验测量</a:t>
            </a:r>
            <a:r>
              <a:rPr lang="en-US" altLang="zh-CN" dirty="0">
                <a:solidFill>
                  <a:srgbClr val="9900FF"/>
                </a:solidFill>
              </a:rPr>
              <a:t>,</a:t>
            </a:r>
            <a:r>
              <a:rPr lang="zh-CN" altLang="en-US" dirty="0">
                <a:solidFill>
                  <a:srgbClr val="9900FF"/>
                </a:solidFill>
              </a:rPr>
              <a:t>用一个接在冲击电流计上的次级线圈来测量，当初级线圈中的电流反向时，在次级线圈中将产生一个感应电动势，由此可测出磁感应强度的变化来。</a:t>
            </a:r>
            <a:endParaRPr lang="zh-CN" altLang="zh-CN" dirty="0">
              <a:solidFill>
                <a:srgbClr val="9900FF"/>
              </a:solidFill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676400" y="1109664"/>
            <a:ext cx="106680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/>
              <a:t>原理</a:t>
            </a:r>
            <a:r>
              <a:rPr lang="en-US" altLang="zh-CN" dirty="0"/>
              <a:t>:</a:t>
            </a:r>
            <a:endParaRPr lang="en-US" altLang="zh-CN" i="1" dirty="0"/>
          </a:p>
        </p:txBody>
      </p:sp>
      <p:grpSp>
        <p:nvGrpSpPr>
          <p:cNvPr id="5" name="Group 85"/>
          <p:cNvGrpSpPr>
            <a:grpSpLocks/>
          </p:cNvGrpSpPr>
          <p:nvPr/>
        </p:nvGrpSpPr>
        <p:grpSpPr bwMode="auto">
          <a:xfrm>
            <a:off x="2809876" y="500064"/>
            <a:ext cx="6761163" cy="2733675"/>
            <a:chOff x="1296" y="2448"/>
            <a:chExt cx="4259" cy="1722"/>
          </a:xfrm>
        </p:grpSpPr>
        <p:grpSp>
          <p:nvGrpSpPr>
            <p:cNvPr id="70663" name="Group 86"/>
            <p:cNvGrpSpPr>
              <a:grpSpLocks/>
            </p:cNvGrpSpPr>
            <p:nvPr/>
          </p:nvGrpSpPr>
          <p:grpSpPr bwMode="auto">
            <a:xfrm>
              <a:off x="3504" y="2453"/>
              <a:ext cx="907" cy="907"/>
              <a:chOff x="1200" y="2784"/>
              <a:chExt cx="907" cy="907"/>
            </a:xfrm>
          </p:grpSpPr>
          <p:sp>
            <p:nvSpPr>
              <p:cNvPr id="70729" name="Oval 87"/>
              <p:cNvSpPr>
                <a:spLocks noChangeArrowheads="1"/>
              </p:cNvSpPr>
              <p:nvPr/>
            </p:nvSpPr>
            <p:spPr bwMode="auto">
              <a:xfrm>
                <a:off x="1200" y="2784"/>
                <a:ext cx="907" cy="907"/>
              </a:xfrm>
              <a:prstGeom prst="ellips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0730" name="Oval 88"/>
              <p:cNvSpPr>
                <a:spLocks noChangeArrowheads="1"/>
              </p:cNvSpPr>
              <p:nvPr/>
            </p:nvSpPr>
            <p:spPr bwMode="auto">
              <a:xfrm>
                <a:off x="1314" y="2908"/>
                <a:ext cx="680" cy="680"/>
              </a:xfrm>
              <a:prstGeom prst="ellips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0664" name="Group 89"/>
            <p:cNvGrpSpPr>
              <a:grpSpLocks/>
            </p:cNvGrpSpPr>
            <p:nvPr/>
          </p:nvGrpSpPr>
          <p:grpSpPr bwMode="auto">
            <a:xfrm>
              <a:off x="1296" y="2448"/>
              <a:ext cx="3120" cy="1722"/>
              <a:chOff x="1296" y="2448"/>
              <a:chExt cx="3120" cy="1722"/>
            </a:xfrm>
          </p:grpSpPr>
          <p:grpSp>
            <p:nvGrpSpPr>
              <p:cNvPr id="70672" name="Group 90"/>
              <p:cNvGrpSpPr>
                <a:grpSpLocks/>
              </p:cNvGrpSpPr>
              <p:nvPr/>
            </p:nvGrpSpPr>
            <p:grpSpPr bwMode="auto">
              <a:xfrm>
                <a:off x="3600" y="2448"/>
                <a:ext cx="816" cy="912"/>
                <a:chOff x="3600" y="2448"/>
                <a:chExt cx="816" cy="912"/>
              </a:xfrm>
            </p:grpSpPr>
            <p:sp>
              <p:nvSpPr>
                <p:cNvPr id="70712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3600" y="3072"/>
                  <a:ext cx="48" cy="144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3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3696" y="3187"/>
                  <a:ext cx="48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4" name="Line 93"/>
                <p:cNvSpPr>
                  <a:spLocks noChangeShapeType="1"/>
                </p:cNvSpPr>
                <p:nvPr/>
              </p:nvSpPr>
              <p:spPr bwMode="auto">
                <a:xfrm>
                  <a:off x="3936" y="3264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5" name="Line 94"/>
                <p:cNvSpPr>
                  <a:spLocks noChangeShapeType="1"/>
                </p:cNvSpPr>
                <p:nvPr/>
              </p:nvSpPr>
              <p:spPr bwMode="auto">
                <a:xfrm>
                  <a:off x="4032" y="3264"/>
                  <a:ext cx="48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6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3792" y="3264"/>
                  <a:ext cx="48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7" name="Line 96"/>
                <p:cNvSpPr>
                  <a:spLocks noChangeShapeType="1"/>
                </p:cNvSpPr>
                <p:nvPr/>
              </p:nvSpPr>
              <p:spPr bwMode="auto">
                <a:xfrm>
                  <a:off x="4128" y="3216"/>
                  <a:ext cx="48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8" name="Line 97"/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48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9" name="Line 98"/>
                <p:cNvSpPr>
                  <a:spLocks noChangeShapeType="1"/>
                </p:cNvSpPr>
                <p:nvPr/>
              </p:nvSpPr>
              <p:spPr bwMode="auto">
                <a:xfrm>
                  <a:off x="4224" y="3187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0" name="Line 99"/>
                <p:cNvSpPr>
                  <a:spLocks noChangeShapeType="1"/>
                </p:cNvSpPr>
                <p:nvPr/>
              </p:nvSpPr>
              <p:spPr bwMode="auto">
                <a:xfrm>
                  <a:off x="4320" y="2995"/>
                  <a:ext cx="96" cy="29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1" name="Line 100"/>
                <p:cNvSpPr>
                  <a:spLocks noChangeShapeType="1"/>
                </p:cNvSpPr>
                <p:nvPr/>
              </p:nvSpPr>
              <p:spPr bwMode="auto">
                <a:xfrm>
                  <a:off x="4272" y="2880"/>
                  <a:ext cx="144" cy="0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2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4272" y="2755"/>
                  <a:ext cx="96" cy="29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3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224" y="259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4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4128" y="2515"/>
                  <a:ext cx="96" cy="144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5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032" y="2467"/>
                  <a:ext cx="48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6" name="Line 105"/>
                <p:cNvSpPr>
                  <a:spLocks noChangeShapeType="1"/>
                </p:cNvSpPr>
                <p:nvPr/>
              </p:nvSpPr>
              <p:spPr bwMode="auto">
                <a:xfrm flipH="1" flipV="1">
                  <a:off x="3936" y="2448"/>
                  <a:ext cx="0" cy="115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7" name="Line 106"/>
                <p:cNvSpPr>
                  <a:spLocks noChangeShapeType="1"/>
                </p:cNvSpPr>
                <p:nvPr/>
              </p:nvSpPr>
              <p:spPr bwMode="auto">
                <a:xfrm flipH="1" flipV="1">
                  <a:off x="3792" y="2467"/>
                  <a:ext cx="48" cy="125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8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648" y="2544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73" name="Group 108"/>
              <p:cNvGrpSpPr>
                <a:grpSpLocks/>
              </p:cNvGrpSpPr>
              <p:nvPr/>
            </p:nvGrpSpPr>
            <p:grpSpPr bwMode="auto">
              <a:xfrm>
                <a:off x="1296" y="2544"/>
                <a:ext cx="2400" cy="1626"/>
                <a:chOff x="1296" y="2544"/>
                <a:chExt cx="2400" cy="1626"/>
              </a:xfrm>
            </p:grpSpPr>
            <p:grpSp>
              <p:nvGrpSpPr>
                <p:cNvPr id="70674" name="Group 109"/>
                <p:cNvGrpSpPr>
                  <a:grpSpLocks/>
                </p:cNvGrpSpPr>
                <p:nvPr/>
              </p:nvGrpSpPr>
              <p:grpSpPr bwMode="auto">
                <a:xfrm>
                  <a:off x="1872" y="2544"/>
                  <a:ext cx="336" cy="330"/>
                  <a:chOff x="655" y="3101"/>
                  <a:chExt cx="336" cy="330"/>
                </a:xfrm>
              </p:grpSpPr>
              <p:sp>
                <p:nvSpPr>
                  <p:cNvPr id="70710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672" y="3168"/>
                    <a:ext cx="193" cy="192"/>
                  </a:xfrm>
                  <a:prstGeom prst="ellips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70711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5" y="3101"/>
                    <a:ext cx="33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i="1">
                        <a:solidFill>
                          <a:schemeClr val="accent2"/>
                        </a:solidFill>
                      </a:rPr>
                      <a:t>A</a:t>
                    </a:r>
                  </a:p>
                </p:txBody>
              </p:sp>
            </p:grpSp>
            <p:sp>
              <p:nvSpPr>
                <p:cNvPr id="70675" name="Oval 112"/>
                <p:cNvSpPr>
                  <a:spLocks noChangeArrowheads="1"/>
                </p:cNvSpPr>
                <p:nvPr/>
              </p:nvSpPr>
              <p:spPr bwMode="auto">
                <a:xfrm>
                  <a:off x="2784" y="3053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76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2640" y="2861"/>
                  <a:ext cx="336" cy="192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7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2640" y="2688"/>
                  <a:ext cx="1056" cy="0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8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3360" y="3072"/>
                  <a:ext cx="153" cy="0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9" name="Line 116"/>
                <p:cNvSpPr>
                  <a:spLocks noChangeShapeType="1"/>
                </p:cNvSpPr>
                <p:nvPr/>
              </p:nvSpPr>
              <p:spPr bwMode="auto">
                <a:xfrm>
                  <a:off x="3360" y="307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2640" y="3792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1" name="Line 118"/>
                <p:cNvSpPr>
                  <a:spLocks noChangeShapeType="1"/>
                </p:cNvSpPr>
                <p:nvPr/>
              </p:nvSpPr>
              <p:spPr bwMode="auto">
                <a:xfrm>
                  <a:off x="2640" y="2688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2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2640" y="3427"/>
                  <a:ext cx="0" cy="365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3" name="Oval 120"/>
                <p:cNvSpPr>
                  <a:spLocks noChangeArrowheads="1"/>
                </p:cNvSpPr>
                <p:nvPr/>
              </p:nvSpPr>
              <p:spPr bwMode="auto">
                <a:xfrm>
                  <a:off x="2592" y="3072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84" name="Oval 121"/>
                <p:cNvSpPr>
                  <a:spLocks noChangeArrowheads="1"/>
                </p:cNvSpPr>
                <p:nvPr/>
              </p:nvSpPr>
              <p:spPr bwMode="auto">
                <a:xfrm>
                  <a:off x="2606" y="3330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85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2688" y="3168"/>
                  <a:ext cx="336" cy="192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6" name="Line 123"/>
                <p:cNvSpPr>
                  <a:spLocks noChangeShapeType="1"/>
                </p:cNvSpPr>
                <p:nvPr/>
              </p:nvSpPr>
              <p:spPr bwMode="auto">
                <a:xfrm>
                  <a:off x="2880" y="292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7" name="Line 124"/>
                <p:cNvSpPr>
                  <a:spLocks noChangeShapeType="1"/>
                </p:cNvSpPr>
                <p:nvPr/>
              </p:nvSpPr>
              <p:spPr bwMode="auto">
                <a:xfrm>
                  <a:off x="2928" y="292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8" name="Oval 125"/>
                <p:cNvSpPr>
                  <a:spLocks noChangeArrowheads="1"/>
                </p:cNvSpPr>
                <p:nvPr/>
              </p:nvSpPr>
              <p:spPr bwMode="auto">
                <a:xfrm>
                  <a:off x="2369" y="3072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89" name="Oval 126"/>
                <p:cNvSpPr>
                  <a:spLocks noChangeArrowheads="1"/>
                </p:cNvSpPr>
                <p:nvPr/>
              </p:nvSpPr>
              <p:spPr bwMode="auto">
                <a:xfrm>
                  <a:off x="2369" y="3330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90" name="Oval 127"/>
                <p:cNvSpPr>
                  <a:spLocks noChangeArrowheads="1"/>
                </p:cNvSpPr>
                <p:nvPr/>
              </p:nvSpPr>
              <p:spPr bwMode="auto">
                <a:xfrm>
                  <a:off x="2784" y="3330"/>
                  <a:ext cx="79" cy="79"/>
                </a:xfrm>
                <a:prstGeom prst="ellipse">
                  <a:avLst/>
                </a:prstGeom>
                <a:noFill/>
                <a:ln w="317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91" name="Line 128"/>
                <p:cNvSpPr>
                  <a:spLocks noChangeShapeType="1"/>
                </p:cNvSpPr>
                <p:nvPr/>
              </p:nvSpPr>
              <p:spPr bwMode="auto">
                <a:xfrm>
                  <a:off x="2448" y="3120"/>
                  <a:ext cx="336" cy="24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2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2448" y="3120"/>
                  <a:ext cx="336" cy="24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3" name="Line 130"/>
                <p:cNvSpPr>
                  <a:spLocks noChangeShapeType="1"/>
                </p:cNvSpPr>
                <p:nvPr/>
              </p:nvSpPr>
              <p:spPr bwMode="auto">
                <a:xfrm flipV="1">
                  <a:off x="2400" y="2688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4" name="Line 131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5" name="Line 132"/>
                <p:cNvSpPr>
                  <a:spLocks noChangeShapeType="1"/>
                </p:cNvSpPr>
                <p:nvPr/>
              </p:nvSpPr>
              <p:spPr bwMode="auto">
                <a:xfrm flipH="1">
                  <a:off x="2064" y="3792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6" name="Line 133"/>
                <p:cNvSpPr>
                  <a:spLocks noChangeShapeType="1"/>
                </p:cNvSpPr>
                <p:nvPr/>
              </p:nvSpPr>
              <p:spPr bwMode="auto">
                <a:xfrm flipH="1">
                  <a:off x="2064" y="2688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7" name="Rectangle 134"/>
                <p:cNvSpPr>
                  <a:spLocks noChangeArrowheads="1"/>
                </p:cNvSpPr>
                <p:nvPr/>
              </p:nvSpPr>
              <p:spPr bwMode="auto">
                <a:xfrm>
                  <a:off x="1776" y="3715"/>
                  <a:ext cx="288" cy="144"/>
                </a:xfrm>
                <a:prstGeom prst="rect">
                  <a:avLst/>
                </a:prstGeom>
                <a:noFill/>
                <a:ln w="9525">
                  <a:solidFill>
                    <a:srgbClr val="FF33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698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1488" y="3792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9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1392" y="2688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0" name="Line 137"/>
                <p:cNvSpPr>
                  <a:spLocks noChangeShapeType="1"/>
                </p:cNvSpPr>
                <p:nvPr/>
              </p:nvSpPr>
              <p:spPr bwMode="auto">
                <a:xfrm>
                  <a:off x="1392" y="268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1" name="Line 138"/>
                <p:cNvSpPr>
                  <a:spLocks noChangeShapeType="1"/>
                </p:cNvSpPr>
                <p:nvPr/>
              </p:nvSpPr>
              <p:spPr bwMode="auto">
                <a:xfrm>
                  <a:off x="1296" y="297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2" name="Line 139"/>
                <p:cNvSpPr>
                  <a:spLocks noChangeShapeType="1"/>
                </p:cNvSpPr>
                <p:nvPr/>
              </p:nvSpPr>
              <p:spPr bwMode="auto">
                <a:xfrm>
                  <a:off x="1344" y="3024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3" name="Line 140"/>
                <p:cNvSpPr>
                  <a:spLocks noChangeShapeType="1"/>
                </p:cNvSpPr>
                <p:nvPr/>
              </p:nvSpPr>
              <p:spPr bwMode="auto">
                <a:xfrm>
                  <a:off x="1392" y="3024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4" name="Line 141"/>
                <p:cNvSpPr>
                  <a:spLocks noChangeShapeType="1"/>
                </p:cNvSpPr>
                <p:nvPr/>
              </p:nvSpPr>
              <p:spPr bwMode="auto">
                <a:xfrm>
                  <a:off x="1392" y="3360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5" name="Line 142"/>
                <p:cNvSpPr>
                  <a:spLocks noChangeShapeType="1"/>
                </p:cNvSpPr>
                <p:nvPr/>
              </p:nvSpPr>
              <p:spPr bwMode="auto">
                <a:xfrm>
                  <a:off x="1872" y="3360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6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1776" y="3840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i="1" dirty="0">
                      <a:solidFill>
                        <a:srgbClr val="FF0000"/>
                      </a:solidFill>
                    </a:rPr>
                    <a:t>R</a:t>
                  </a:r>
                </a:p>
              </p:txBody>
            </p:sp>
            <p:sp>
              <p:nvSpPr>
                <p:cNvPr id="70707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2160" y="3264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chemeClr val="accent2"/>
                      </a:solidFill>
                    </a:rPr>
                    <a:t>1</a:t>
                  </a:r>
                </a:p>
              </p:txBody>
            </p:sp>
            <p:sp>
              <p:nvSpPr>
                <p:cNvPr id="70708" name="Text Box 145"/>
                <p:cNvSpPr txBox="1">
                  <a:spLocks noChangeArrowheads="1"/>
                </p:cNvSpPr>
                <p:nvPr/>
              </p:nvSpPr>
              <p:spPr bwMode="auto">
                <a:xfrm>
                  <a:off x="2832" y="3264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  <p:sp>
              <p:nvSpPr>
                <p:cNvPr id="70709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2928" y="2784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i="1">
                      <a:solidFill>
                        <a:schemeClr val="accent2"/>
                      </a:solidFill>
                    </a:rPr>
                    <a:t>K</a:t>
                  </a:r>
                </a:p>
              </p:txBody>
            </p:sp>
          </p:grpSp>
        </p:grpSp>
        <p:grpSp>
          <p:nvGrpSpPr>
            <p:cNvPr id="70665" name="Group 147"/>
            <p:cNvGrpSpPr>
              <a:grpSpLocks/>
            </p:cNvGrpSpPr>
            <p:nvPr/>
          </p:nvGrpSpPr>
          <p:grpSpPr bwMode="auto">
            <a:xfrm>
              <a:off x="4272" y="2538"/>
              <a:ext cx="1283" cy="864"/>
              <a:chOff x="4272" y="2538"/>
              <a:chExt cx="1283" cy="864"/>
            </a:xfrm>
          </p:grpSpPr>
          <p:grpSp>
            <p:nvGrpSpPr>
              <p:cNvPr id="70666" name="Group 148"/>
              <p:cNvGrpSpPr>
                <a:grpSpLocks/>
              </p:cNvGrpSpPr>
              <p:nvPr/>
            </p:nvGrpSpPr>
            <p:grpSpPr bwMode="auto">
              <a:xfrm>
                <a:off x="4272" y="2688"/>
                <a:ext cx="576" cy="336"/>
                <a:chOff x="3840" y="2400"/>
                <a:chExt cx="576" cy="336"/>
              </a:xfrm>
            </p:grpSpPr>
            <p:sp>
              <p:nvSpPr>
                <p:cNvPr id="70668" name="Line 149"/>
                <p:cNvSpPr>
                  <a:spLocks noChangeShapeType="1"/>
                </p:cNvSpPr>
                <p:nvPr/>
              </p:nvSpPr>
              <p:spPr bwMode="auto">
                <a:xfrm>
                  <a:off x="3936" y="2400"/>
                  <a:ext cx="480" cy="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69" name="Line 150"/>
                <p:cNvSpPr>
                  <a:spLocks noChangeShapeType="1"/>
                </p:cNvSpPr>
                <p:nvPr/>
              </p:nvSpPr>
              <p:spPr bwMode="auto">
                <a:xfrm>
                  <a:off x="3840" y="2736"/>
                  <a:ext cx="576" cy="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0" name="Line 151"/>
                <p:cNvSpPr>
                  <a:spLocks noChangeShapeType="1"/>
                </p:cNvSpPr>
                <p:nvPr/>
              </p:nvSpPr>
              <p:spPr bwMode="auto">
                <a:xfrm>
                  <a:off x="3840" y="2496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1" name="Line 152"/>
                <p:cNvSpPr>
                  <a:spLocks noChangeShapeType="1"/>
                </p:cNvSpPr>
                <p:nvPr/>
              </p:nvSpPr>
              <p:spPr bwMode="auto">
                <a:xfrm flipH="1" flipV="1">
                  <a:off x="3840" y="2592"/>
                  <a:ext cx="144" cy="4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0667" name="Text Box 153"/>
              <p:cNvSpPr txBox="1">
                <a:spLocks noChangeArrowheads="1"/>
              </p:cNvSpPr>
              <p:nvPr/>
            </p:nvSpPr>
            <p:spPr bwMode="auto">
              <a:xfrm>
                <a:off x="4896" y="2538"/>
                <a:ext cx="659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/>
                  <a:t>接冲击电流计</a:t>
                </a:r>
              </a:p>
            </p:txBody>
          </p:sp>
        </p:grpSp>
      </p:grpSp>
      <p:sp>
        <p:nvSpPr>
          <p:cNvPr id="74" name="Rectangle 154"/>
          <p:cNvSpPr>
            <a:spLocks noChangeArrowheads="1"/>
          </p:cNvSpPr>
          <p:nvPr/>
        </p:nvSpPr>
        <p:spPr bwMode="auto">
          <a:xfrm>
            <a:off x="2207569" y="3167064"/>
            <a:ext cx="781749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当螺绕环中通有传导电流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rgbClr val="009900"/>
                </a:solidFill>
                <a:latin typeface="宋体" panose="02010600030101010101" pitchFamily="2" charset="-122"/>
              </a:rPr>
              <a:t>时， 环内的磁场强度的大小为：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4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7142</Words>
  <Application>Microsoft Office PowerPoint</Application>
  <PresentationFormat>宽屏</PresentationFormat>
  <Paragraphs>1304</Paragraphs>
  <Slides>121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121</vt:i4>
      </vt:variant>
    </vt:vector>
  </HeadingPairs>
  <TitlesOfParts>
    <vt:vector size="145" baseType="lpstr">
      <vt:lpstr>MingLiU</vt:lpstr>
      <vt:lpstr>Monotype Sorts</vt:lpstr>
      <vt:lpstr>黑体</vt:lpstr>
      <vt:lpstr>华文新魏</vt:lpstr>
      <vt:lpstr>楷体_GB2312</vt:lpstr>
      <vt:lpstr>隶书</vt:lpstr>
      <vt:lpstr>宋体</vt:lpstr>
      <vt:lpstr>幼圆</vt:lpstr>
      <vt:lpstr>Arial</vt:lpstr>
      <vt:lpstr>Arial Black</vt:lpstr>
      <vt:lpstr>Book Antiqua</vt:lpstr>
      <vt:lpstr>Bookman Old Style</vt:lpstr>
      <vt:lpstr>Calibri</vt:lpstr>
      <vt:lpstr>Century Schoolbook</vt:lpstr>
      <vt:lpstr>MS Reference Sans Serif</vt:lpstr>
      <vt:lpstr>Symbol</vt:lpstr>
      <vt:lpstr>Times New Roman</vt:lpstr>
      <vt:lpstr>Wingdings</vt:lpstr>
      <vt:lpstr>默认设计模板</vt:lpstr>
      <vt:lpstr>公式</vt:lpstr>
      <vt:lpstr>Document</vt:lpstr>
      <vt:lpstr>Equation</vt:lpstr>
      <vt:lpstr>Visio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物理实验中心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王先智</dc:creator>
  <cp:lastModifiedBy>Wang XZ</cp:lastModifiedBy>
  <cp:revision>934</cp:revision>
  <dcterms:created xsi:type="dcterms:W3CDTF">1997-02-04T06:10:46Z</dcterms:created>
  <dcterms:modified xsi:type="dcterms:W3CDTF">2019-10-21T06:31:47Z</dcterms:modified>
</cp:coreProperties>
</file>